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56"/>
  </p:notesMasterIdLst>
  <p:handoutMasterIdLst>
    <p:handoutMasterId r:id="rId57"/>
  </p:handoutMasterIdLst>
  <p:sldIdLst>
    <p:sldId id="364" r:id="rId2"/>
    <p:sldId id="372" r:id="rId3"/>
    <p:sldId id="259" r:id="rId4"/>
    <p:sldId id="287" r:id="rId5"/>
    <p:sldId id="374" r:id="rId6"/>
    <p:sldId id="376" r:id="rId7"/>
    <p:sldId id="375" r:id="rId8"/>
    <p:sldId id="377" r:id="rId9"/>
    <p:sldId id="353" r:id="rId10"/>
    <p:sldId id="286" r:id="rId11"/>
    <p:sldId id="378" r:id="rId12"/>
    <p:sldId id="380" r:id="rId13"/>
    <p:sldId id="354" r:id="rId14"/>
    <p:sldId id="381" r:id="rId15"/>
    <p:sldId id="382" r:id="rId16"/>
    <p:sldId id="383" r:id="rId17"/>
    <p:sldId id="379" r:id="rId18"/>
    <p:sldId id="384" r:id="rId19"/>
    <p:sldId id="385" r:id="rId20"/>
    <p:sldId id="386" r:id="rId21"/>
    <p:sldId id="389" r:id="rId22"/>
    <p:sldId id="344" r:id="rId23"/>
    <p:sldId id="390" r:id="rId24"/>
    <p:sldId id="345" r:id="rId25"/>
    <p:sldId id="391" r:id="rId26"/>
    <p:sldId id="392" r:id="rId27"/>
    <p:sldId id="393" r:id="rId28"/>
    <p:sldId id="394" r:id="rId29"/>
    <p:sldId id="396" r:id="rId30"/>
    <p:sldId id="395" r:id="rId31"/>
    <p:sldId id="397" r:id="rId32"/>
    <p:sldId id="398" r:id="rId33"/>
    <p:sldId id="401" r:id="rId34"/>
    <p:sldId id="399" r:id="rId35"/>
    <p:sldId id="400" r:id="rId36"/>
    <p:sldId id="312" r:id="rId37"/>
    <p:sldId id="402" r:id="rId38"/>
    <p:sldId id="404" r:id="rId39"/>
    <p:sldId id="403" r:id="rId40"/>
    <p:sldId id="335" r:id="rId41"/>
    <p:sldId id="337" r:id="rId42"/>
    <p:sldId id="357" r:id="rId43"/>
    <p:sldId id="318" r:id="rId44"/>
    <p:sldId id="313" r:id="rId45"/>
    <p:sldId id="355" r:id="rId46"/>
    <p:sldId id="348" r:id="rId47"/>
    <p:sldId id="405" r:id="rId48"/>
    <p:sldId id="367" r:id="rId49"/>
    <p:sldId id="368" r:id="rId50"/>
    <p:sldId id="369" r:id="rId51"/>
    <p:sldId id="341" r:id="rId52"/>
    <p:sldId id="406" r:id="rId53"/>
    <p:sldId id="407" r:id="rId54"/>
    <p:sldId id="260" r:id="rId55"/>
  </p:sldIdLst>
  <p:sldSz cx="9144000" cy="5143500" type="screen16x9"/>
  <p:notesSz cx="7010400" cy="9296400"/>
  <p:embeddedFontLst>
    <p:embeddedFont>
      <p:font typeface="Arial Narrow" panose="020B0606020202030204" pitchFamily="34" charset="0"/>
      <p:regular r:id="rId58"/>
      <p:bold r:id="rId59"/>
      <p:italic r:id="rId60"/>
      <p:boldItalic r:id="rId61"/>
    </p:embeddedFont>
    <p:embeddedFont>
      <p:font typeface="Trebuchet MS" panose="020B0603020202020204" pitchFamily="34" charset="0"/>
      <p:regular r:id="rId62"/>
      <p:bold r:id="rId63"/>
      <p:italic r:id="rId64"/>
      <p:boldItalic r:id="rId65"/>
    </p:embeddedFont>
    <p:embeddedFont>
      <p:font typeface="Franklin Gothic Book" panose="020B0503020102020204" pitchFamily="34" charset="0"/>
      <p:regular r:id="rId66"/>
      <p:italic r:id="rId67"/>
    </p:embeddedFont>
    <p:embeddedFont>
      <p:font typeface="Gill Sans MT" panose="020B0502020104020203" pitchFamily="34" charset="0"/>
      <p:regular r:id="rId68"/>
      <p:bold r:id="rId69"/>
      <p:italic r:id="rId70"/>
      <p:boldItalic r:id="rId71"/>
    </p:embeddedFont>
    <p:embeddedFont>
      <p:font typeface="Dosis" panose="020B0604020202020204" charset="0"/>
      <p:regular r:id="rId72"/>
      <p:bold r:id="rId73"/>
    </p:embeddedFont>
    <p:embeddedFont>
      <p:font typeface="Segoe UI" panose="020B0502040204020203" pitchFamily="34" charset="0"/>
      <p:regular r:id="rId74"/>
      <p:bold r:id="rId75"/>
      <p:italic r:id="rId76"/>
      <p:boldItalic r:id="rId77"/>
    </p:embeddedFont>
    <p:embeddedFont>
      <p:font typeface="Calibri Light" panose="020F0302020204030204" pitchFamily="34" charset="0"/>
      <p:regular r:id="rId78"/>
      <p:italic r:id="rId79"/>
    </p:embeddedFont>
    <p:embeddedFont>
      <p:font typeface="Calibri" panose="020F0502020204030204" pitchFamily="34" charset="0"/>
      <p:regular r:id="rId80"/>
      <p:bold r:id="rId81"/>
      <p:italic r:id="rId82"/>
      <p:boldItalic r:id="rId83"/>
    </p:embeddedFont>
    <p:embeddedFont>
      <p:font typeface="Cambria" panose="02040503050406030204" pitchFamily="18" charset="0"/>
      <p:regular r:id="rId84"/>
      <p:bold r:id="rId85"/>
      <p:italic r:id="rId86"/>
      <p:boldItalic r:id="rId87"/>
    </p:embeddedFont>
    <p:embeddedFont>
      <p:font typeface="Source Sans Pro" panose="020B0604020202020204" charset="0"/>
      <p:regular r:id="rId88"/>
      <p:bold r:id="rId89"/>
      <p:italic r:id="rId90"/>
      <p:boldItalic r:id="rId91"/>
    </p:embeddedFont>
    <p:embeddedFont>
      <p:font typeface="MS PGothic" panose="020B0600070205080204" pitchFamily="34" charset="-128"/>
      <p:regular r:id="rId9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B7C4"/>
    <a:srgbClr val="ED7D31"/>
    <a:srgbClr val="F9D1B5"/>
    <a:srgbClr val="C49500"/>
    <a:srgbClr val="D9F5FF"/>
    <a:srgbClr val="EDF9F9"/>
    <a:srgbClr val="0076A3"/>
    <a:srgbClr val="DBE7B6"/>
    <a:srgbClr val="C4EFFF"/>
    <a:srgbClr val="93B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0DF8D8-1D09-420A-8CAE-EF7F2DEC6068}">
  <a:tblStyle styleId="{8A0DF8D8-1D09-420A-8CAE-EF7F2DEC60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4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6" Type="http://schemas.openxmlformats.org/officeDocument/2006/relationships/font" Target="fonts/font19.fntdata"/><Relationship Id="rId84" Type="http://schemas.openxmlformats.org/officeDocument/2006/relationships/font" Target="fonts/font27.fntdata"/><Relationship Id="rId89" Type="http://schemas.openxmlformats.org/officeDocument/2006/relationships/font" Target="fonts/font32.fntdata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92" Type="http://schemas.openxmlformats.org/officeDocument/2006/relationships/font" Target="fonts/font3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font" Target="fonts/font17.fntdata"/><Relationship Id="rId79" Type="http://schemas.openxmlformats.org/officeDocument/2006/relationships/font" Target="fonts/font22.fntdata"/><Relationship Id="rId87" Type="http://schemas.openxmlformats.org/officeDocument/2006/relationships/font" Target="fonts/font30.fntdata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82" Type="http://schemas.openxmlformats.org/officeDocument/2006/relationships/font" Target="fonts/font25.fntdata"/><Relationship Id="rId90" Type="http://schemas.openxmlformats.org/officeDocument/2006/relationships/font" Target="fonts/font33.fntdata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5.fntdata"/><Relationship Id="rId80" Type="http://schemas.openxmlformats.org/officeDocument/2006/relationships/font" Target="fonts/font23.fntdata"/><Relationship Id="rId85" Type="http://schemas.openxmlformats.org/officeDocument/2006/relationships/font" Target="fonts/font28.fntdata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83" Type="http://schemas.openxmlformats.org/officeDocument/2006/relationships/font" Target="fonts/font26.fntdata"/><Relationship Id="rId88" Type="http://schemas.openxmlformats.org/officeDocument/2006/relationships/font" Target="fonts/font31.fntdata"/><Relationship Id="rId91" Type="http://schemas.openxmlformats.org/officeDocument/2006/relationships/font" Target="fonts/font34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font" Target="fonts/font21.fntdata"/><Relationship Id="rId81" Type="http://schemas.openxmlformats.org/officeDocument/2006/relationships/font" Target="fonts/font24.fntdata"/><Relationship Id="rId86" Type="http://schemas.openxmlformats.org/officeDocument/2006/relationships/font" Target="fonts/font29.fntdata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%20UTP\Documents\TATIANA\COMISI&#211;N%20SUE\CARACTER&#205;STICAS%20SUE%202018%20CON%20CORTE%202017\Consolidado%20Informaci&#243;n%20Caracter&#237;sticas%20Universidades%20SUE%20octubre%20de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%20UTP\Documents\TATIANA\COMISI&#211;N%20SUE\ARCHIVOS%20VICERRECTORES%20SUE\REUNI&#211;N%20MAYO%2022%20DE%202018\Comparaci&#243;n%20Presupuesto%20SUE%202016%20y%202017%20para%20Vic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Cambria" panose="02040503050406030204" pitchFamily="18" charset="0"/>
              </a:rPr>
              <a:t>Infraestructura física en metros</a:t>
            </a:r>
            <a:r>
              <a:rPr lang="en-US" baseline="0">
                <a:solidFill>
                  <a:schemeClr val="tx1"/>
                </a:solidFill>
                <a:latin typeface="Cambria" panose="02040503050406030204" pitchFamily="18" charset="0"/>
              </a:rPr>
              <a:t> cuadrados</a:t>
            </a:r>
            <a:r>
              <a:rPr lang="en-US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'2004-2017 Parcial'!$A$105:$B$105</c:f>
              <c:strCache>
                <c:ptCount val="2"/>
                <c:pt idx="0">
                  <c:v>Infraestructura física (m2)</c:v>
                </c:pt>
                <c:pt idx="1">
                  <c:v>Indique el total área construida en m2 en todo el campus y sedes.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339966">
                  <a:alpha val="84706"/>
                </a:srgbClr>
              </a:solidFill>
              <a:ln w="9525" cap="flat" cmpd="sng" algn="ctr">
                <a:solidFill>
                  <a:srgbClr val="339966"/>
                </a:solidFill>
                <a:round/>
              </a:ln>
              <a:effectLst/>
              <a:sp3d contourW="9525">
                <a:contourClr>
                  <a:srgbClr val="3399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BB7-44A4-B18D-F581F3A66B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'2004-2017 Parcial'!$C$104:$D$104</c:f>
              <c:numCache>
                <c:formatCode>#,##0</c:formatCode>
                <c:ptCount val="2"/>
                <c:pt idx="0">
                  <c:v>2004</c:v>
                </c:pt>
                <c:pt idx="1">
                  <c:v>2017</c:v>
                </c:pt>
              </c:numCache>
            </c:numRef>
          </c:cat>
          <c:val>
            <c:numRef>
              <c:f>'2004-2017 Parcial'!$C$105:$D$105</c:f>
              <c:numCache>
                <c:formatCode>#,##0</c:formatCode>
                <c:ptCount val="2"/>
                <c:pt idx="0">
                  <c:v>2400873.67</c:v>
                </c:pt>
                <c:pt idx="1">
                  <c:v>4482496.8999999994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B7-44A4-B18D-F581F3A66B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526319392"/>
        <c:axId val="526319784"/>
        <c:axId val="0"/>
      </c:bar3DChart>
      <c:catAx>
        <c:axId val="526319392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26319784"/>
        <c:crosses val="autoZero"/>
        <c:auto val="1"/>
        <c:lblAlgn val="ctr"/>
        <c:lblOffset val="100"/>
        <c:noMultiLvlLbl val="0"/>
      </c:catAx>
      <c:valAx>
        <c:axId val="526319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2631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000" b="1"/>
              <a:t>Incremento Gastos de Personal Vs Incremento IPC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9.2799828130197951E-2"/>
          <c:y val="0.13096196814229261"/>
          <c:w val="0.88399921007119042"/>
          <c:h val="0.56003102433734397"/>
        </c:manualLayout>
      </c:layout>
      <c:areaChart>
        <c:grouping val="stacked"/>
        <c:varyColors val="0"/>
        <c:ser>
          <c:idx val="1"/>
          <c:order val="1"/>
          <c:tx>
            <c:strRef>
              <c:f>'1279 hasta 2017'!$A$6</c:f>
              <c:strCache>
                <c:ptCount val="1"/>
                <c:pt idx="0">
                  <c:v>Incremento salarial (Decreto vigencia)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813362808767755E-2"/>
                  <c:y val="-0.15578463189537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E7-4C64-9BDD-3B854450C029}"/>
                </c:ext>
              </c:extLst>
            </c:dLbl>
            <c:dLbl>
              <c:idx val="1"/>
              <c:layout>
                <c:manualLayout>
                  <c:x val="1.1738808732749382E-2"/>
                  <c:y val="-0.13134782689217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E7-4C64-9BDD-3B854450C029}"/>
                </c:ext>
              </c:extLst>
            </c:dLbl>
            <c:dLbl>
              <c:idx val="2"/>
              <c:layout>
                <c:manualLayout>
                  <c:x val="-3.9129362442497937E-3"/>
                  <c:y val="-0.10996562251437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E7-4C64-9BDD-3B854450C029}"/>
                </c:ext>
              </c:extLst>
            </c:dLbl>
            <c:dLbl>
              <c:idx val="3"/>
              <c:layout>
                <c:manualLayout>
                  <c:x val="-5.8694043663747621E-3"/>
                  <c:y val="-0.155784631895370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E7-4C64-9BDD-3B854450C029}"/>
                </c:ext>
              </c:extLst>
            </c:dLbl>
            <c:dLbl>
              <c:idx val="4"/>
              <c:layout>
                <c:manualLayout>
                  <c:x val="-7.4314978119152165E-4"/>
                  <c:y val="-0.24742265065735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E7-4C64-9BDD-3B854450C029}"/>
                </c:ext>
              </c:extLst>
            </c:dLbl>
            <c:dLbl>
              <c:idx val="5"/>
              <c:layout>
                <c:manualLayout>
                  <c:x val="3.71728943203729E-2"/>
                  <c:y val="-0.19854904065096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E7-4C64-9BDD-3B854450C0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'1279 hasta 2017'!$B$4:$G$4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'1279 hasta 2017'!$B$6:$G$6</c:f>
              <c:numCache>
                <c:formatCode>0.00%</c:formatCode>
                <c:ptCount val="6"/>
                <c:pt idx="0">
                  <c:v>0.05</c:v>
                </c:pt>
                <c:pt idx="1">
                  <c:v>3.44E-2</c:v>
                </c:pt>
                <c:pt idx="2">
                  <c:v>2.9399999999999999E-2</c:v>
                </c:pt>
                <c:pt idx="3">
                  <c:v>4.6600000000000003E-2</c:v>
                </c:pt>
                <c:pt idx="4">
                  <c:v>7.7699999999999991E-2</c:v>
                </c:pt>
                <c:pt idx="5">
                  <c:v>6.7500000000000004E-2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E7-4C64-9BDD-3B854450C029}"/>
            </c:ext>
          </c:extLst>
        </c:ser>
        <c:ser>
          <c:idx val="2"/>
          <c:order val="2"/>
          <c:tx>
            <c:strRef>
              <c:f>'1279 hasta 2017'!$A$7</c:f>
              <c:strCache>
                <c:ptCount val="1"/>
                <c:pt idx="0">
                  <c:v>Incremento puntos Decreto 1279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'1279 hasta 2017'!$B$4:$G$4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'1279 hasta 2017'!$B$7:$G$7</c:f>
              <c:numCache>
                <c:formatCode>0.00%</c:formatCode>
                <c:ptCount val="6"/>
                <c:pt idx="0">
                  <c:v>2.9499999999999998E-2</c:v>
                </c:pt>
                <c:pt idx="1">
                  <c:v>2.9499999999999998E-2</c:v>
                </c:pt>
                <c:pt idx="2">
                  <c:v>2.9499999999999998E-2</c:v>
                </c:pt>
                <c:pt idx="3">
                  <c:v>2.9499999999999998E-2</c:v>
                </c:pt>
                <c:pt idx="4">
                  <c:v>2.9499999999999998E-2</c:v>
                </c:pt>
                <c:pt idx="5">
                  <c:v>2.9499999999999998E-2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5E7-4C64-9BDD-3B854450C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244384"/>
        <c:axId val="288245168"/>
      </c:areaChart>
      <c:lineChart>
        <c:grouping val="standard"/>
        <c:varyColors val="0"/>
        <c:ser>
          <c:idx val="0"/>
          <c:order val="0"/>
          <c:tx>
            <c:strRef>
              <c:f>'1279 hasta 2017'!$A$5</c:f>
              <c:strCache>
                <c:ptCount val="1"/>
                <c:pt idx="0">
                  <c:v>IPC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286345902166548E-3"/>
                  <c:y val="6.720121375878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E7-4C64-9BDD-3B854450C029}"/>
                </c:ext>
              </c:extLst>
            </c:dLbl>
            <c:dLbl>
              <c:idx val="1"/>
              <c:layout>
                <c:manualLayout>
                  <c:x val="-6.4305435628977295E-2"/>
                  <c:y val="4.5819009380991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E7-4C64-9BDD-3B854450C029}"/>
                </c:ext>
              </c:extLst>
            </c:dLbl>
            <c:dLbl>
              <c:idx val="2"/>
              <c:layout>
                <c:manualLayout>
                  <c:x val="-3.014317295108309E-2"/>
                  <c:y val="3.054600625399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5E7-4C64-9BDD-3B854450C029}"/>
                </c:ext>
              </c:extLst>
            </c:dLbl>
            <c:dLbl>
              <c:idx val="3"/>
              <c:layout>
                <c:manualLayout>
                  <c:x val="-1.2057269180433235E-2"/>
                  <c:y val="3.3600606879393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5E7-4C64-9BDD-3B854450C029}"/>
                </c:ext>
              </c:extLst>
            </c:dLbl>
            <c:dLbl>
              <c:idx val="4"/>
              <c:layout>
                <c:manualLayout>
                  <c:x val="-3.3259958076123246E-2"/>
                  <c:y val="6.1092012507988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5E7-4C64-9BDD-3B854450C029}"/>
                </c:ext>
              </c:extLst>
            </c:dLbl>
            <c:dLbl>
              <c:idx val="5"/>
              <c:layout>
                <c:manualLayout>
                  <c:x val="1.9564681221247533E-3"/>
                  <c:y val="1.83276037523965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5E7-4C64-9BDD-3B854450C0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'1279 hasta 2017'!$B$4:$G$4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'1279 hasta 2017'!$B$5:$G$5</c:f>
              <c:numCache>
                <c:formatCode>0.00%</c:formatCode>
                <c:ptCount val="6"/>
                <c:pt idx="0">
                  <c:v>3.73E-2</c:v>
                </c:pt>
                <c:pt idx="1">
                  <c:v>2.4400000000000002E-2</c:v>
                </c:pt>
                <c:pt idx="2">
                  <c:v>1.9400000000000001E-2</c:v>
                </c:pt>
                <c:pt idx="3">
                  <c:v>3.6600000000000001E-2</c:v>
                </c:pt>
                <c:pt idx="4">
                  <c:v>6.7699999999999996E-2</c:v>
                </c:pt>
                <c:pt idx="5">
                  <c:v>5.7500000000000002E-2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5E7-4C64-9BDD-3B854450C029}"/>
            </c:ext>
          </c:extLst>
        </c:ser>
        <c:ser>
          <c:idx val="3"/>
          <c:order val="3"/>
          <c:tx>
            <c:strRef>
              <c:f>'1279 hasta 2017'!$A$8</c:f>
              <c:strCache>
                <c:ptCount val="1"/>
                <c:pt idx="0">
                  <c:v>Incremento Real (Incremento salarial mas Puntos)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679251840428032E-2"/>
                  <c:y val="-4.2764408755591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5E7-4C64-9BDD-3B854450C029}"/>
                </c:ext>
              </c:extLst>
            </c:dLbl>
            <c:dLbl>
              <c:idx val="1"/>
              <c:layout>
                <c:manualLayout>
                  <c:x val="-2.4273761343856396E-2"/>
                  <c:y val="-3.97098081301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5E7-4C64-9BDD-3B854450C029}"/>
                </c:ext>
              </c:extLst>
            </c:dLbl>
            <c:dLbl>
              <c:idx val="2"/>
              <c:layout>
                <c:manualLayout>
                  <c:x val="-3.8234470842385848E-2"/>
                  <c:y val="-4.276440875559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5E7-4C64-9BDD-3B854450C029}"/>
                </c:ext>
              </c:extLst>
            </c:dLbl>
            <c:dLbl>
              <c:idx val="3"/>
              <c:layout>
                <c:manualLayout>
                  <c:x val="-6.0286331420462171E-2"/>
                  <c:y val="-3.665520750479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5E7-4C64-9BDD-3B854450C029}"/>
                </c:ext>
              </c:extLst>
            </c:dLbl>
            <c:dLbl>
              <c:idx val="4"/>
              <c:layout>
                <c:manualLayout>
                  <c:x val="-2.9400169981647711E-2"/>
                  <c:y val="-3.665520750479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5E7-4C64-9BDD-3B854450C02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A5E7-4C64-9BDD-3B854450C0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'1279 hasta 2017'!$B$4:$G$4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'1279 hasta 2017'!$B$8:$G$8</c:f>
              <c:numCache>
                <c:formatCode>0.00%</c:formatCode>
                <c:ptCount val="6"/>
                <c:pt idx="0">
                  <c:v>7.9500000000000001E-2</c:v>
                </c:pt>
                <c:pt idx="1">
                  <c:v>6.3899999999999998E-2</c:v>
                </c:pt>
                <c:pt idx="2">
                  <c:v>5.8899999999999994E-2</c:v>
                </c:pt>
                <c:pt idx="3">
                  <c:v>7.6100000000000001E-2</c:v>
                </c:pt>
                <c:pt idx="4">
                  <c:v>0.10719999999999999</c:v>
                </c:pt>
                <c:pt idx="5">
                  <c:v>9.7000000000000003E-2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A5E7-4C64-9BDD-3B854450C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244384"/>
        <c:axId val="288245168"/>
      </c:lineChart>
      <c:catAx>
        <c:axId val="28824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8245168"/>
        <c:crosses val="autoZero"/>
        <c:auto val="1"/>
        <c:lblAlgn val="ctr"/>
        <c:lblOffset val="100"/>
        <c:noMultiLvlLbl val="0"/>
      </c:catAx>
      <c:valAx>
        <c:axId val="288245168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824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651620751597899"/>
          <c:y val="0.77773526343976163"/>
          <c:w val="0.49248864294651484"/>
          <c:h val="0.192582605803941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60402020202020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  <a:ea typeface="+mn-ea"/>
                <a:cs typeface="+mn-cs"/>
              </a:defRPr>
            </a:pPr>
            <a:r>
              <a:rPr lang="es-CO"/>
              <a:t>Relación Gasto Público Educación Superior con Aportes Nación Universidades Públicas en Colombia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604020202020204" charset="0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Aportes Nación Universidades Públicas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Source Sans Pro" panose="020B060402020202020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PIB!$A$6:$A$20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PIB!$D$6:$D$20</c:f>
              <c:numCache>
                <c:formatCode>#,##0</c:formatCode>
                <c:ptCount val="15"/>
                <c:pt idx="0">
                  <c:v>1229208631115</c:v>
                </c:pt>
                <c:pt idx="1">
                  <c:v>1377519717442.7998</c:v>
                </c:pt>
                <c:pt idx="2">
                  <c:v>1462564879007.9998</c:v>
                </c:pt>
                <c:pt idx="3">
                  <c:v>1551060455418.4348</c:v>
                </c:pt>
                <c:pt idx="4">
                  <c:v>1661274638702.417</c:v>
                </c:pt>
                <c:pt idx="5">
                  <c:v>1755156922176.9998</c:v>
                </c:pt>
                <c:pt idx="6">
                  <c:v>1843524347676.3</c:v>
                </c:pt>
                <c:pt idx="7">
                  <c:v>2004483372808.9998</c:v>
                </c:pt>
                <c:pt idx="8">
                  <c:v>2240661522095</c:v>
                </c:pt>
                <c:pt idx="9">
                  <c:v>2246557580705</c:v>
                </c:pt>
                <c:pt idx="10">
                  <c:v>2499235092339</c:v>
                </c:pt>
                <c:pt idx="11">
                  <c:v>2784303770189.9995</c:v>
                </c:pt>
                <c:pt idx="12">
                  <c:v>3048395901803.001</c:v>
                </c:pt>
                <c:pt idx="13">
                  <c:v>3081073130329.6519</c:v>
                </c:pt>
                <c:pt idx="14">
                  <c:v>3293935586005.793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0E-4E10-A8E0-36D26DBF68F3}"/>
            </c:ext>
          </c:extLst>
        </c:ser>
        <c:ser>
          <c:idx val="1"/>
          <c:order val="1"/>
          <c:tx>
            <c:v>Gasto Público Educación Superior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7447705-AD9A-41C8-859A-EB24BCFC004A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80E-4E10-A8E0-36D26DBF68F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0A70AD2-D54D-4750-B219-BAECA94510F6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80E-4E10-A8E0-36D26DBF68F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4743258-C252-442F-B27F-3D0AB4A0778C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80E-4E10-A8E0-36D26DBF68F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07DB93B-45AB-4A12-96E9-70B5418F5FEE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80E-4E10-A8E0-36D26DBF68F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D2588F3-0609-4F0C-AA92-5FC55E46E36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80E-4E10-A8E0-36D26DBF68F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1185AA9-C3C2-4921-A2EE-5ADFBB57E7F9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80E-4E10-A8E0-36D26DBF68F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551D453-DB99-42E9-8641-6DE2BC74451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80E-4E10-A8E0-36D26DBF68F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0E9D040-7C1F-4204-B2D9-35027FF684AC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880E-4E10-A8E0-36D26DBF68F3}"/>
                </c:ext>
              </c:extLst>
            </c:dLbl>
            <c:dLbl>
              <c:idx val="8"/>
              <c:layout>
                <c:manualLayout>
                  <c:x val="-8.0276387377361543E-17"/>
                  <c:y val="-3.6925917120040279E-2"/>
                </c:manualLayout>
              </c:layout>
              <c:tx>
                <c:rich>
                  <a:bodyPr/>
                  <a:lstStyle/>
                  <a:p>
                    <a:fld id="{E9C2FCF9-E731-4043-AA40-642A2AE8388E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880E-4E10-A8E0-36D26DBF68F3}"/>
                </c:ext>
              </c:extLst>
            </c:dLbl>
            <c:dLbl>
              <c:idx val="9"/>
              <c:layout>
                <c:manualLayout>
                  <c:x val="0"/>
                  <c:y val="-2.6403919758698012E-2"/>
                </c:manualLayout>
              </c:layout>
              <c:tx>
                <c:rich>
                  <a:bodyPr/>
                  <a:lstStyle/>
                  <a:p>
                    <a:fld id="{F2C656C2-D6CA-49C7-99C9-CEB689C9CCDF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880E-4E10-A8E0-36D26DBF68F3}"/>
                </c:ext>
              </c:extLst>
            </c:dLbl>
            <c:dLbl>
              <c:idx val="10"/>
              <c:layout>
                <c:manualLayout>
                  <c:x val="0"/>
                  <c:y val="-4.0685864533363258E-2"/>
                </c:manualLayout>
              </c:layout>
              <c:tx>
                <c:rich>
                  <a:bodyPr/>
                  <a:lstStyle/>
                  <a:p>
                    <a:fld id="{5773378B-185C-4EF0-846E-EF663064EA30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880E-4E10-A8E0-36D26DBF68F3}"/>
                </c:ext>
              </c:extLst>
            </c:dLbl>
            <c:dLbl>
              <c:idx val="11"/>
              <c:layout>
                <c:manualLayout>
                  <c:x val="-1.2408200786754903E-16"/>
                  <c:y val="-1.6228163787218905E-2"/>
                </c:manualLayout>
              </c:layout>
              <c:tx>
                <c:rich>
                  <a:bodyPr/>
                  <a:lstStyle/>
                  <a:p>
                    <a:fld id="{33CC9ADC-3436-4F5D-938F-CCCDC6EBBFFC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880E-4E10-A8E0-36D26DBF68F3}"/>
                </c:ext>
              </c:extLst>
            </c:dLbl>
            <c:dLbl>
              <c:idx val="12"/>
              <c:layout>
                <c:manualLayout>
                  <c:x val="-1.3437367479869737E-16"/>
                  <c:y val="-0.14818543246020457"/>
                </c:manualLayout>
              </c:layout>
              <c:tx>
                <c:rich>
                  <a:bodyPr/>
                  <a:lstStyle/>
                  <a:p>
                    <a:fld id="{F8161AA6-AD52-4130-8D6B-B07C99319B43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880E-4E10-A8E0-36D26DBF68F3}"/>
                </c:ext>
              </c:extLst>
            </c:dLbl>
            <c:dLbl>
              <c:idx val="13"/>
              <c:layout>
                <c:manualLayout>
                  <c:x val="-1.3437367479869737E-16"/>
                  <c:y val="-0.16460705926978988"/>
                </c:manualLayout>
              </c:layout>
              <c:tx>
                <c:rich>
                  <a:bodyPr/>
                  <a:lstStyle/>
                  <a:p>
                    <a:fld id="{EE872F42-7CA3-4FDA-85AE-5C643386157F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880E-4E10-A8E0-36D26DBF68F3}"/>
                </c:ext>
              </c:extLst>
            </c:dLbl>
            <c:dLbl>
              <c:idx val="14"/>
              <c:layout>
                <c:manualLayout>
                  <c:x val="0"/>
                  <c:y val="-0.17878693038246762"/>
                </c:manualLayout>
              </c:layout>
              <c:tx>
                <c:rich>
                  <a:bodyPr/>
                  <a:lstStyle/>
                  <a:p>
                    <a:fld id="{BC231931-A086-4831-B72F-3CC6E2791222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880E-4E10-A8E0-36D26DBF68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Source Sans Pro" panose="020B060402020202020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PIB!$A$6:$A$20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PIB!$L$6:$L$20</c:f>
              <c:numCache>
                <c:formatCode>#,##0</c:formatCode>
                <c:ptCount val="15"/>
                <c:pt idx="0">
                  <c:v>977568113976.04199</c:v>
                </c:pt>
                <c:pt idx="1">
                  <c:v>1012203556570.54</c:v>
                </c:pt>
                <c:pt idx="2">
                  <c:v>1399782651803.4001</c:v>
                </c:pt>
                <c:pt idx="3">
                  <c:v>1464530228336.5652</c:v>
                </c:pt>
                <c:pt idx="4">
                  <c:v>1743015752081.7832</c:v>
                </c:pt>
                <c:pt idx="5">
                  <c:v>1992413873074.2634</c:v>
                </c:pt>
                <c:pt idx="6">
                  <c:v>2407992158646.502</c:v>
                </c:pt>
                <c:pt idx="7">
                  <c:v>2834465994644.7686</c:v>
                </c:pt>
                <c:pt idx="8">
                  <c:v>3455427870013.8838</c:v>
                </c:pt>
                <c:pt idx="9">
                  <c:v>3547273539507.3418</c:v>
                </c:pt>
                <c:pt idx="10">
                  <c:v>3843984085567.8721</c:v>
                </c:pt>
                <c:pt idx="11">
                  <c:v>4084000543306.7866</c:v>
                </c:pt>
                <c:pt idx="12">
                  <c:v>4622247500291.2061</c:v>
                </c:pt>
                <c:pt idx="13">
                  <c:v>5176755035357.7266</c:v>
                </c:pt>
                <c:pt idx="14">
                  <c:v>5602557213994.207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PIB!$N$6:$N$20</c15:f>
                <c15:dlblRangeCache>
                  <c:ptCount val="15"/>
                  <c:pt idx="0">
                    <c:v>2,21</c:v>
                  </c:pt>
                  <c:pt idx="1">
                    <c:v>2,39</c:v>
                  </c:pt>
                  <c:pt idx="2">
                    <c:v>2,86</c:v>
                  </c:pt>
                  <c:pt idx="3">
                    <c:v>3,02</c:v>
                  </c:pt>
                  <c:pt idx="4">
                    <c:v>3,4</c:v>
                  </c:pt>
                  <c:pt idx="5">
                    <c:v>3,75</c:v>
                  </c:pt>
                  <c:pt idx="6">
                    <c:v>4,25</c:v>
                  </c:pt>
                  <c:pt idx="7">
                    <c:v>4,84</c:v>
                  </c:pt>
                  <c:pt idx="8">
                    <c:v>5,7</c:v>
                  </c:pt>
                  <c:pt idx="9">
                    <c:v>5,79</c:v>
                  </c:pt>
                  <c:pt idx="10">
                    <c:v>6,34</c:v>
                  </c:pt>
                  <c:pt idx="11">
                    <c:v>6,87</c:v>
                  </c:pt>
                  <c:pt idx="12">
                    <c:v>7,67</c:v>
                  </c:pt>
                  <c:pt idx="13">
                    <c:v>8,26</c:v>
                  </c:pt>
                  <c:pt idx="14">
                    <c:v>8,9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880E-4E10-A8E0-36D26DBF6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3311424"/>
        <c:axId val="198803376"/>
      </c:barChart>
      <c:lineChart>
        <c:grouping val="standard"/>
        <c:varyColors val="0"/>
        <c:ser>
          <c:idx val="2"/>
          <c:order val="2"/>
          <c:tx>
            <c:v>Participación Aportes Universidades sobre Gasto Público</c:v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" panose="020B060402020202020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PIB!$J$6:$J$20</c:f>
              <c:numCache>
                <c:formatCode>0.0%</c:formatCode>
                <c:ptCount val="15"/>
                <c:pt idx="0">
                  <c:v>0.55701539988100979</c:v>
                </c:pt>
                <c:pt idx="1">
                  <c:v>0.57643482507887656</c:v>
                </c:pt>
                <c:pt idx="2">
                  <c:v>0.51096691204139044</c:v>
                </c:pt>
                <c:pt idx="3">
                  <c:v>0.51434714391910152</c:v>
                </c:pt>
                <c:pt idx="4">
                  <c:v>0.48799439765763686</c:v>
                </c:pt>
                <c:pt idx="5">
                  <c:v>0.46834523430512587</c:v>
                </c:pt>
                <c:pt idx="6">
                  <c:v>0.43361570981428244</c:v>
                </c:pt>
                <c:pt idx="7">
                  <c:v>0.41423937731006866</c:v>
                </c:pt>
                <c:pt idx="8">
                  <c:v>0.39336839151420544</c:v>
                </c:pt>
                <c:pt idx="9">
                  <c:v>0.38774992472039199</c:v>
                </c:pt>
                <c:pt idx="10">
                  <c:v>0.39400106195978785</c:v>
                </c:pt>
                <c:pt idx="11">
                  <c:v>0.40538445052858424</c:v>
                </c:pt>
                <c:pt idx="12">
                  <c:v>0.39741071798106803</c:v>
                </c:pt>
                <c:pt idx="13">
                  <c:v>0.373109377975678</c:v>
                </c:pt>
                <c:pt idx="14">
                  <c:v>0.37025102588806602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880E-4E10-A8E0-36D26DBF6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498760"/>
        <c:axId val="143310352"/>
      </c:lineChart>
      <c:catAx>
        <c:axId val="14331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  <a:ea typeface="+mn-ea"/>
                <a:cs typeface="+mn-cs"/>
              </a:defRPr>
            </a:pPr>
            <a:endParaRPr lang="es-CO"/>
          </a:p>
        </c:txPr>
        <c:crossAx val="198803376"/>
        <c:crosses val="autoZero"/>
        <c:auto val="1"/>
        <c:lblAlgn val="ctr"/>
        <c:lblOffset val="100"/>
        <c:noMultiLvlLbl val="0"/>
      </c:catAx>
      <c:valAx>
        <c:axId val="19880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  <a:ea typeface="+mn-ea"/>
                <a:cs typeface="+mn-cs"/>
              </a:defRPr>
            </a:pPr>
            <a:endParaRPr lang="es-CO"/>
          </a:p>
        </c:txPr>
        <c:crossAx val="143311424"/>
        <c:crosses val="autoZero"/>
        <c:crossBetween val="between"/>
        <c:dispUnits>
          <c:builtInUnit val="tr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" panose="020B0604020202020204" charset="0"/>
                    <a:ea typeface="+mn-ea"/>
                    <a:cs typeface="+mn-cs"/>
                  </a:defRPr>
                </a:pPr>
                <a:endParaRPr lang="es-CO"/>
              </a:p>
            </c:txPr>
          </c:dispUnitsLbl>
        </c:dispUnits>
      </c:valAx>
      <c:valAx>
        <c:axId val="14331035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  <a:ea typeface="+mn-ea"/>
                <a:cs typeface="+mn-cs"/>
              </a:defRPr>
            </a:pPr>
            <a:endParaRPr lang="es-CO"/>
          </a:p>
        </c:txPr>
        <c:crossAx val="143498760"/>
        <c:crosses val="max"/>
        <c:crossBetween val="between"/>
      </c:valAx>
      <c:catAx>
        <c:axId val="143498760"/>
        <c:scaling>
          <c:orientation val="minMax"/>
        </c:scaling>
        <c:delete val="1"/>
        <c:axPos val="b"/>
        <c:majorTickMark val="out"/>
        <c:minorTickMark val="none"/>
        <c:tickLblPos val="nextTo"/>
        <c:crossAx val="143310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60402020202020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ource Sans Pro" panose="020B060402020202020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FD053B-0B2E-4F32-9713-2DD75FBF5518}" type="doc">
      <dgm:prSet loTypeId="urn:microsoft.com/office/officeart/2005/8/layout/process4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F0580FF7-D089-433E-B121-F3B1542995C3}">
      <dgm:prSet phldrT="[Texto]" custT="1"/>
      <dgm:spPr/>
      <dgm:t>
        <a:bodyPr/>
        <a:lstStyle/>
        <a:p>
          <a:r>
            <a:rPr lang="es-CO" sz="1600" dirty="0" smtClean="0">
              <a:latin typeface="Gill Sans MT" panose="020B0502020104020203" pitchFamily="34" charset="0"/>
            </a:rPr>
            <a:t>AÑO</a:t>
          </a:r>
          <a:r>
            <a:rPr lang="es-CO" sz="1600" b="1" dirty="0" smtClean="0">
              <a:latin typeface="Source Sans Pro" panose="020B0604020202020204" charset="0"/>
            </a:rPr>
            <a:t> </a:t>
          </a:r>
          <a:r>
            <a:rPr lang="es-CO" sz="1600" dirty="0" smtClean="0">
              <a:latin typeface="Gill Sans MT" panose="020B0502020104020203" pitchFamily="34" charset="0"/>
            </a:rPr>
            <a:t>2004</a:t>
          </a:r>
          <a:endParaRPr lang="es-CO" sz="1600" dirty="0">
            <a:latin typeface="Gill Sans MT" panose="020B0502020104020203" pitchFamily="34" charset="0"/>
          </a:endParaRPr>
        </a:p>
      </dgm:t>
    </dgm:pt>
    <dgm:pt modelId="{905E26E7-A22E-4EA0-B35A-67F2345F25F3}" type="parTrans" cxnId="{B22CC71F-DC83-4481-ABAF-5ED2CB905AA1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579F9CC7-6D05-42DD-A2CE-38B7D9457A22}" type="sibTrans" cxnId="{B22CC71F-DC83-4481-ABAF-5ED2CB905AA1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5F7D949B-5C05-4E54-818E-8985733ED0CF}">
      <dgm:prSet phldrT="[Texto]"/>
      <dgm:spPr/>
      <dgm:t>
        <a:bodyPr/>
        <a:lstStyle/>
        <a:p>
          <a:r>
            <a:rPr lang="es-CO" dirty="0" smtClean="0">
              <a:latin typeface="Gill Sans MT" panose="020B0502020104020203" pitchFamily="34" charset="0"/>
            </a:rPr>
            <a:t>365.085 estudiantes pregrado</a:t>
          </a:r>
        </a:p>
      </dgm:t>
    </dgm:pt>
    <dgm:pt modelId="{9BA1CA08-0B41-4E79-A2A0-B19A28897371}" type="parTrans" cxnId="{8FC747C4-C741-431E-84C9-B89D04079208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CA2983C9-8562-465E-9AA5-6218A930E241}" type="sibTrans" cxnId="{8FC747C4-C741-431E-84C9-B89D04079208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12476114-36F6-4B17-B2FD-AA0DBC7C9D04}">
      <dgm:prSet phldrT="[Texto]"/>
      <dgm:spPr/>
      <dgm:t>
        <a:bodyPr/>
        <a:lstStyle/>
        <a:p>
          <a:r>
            <a:rPr lang="es-CO" dirty="0" smtClean="0">
              <a:latin typeface="Gill Sans MT" panose="020B0502020104020203" pitchFamily="34" charset="0"/>
            </a:rPr>
            <a:t>16.492 estudiantes posgrado</a:t>
          </a:r>
          <a:endParaRPr lang="es-CO" dirty="0">
            <a:latin typeface="Gill Sans MT" panose="020B0502020104020203" pitchFamily="34" charset="0"/>
          </a:endParaRPr>
        </a:p>
      </dgm:t>
    </dgm:pt>
    <dgm:pt modelId="{0E8EE449-5B93-4F4B-80A0-A447ADB799A7}" type="parTrans" cxnId="{01C0B6E5-EB98-45C9-B5F3-0202128BC62C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5B321C08-A284-4236-8E01-20689E7247E4}" type="sibTrans" cxnId="{01C0B6E5-EB98-45C9-B5F3-0202128BC62C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56E963E9-4880-4910-9976-761D9D97C983}">
      <dgm:prSet phldrT="[Texto]"/>
      <dgm:spPr/>
      <dgm:t>
        <a:bodyPr/>
        <a:lstStyle/>
        <a:p>
          <a:r>
            <a:rPr lang="es-CO" dirty="0" smtClean="0">
              <a:latin typeface="Gill Sans MT" panose="020B0502020104020203" pitchFamily="34" charset="0"/>
            </a:rPr>
            <a:t>1.078 programas pregrado</a:t>
          </a:r>
          <a:endParaRPr lang="es-CO" dirty="0">
            <a:latin typeface="Gill Sans MT" panose="020B0502020104020203" pitchFamily="34" charset="0"/>
          </a:endParaRPr>
        </a:p>
      </dgm:t>
    </dgm:pt>
    <dgm:pt modelId="{441E30B9-7B0A-425F-A6BD-76069318574E}" type="parTrans" cxnId="{68F8475D-378C-4244-8B74-C9568588ACF3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3D1A97CB-23B7-4691-9FB8-D957666DAB49}" type="sibTrans" cxnId="{68F8475D-378C-4244-8B74-C9568588ACF3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469F32CB-2C75-4092-900D-D0758F46AB6D}">
      <dgm:prSet phldrT="[Texto]"/>
      <dgm:spPr/>
      <dgm:t>
        <a:bodyPr/>
        <a:lstStyle/>
        <a:p>
          <a:r>
            <a:rPr lang="es-CO" dirty="0" smtClean="0">
              <a:latin typeface="Gill Sans MT" panose="020B0502020104020203" pitchFamily="34" charset="0"/>
            </a:rPr>
            <a:t>576.393 estudiantes pregrado</a:t>
          </a:r>
          <a:endParaRPr lang="es-CO" dirty="0">
            <a:latin typeface="Gill Sans MT" panose="020B0502020104020203" pitchFamily="34" charset="0"/>
          </a:endParaRPr>
        </a:p>
      </dgm:t>
    </dgm:pt>
    <dgm:pt modelId="{75A27EF0-A76C-41F4-BE0C-27D447E0F356}" type="parTrans" cxnId="{143D8184-3E05-43D7-B224-5BB7BD767B42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032322B1-CA71-41E0-B804-6366BA786CFD}" type="sibTrans" cxnId="{143D8184-3E05-43D7-B224-5BB7BD767B42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A54653EA-16D7-4EA1-97A2-C2BED9A3A430}">
      <dgm:prSet phldrT="[Texto]"/>
      <dgm:spPr/>
      <dgm:t>
        <a:bodyPr/>
        <a:lstStyle/>
        <a:p>
          <a:r>
            <a:rPr lang="es-CO" dirty="0" smtClean="0">
              <a:latin typeface="Gill Sans MT" panose="020B0502020104020203" pitchFamily="34" charset="0"/>
            </a:rPr>
            <a:t>46.974 estudiantes posgrado</a:t>
          </a:r>
          <a:endParaRPr lang="es-CO" dirty="0">
            <a:latin typeface="Gill Sans MT" panose="020B0502020104020203" pitchFamily="34" charset="0"/>
          </a:endParaRPr>
        </a:p>
      </dgm:t>
    </dgm:pt>
    <dgm:pt modelId="{449C7302-AAF5-43CD-BF57-6255D7008CDA}" type="parTrans" cxnId="{984CD303-0CB4-4B6F-B0DF-C83DED9D1DC6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8A7F4E96-4E27-48E7-A46D-A4E259826BEF}" type="sibTrans" cxnId="{984CD303-0CB4-4B6F-B0DF-C83DED9D1DC6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9CD9B6D1-0A4B-42BC-B336-43D128216111}">
      <dgm:prSet phldrT="[Texto]"/>
      <dgm:spPr/>
      <dgm:t>
        <a:bodyPr/>
        <a:lstStyle/>
        <a:p>
          <a:r>
            <a:rPr lang="es-CO" dirty="0" smtClean="0">
              <a:latin typeface="Gill Sans MT" panose="020B0502020104020203" pitchFamily="34" charset="0"/>
            </a:rPr>
            <a:t>1.445 programas pregrado</a:t>
          </a:r>
          <a:endParaRPr lang="es-CO" dirty="0">
            <a:latin typeface="Gill Sans MT" panose="020B0502020104020203" pitchFamily="34" charset="0"/>
          </a:endParaRPr>
        </a:p>
      </dgm:t>
    </dgm:pt>
    <dgm:pt modelId="{A6B7C35B-0EC7-4099-BAD7-2C00FBC3DC7E}" type="parTrans" cxnId="{619B8819-B1E2-4E94-AE31-E4A874C3CFE0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C31B8555-96E4-4562-BBB6-C0D2D1C066AA}" type="sibTrans" cxnId="{619B8819-B1E2-4E94-AE31-E4A874C3CFE0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D800602D-9578-4C13-9D78-39CF0FFE0EA2}">
      <dgm:prSet phldrT="[Texto]"/>
      <dgm:spPr/>
      <dgm:t>
        <a:bodyPr/>
        <a:lstStyle/>
        <a:p>
          <a:r>
            <a:rPr lang="es-CO" dirty="0" smtClean="0">
              <a:latin typeface="Gill Sans MT" panose="020B0502020104020203" pitchFamily="34" charset="0"/>
            </a:rPr>
            <a:t>852 programas posgrado</a:t>
          </a:r>
          <a:endParaRPr lang="es-CO" dirty="0">
            <a:latin typeface="Gill Sans MT" panose="020B0502020104020203" pitchFamily="34" charset="0"/>
          </a:endParaRPr>
        </a:p>
      </dgm:t>
    </dgm:pt>
    <dgm:pt modelId="{47214633-CE8A-42E0-A91D-8172FB2EB19B}" type="parTrans" cxnId="{17AAC0CE-53CA-44FC-874B-92C156C95084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EAC2679C-F754-4CE3-AE0A-00AF3CBFD1AC}" type="sibTrans" cxnId="{17AAC0CE-53CA-44FC-874B-92C156C95084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5910FCF0-90D2-4586-BA67-755E88DE3BB1}">
      <dgm:prSet phldrT="[Texto]"/>
      <dgm:spPr/>
      <dgm:t>
        <a:bodyPr/>
        <a:lstStyle/>
        <a:p>
          <a:r>
            <a:rPr lang="es-CO" dirty="0" smtClean="0">
              <a:latin typeface="Gill Sans MT" panose="020B0502020104020203" pitchFamily="34" charset="0"/>
            </a:rPr>
            <a:t>1.670 programas posgrado</a:t>
          </a:r>
          <a:endParaRPr lang="es-CO" dirty="0">
            <a:latin typeface="Gill Sans MT" panose="020B0502020104020203" pitchFamily="34" charset="0"/>
          </a:endParaRPr>
        </a:p>
      </dgm:t>
    </dgm:pt>
    <dgm:pt modelId="{B64F1E5F-0037-4492-BE8A-2880CF462845}" type="parTrans" cxnId="{2B732B1A-755B-4DE5-92BE-BC882E13BDD6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FCEF60BD-FDB4-4167-B5FD-18EEE4162291}" type="sibTrans" cxnId="{2B732B1A-755B-4DE5-92BE-BC882E13BDD6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A448FEE3-4002-48C4-8A11-7C9DEEB1C2EF}">
      <dgm:prSet phldrT="[Texto]"/>
      <dgm:spPr/>
      <dgm:t>
        <a:bodyPr/>
        <a:lstStyle/>
        <a:p>
          <a:r>
            <a:rPr lang="es-CO" dirty="0" smtClean="0">
              <a:latin typeface="Gill Sans MT" panose="020B0502020104020203" pitchFamily="34" charset="0"/>
            </a:rPr>
            <a:t>487 especializaciones</a:t>
          </a:r>
          <a:endParaRPr lang="es-CO" dirty="0">
            <a:latin typeface="Gill Sans MT" panose="020B0502020104020203" pitchFamily="34" charset="0"/>
          </a:endParaRPr>
        </a:p>
      </dgm:t>
    </dgm:pt>
    <dgm:pt modelId="{8152C36D-9A86-47AB-8D01-691527A89517}" type="parTrans" cxnId="{2C149121-651D-41DB-A705-77200091468D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1AB60A3F-F2B7-474C-AD47-D400C7EA878B}" type="sibTrans" cxnId="{2C149121-651D-41DB-A705-77200091468D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1D25150E-3F04-4049-96BD-94091998DBD4}">
      <dgm:prSet phldrT="[Texto]"/>
      <dgm:spPr/>
      <dgm:t>
        <a:bodyPr/>
        <a:lstStyle/>
        <a:p>
          <a:r>
            <a:rPr lang="es-CO" dirty="0" smtClean="0">
              <a:latin typeface="Gill Sans MT" panose="020B0502020104020203" pitchFamily="34" charset="0"/>
            </a:rPr>
            <a:t>320 maestrías</a:t>
          </a:r>
          <a:endParaRPr lang="es-CO" dirty="0">
            <a:latin typeface="Gill Sans MT" panose="020B0502020104020203" pitchFamily="34" charset="0"/>
          </a:endParaRPr>
        </a:p>
      </dgm:t>
    </dgm:pt>
    <dgm:pt modelId="{47965100-0CA4-4CCD-9A88-8C3A9915C1EB}" type="parTrans" cxnId="{D4936ADD-24DE-4A9F-B4DC-7AEBEDCF5623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C247801F-3FB3-414E-9735-D8623D451451}" type="sibTrans" cxnId="{D4936ADD-24DE-4A9F-B4DC-7AEBEDCF5623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02F1C4BF-DB60-467A-A99B-F5C23314408A}">
      <dgm:prSet phldrT="[Texto]"/>
      <dgm:spPr/>
      <dgm:t>
        <a:bodyPr/>
        <a:lstStyle/>
        <a:p>
          <a:r>
            <a:rPr lang="es-CO" dirty="0" smtClean="0">
              <a:latin typeface="Gill Sans MT" panose="020B0502020104020203" pitchFamily="34" charset="0"/>
            </a:rPr>
            <a:t>45 doctorados</a:t>
          </a:r>
          <a:endParaRPr lang="es-CO" dirty="0">
            <a:latin typeface="Gill Sans MT" panose="020B0502020104020203" pitchFamily="34" charset="0"/>
          </a:endParaRPr>
        </a:p>
      </dgm:t>
    </dgm:pt>
    <dgm:pt modelId="{116DABA7-C59D-489D-8665-C37001121705}" type="parTrans" cxnId="{5884D05B-DCEF-4A9F-A1E2-D0905630E1F0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02FCD2D7-21D2-4583-AD96-D550AC625E81}" type="sibTrans" cxnId="{5884D05B-DCEF-4A9F-A1E2-D0905630E1F0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125FCCBD-F271-40FD-A489-DFAF39193404}">
      <dgm:prSet phldrT="[Texto]"/>
      <dgm:spPr/>
      <dgm:t>
        <a:bodyPr/>
        <a:lstStyle/>
        <a:p>
          <a:r>
            <a:rPr lang="es-CO" dirty="0" smtClean="0">
              <a:latin typeface="Gill Sans MT" panose="020B0502020104020203" pitchFamily="34" charset="0"/>
            </a:rPr>
            <a:t>670 especializaciones</a:t>
          </a:r>
          <a:endParaRPr lang="es-CO" dirty="0">
            <a:latin typeface="Gill Sans MT" panose="020B0502020104020203" pitchFamily="34" charset="0"/>
          </a:endParaRPr>
        </a:p>
      </dgm:t>
    </dgm:pt>
    <dgm:pt modelId="{1B18BD5C-D3DC-425B-A4CF-115B1377E09E}" type="parTrans" cxnId="{BD2687C4-B896-4A31-9688-6351E02CE621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76569192-AABB-487F-B7EC-ACD4F9A608AB}" type="sibTrans" cxnId="{BD2687C4-B896-4A31-9688-6351E02CE621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E6D5B04B-DE99-48B4-AD4D-A1501A7C9897}">
      <dgm:prSet phldrT="[Texto]"/>
      <dgm:spPr/>
      <dgm:t>
        <a:bodyPr/>
        <a:lstStyle/>
        <a:p>
          <a:r>
            <a:rPr lang="es-CO" dirty="0" smtClean="0">
              <a:latin typeface="Gill Sans MT" panose="020B0502020104020203" pitchFamily="34" charset="0"/>
            </a:rPr>
            <a:t>795 maestrías</a:t>
          </a:r>
          <a:endParaRPr lang="es-CO" dirty="0">
            <a:latin typeface="Gill Sans MT" panose="020B0502020104020203" pitchFamily="34" charset="0"/>
          </a:endParaRPr>
        </a:p>
      </dgm:t>
    </dgm:pt>
    <dgm:pt modelId="{91791931-CF6C-4157-A7BB-4606857E7727}" type="parTrans" cxnId="{895B17D8-4695-486D-A21B-7FAA8991DA98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D1FE138F-503F-41B7-9259-878522505804}" type="sibTrans" cxnId="{895B17D8-4695-486D-A21B-7FAA8991DA98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AEA216FD-C8C1-4CAE-896E-76BF458749BE}">
      <dgm:prSet phldrT="[Texto]"/>
      <dgm:spPr/>
      <dgm:t>
        <a:bodyPr/>
        <a:lstStyle/>
        <a:p>
          <a:r>
            <a:rPr lang="es-CO" dirty="0" smtClean="0">
              <a:latin typeface="Gill Sans MT" panose="020B0502020104020203" pitchFamily="34" charset="0"/>
            </a:rPr>
            <a:t>205 doctorados</a:t>
          </a:r>
          <a:endParaRPr lang="es-CO" dirty="0">
            <a:latin typeface="Gill Sans MT" panose="020B0502020104020203" pitchFamily="34" charset="0"/>
          </a:endParaRPr>
        </a:p>
      </dgm:t>
    </dgm:pt>
    <dgm:pt modelId="{69211EFF-360D-46E1-AF32-614E80A14168}" type="parTrans" cxnId="{7ADA967F-F3C6-4BE3-A187-DCE37888BCB8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08E7A08F-5E4C-4320-B583-B3BD6FFEC386}" type="sibTrans" cxnId="{7ADA967F-F3C6-4BE3-A187-DCE37888BCB8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B335DDAF-F5D3-4D74-B938-74246DFF2E64}">
      <dgm:prSet phldrT="[Texto]"/>
      <dgm:spPr/>
      <dgm:t>
        <a:bodyPr/>
        <a:lstStyle/>
        <a:p>
          <a:r>
            <a:rPr lang="es-CO" dirty="0" smtClean="0">
              <a:latin typeface="Gill Sans MT" panose="020B0502020104020203" pitchFamily="34" charset="0"/>
            </a:rPr>
            <a:t>AÑO 2017</a:t>
          </a:r>
          <a:endParaRPr lang="es-CO" dirty="0">
            <a:latin typeface="Gill Sans MT" panose="020B0502020104020203" pitchFamily="34" charset="0"/>
          </a:endParaRPr>
        </a:p>
      </dgm:t>
    </dgm:pt>
    <dgm:pt modelId="{2B92B9CB-9962-4D55-B012-420248B481CB}" type="sibTrans" cxnId="{5DBC5A51-C96B-425B-A1A2-24DEC740533E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977CDD5F-739F-47DD-99CC-69B42ED101BE}" type="parTrans" cxnId="{5DBC5A51-C96B-425B-A1A2-24DEC740533E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84AAF1C2-B757-4595-98CF-0CEC6ED31C3E}" type="pres">
      <dgm:prSet presAssocID="{26FD053B-0B2E-4F32-9713-2DD75FBF55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653AB66-5630-4F65-954C-26DDBA2590A8}" type="pres">
      <dgm:prSet presAssocID="{B335DDAF-F5D3-4D74-B938-74246DFF2E64}" presName="boxAndChildren" presStyleCnt="0"/>
      <dgm:spPr/>
    </dgm:pt>
    <dgm:pt modelId="{4B72514C-5E4F-4D4A-AACC-1CAE98E512B2}" type="pres">
      <dgm:prSet presAssocID="{B335DDAF-F5D3-4D74-B938-74246DFF2E64}" presName="parentTextBox" presStyleLbl="node1" presStyleIdx="0" presStyleCnt="2"/>
      <dgm:spPr/>
      <dgm:t>
        <a:bodyPr/>
        <a:lstStyle/>
        <a:p>
          <a:endParaRPr lang="es-CO"/>
        </a:p>
      </dgm:t>
    </dgm:pt>
    <dgm:pt modelId="{36CBFB73-A8C1-4916-9859-2BFD75EACC95}" type="pres">
      <dgm:prSet presAssocID="{B335DDAF-F5D3-4D74-B938-74246DFF2E64}" presName="entireBox" presStyleLbl="node1" presStyleIdx="0" presStyleCnt="2"/>
      <dgm:spPr/>
      <dgm:t>
        <a:bodyPr/>
        <a:lstStyle/>
        <a:p>
          <a:endParaRPr lang="es-CO"/>
        </a:p>
      </dgm:t>
    </dgm:pt>
    <dgm:pt modelId="{08C62453-36E6-488E-9838-366E29001190}" type="pres">
      <dgm:prSet presAssocID="{B335DDAF-F5D3-4D74-B938-74246DFF2E64}" presName="descendantBox" presStyleCnt="0"/>
      <dgm:spPr/>
    </dgm:pt>
    <dgm:pt modelId="{3E90914D-035D-4D73-A917-BA1BC7E8B8F8}" type="pres">
      <dgm:prSet presAssocID="{469F32CB-2C75-4092-900D-D0758F46AB6D}" presName="childTextBox" presStyleLbl="fgAccFollowNode1" presStyleIdx="0" presStyleCnt="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D4C86D2-B6EF-4214-A06A-0CC4D029BC47}" type="pres">
      <dgm:prSet presAssocID="{A54653EA-16D7-4EA1-97A2-C2BED9A3A430}" presName="childTextBox" presStyleLbl="fgAccFollowNode1" presStyleIdx="1" presStyleCnt="14" custLinFactNeighborX="-2858" custLinFactNeighborY="107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713498A-7E85-4B07-9314-F319B274D8D1}" type="pres">
      <dgm:prSet presAssocID="{9CD9B6D1-0A4B-42BC-B336-43D128216111}" presName="childTextBox" presStyleLbl="fgAccFollowNode1" presStyleIdx="2" presStyleCnt="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58B4594-1F62-4638-8023-B0832481CAB6}" type="pres">
      <dgm:prSet presAssocID="{5910FCF0-90D2-4586-BA67-755E88DE3BB1}" presName="childTextBox" presStyleLbl="fgAccFollowNode1" presStyleIdx="3" presStyleCnt="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CCE75C-E312-4FA0-9F4D-185AFC90CB9F}" type="pres">
      <dgm:prSet presAssocID="{125FCCBD-F271-40FD-A489-DFAF39193404}" presName="childTextBox" presStyleLbl="fgAccFollowNode1" presStyleIdx="4" presStyleCnt="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16B81A7-2FC2-4206-BF07-D1E1B79AE986}" type="pres">
      <dgm:prSet presAssocID="{E6D5B04B-DE99-48B4-AD4D-A1501A7C9897}" presName="childTextBox" presStyleLbl="fgAccFollowNode1" presStyleIdx="5" presStyleCnt="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9C27C45-5884-4FD5-850C-F5C601FC858D}" type="pres">
      <dgm:prSet presAssocID="{AEA216FD-C8C1-4CAE-896E-76BF458749BE}" presName="childTextBox" presStyleLbl="fgAccFollowNode1" presStyleIdx="6" presStyleCnt="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4CDE8AC-A1DB-4422-A804-A7399CF74623}" type="pres">
      <dgm:prSet presAssocID="{579F9CC7-6D05-42DD-A2CE-38B7D9457A22}" presName="sp" presStyleCnt="0"/>
      <dgm:spPr/>
    </dgm:pt>
    <dgm:pt modelId="{401A28C9-898F-415C-97BB-EDEA676C663E}" type="pres">
      <dgm:prSet presAssocID="{F0580FF7-D089-433E-B121-F3B1542995C3}" presName="arrowAndChildren" presStyleCnt="0"/>
      <dgm:spPr/>
    </dgm:pt>
    <dgm:pt modelId="{88A50B15-8541-4D6C-A1CD-1F6CC4939404}" type="pres">
      <dgm:prSet presAssocID="{F0580FF7-D089-433E-B121-F3B1542995C3}" presName="parentTextArrow" presStyleLbl="node1" presStyleIdx="0" presStyleCnt="2"/>
      <dgm:spPr/>
      <dgm:t>
        <a:bodyPr/>
        <a:lstStyle/>
        <a:p>
          <a:endParaRPr lang="es-CO"/>
        </a:p>
      </dgm:t>
    </dgm:pt>
    <dgm:pt modelId="{3C933D05-0B79-4C28-9619-E76E949D3D3F}" type="pres">
      <dgm:prSet presAssocID="{F0580FF7-D089-433E-B121-F3B1542995C3}" presName="arrow" presStyleLbl="node1" presStyleIdx="1" presStyleCnt="2" custLinFactNeighborX="0"/>
      <dgm:spPr/>
      <dgm:t>
        <a:bodyPr/>
        <a:lstStyle/>
        <a:p>
          <a:endParaRPr lang="es-CO"/>
        </a:p>
      </dgm:t>
    </dgm:pt>
    <dgm:pt modelId="{2FBFC484-A778-4D1C-B5FE-AF8D5A7F03AF}" type="pres">
      <dgm:prSet presAssocID="{F0580FF7-D089-433E-B121-F3B1542995C3}" presName="descendantArrow" presStyleCnt="0"/>
      <dgm:spPr/>
    </dgm:pt>
    <dgm:pt modelId="{95D08727-60F9-4A3A-88B5-EBA8B0DC9DDC}" type="pres">
      <dgm:prSet presAssocID="{5F7D949B-5C05-4E54-818E-8985733ED0CF}" presName="childTextArrow" presStyleLbl="fgAccFollowNode1" presStyleIdx="7" presStyleCnt="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1CD08C2-B882-420A-950E-2DD3D3C40111}" type="pres">
      <dgm:prSet presAssocID="{12476114-36F6-4B17-B2FD-AA0DBC7C9D04}" presName="childTextArrow" presStyleLbl="fgAccFollowNode1" presStyleIdx="8" presStyleCnt="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A288118-E30B-44F0-8F59-F187221A06C1}" type="pres">
      <dgm:prSet presAssocID="{56E963E9-4880-4910-9976-761D9D97C983}" presName="childTextArrow" presStyleLbl="fgAccFollowNode1" presStyleIdx="9" presStyleCnt="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4DCB9D-46F0-4DEB-9804-41C764C1CCE2}" type="pres">
      <dgm:prSet presAssocID="{D800602D-9578-4C13-9D78-39CF0FFE0EA2}" presName="childTextArrow" presStyleLbl="fgAccFollow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B4FDB28-11D0-4EC4-B3FC-16CE9097971F}" type="pres">
      <dgm:prSet presAssocID="{A448FEE3-4002-48C4-8A11-7C9DEEB1C2EF}" presName="childTextArrow" presStyleLbl="fgAccFollow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EBD86D8-2482-4664-9C93-831F8ED0E0EA}" type="pres">
      <dgm:prSet presAssocID="{1D25150E-3F04-4049-96BD-94091998DBD4}" presName="childTextArrow" presStyleLbl="fgAccFollow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2B6F903-71CC-4D38-97FF-49364806335D}" type="pres">
      <dgm:prSet presAssocID="{02F1C4BF-DB60-467A-A99B-F5C23314408A}" presName="childTextArrow" presStyleLbl="fgAccFollow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C149121-651D-41DB-A705-77200091468D}" srcId="{F0580FF7-D089-433E-B121-F3B1542995C3}" destId="{A448FEE3-4002-48C4-8A11-7C9DEEB1C2EF}" srcOrd="4" destOrd="0" parTransId="{8152C36D-9A86-47AB-8D01-691527A89517}" sibTransId="{1AB60A3F-F2B7-474C-AD47-D400C7EA878B}"/>
    <dgm:cxn modelId="{9B492C37-530D-4BDB-A4FA-1314C6F1D147}" type="presOf" srcId="{56E963E9-4880-4910-9976-761D9D97C983}" destId="{FA288118-E30B-44F0-8F59-F187221A06C1}" srcOrd="0" destOrd="0" presId="urn:microsoft.com/office/officeart/2005/8/layout/process4"/>
    <dgm:cxn modelId="{17AAC0CE-53CA-44FC-874B-92C156C95084}" srcId="{F0580FF7-D089-433E-B121-F3B1542995C3}" destId="{D800602D-9578-4C13-9D78-39CF0FFE0EA2}" srcOrd="3" destOrd="0" parTransId="{47214633-CE8A-42E0-A91D-8172FB2EB19B}" sibTransId="{EAC2679C-F754-4CE3-AE0A-00AF3CBFD1AC}"/>
    <dgm:cxn modelId="{984CD303-0CB4-4B6F-B0DF-C83DED9D1DC6}" srcId="{B335DDAF-F5D3-4D74-B938-74246DFF2E64}" destId="{A54653EA-16D7-4EA1-97A2-C2BED9A3A430}" srcOrd="1" destOrd="0" parTransId="{449C7302-AAF5-43CD-BF57-6255D7008CDA}" sibTransId="{8A7F4E96-4E27-48E7-A46D-A4E259826BEF}"/>
    <dgm:cxn modelId="{B22CC71F-DC83-4481-ABAF-5ED2CB905AA1}" srcId="{26FD053B-0B2E-4F32-9713-2DD75FBF5518}" destId="{F0580FF7-D089-433E-B121-F3B1542995C3}" srcOrd="0" destOrd="0" parTransId="{905E26E7-A22E-4EA0-B35A-67F2345F25F3}" sibTransId="{579F9CC7-6D05-42DD-A2CE-38B7D9457A22}"/>
    <dgm:cxn modelId="{01C0B6E5-EB98-45C9-B5F3-0202128BC62C}" srcId="{F0580FF7-D089-433E-B121-F3B1542995C3}" destId="{12476114-36F6-4B17-B2FD-AA0DBC7C9D04}" srcOrd="1" destOrd="0" parTransId="{0E8EE449-5B93-4F4B-80A0-A447ADB799A7}" sibTransId="{5B321C08-A284-4236-8E01-20689E7247E4}"/>
    <dgm:cxn modelId="{2B732B1A-755B-4DE5-92BE-BC882E13BDD6}" srcId="{B335DDAF-F5D3-4D74-B938-74246DFF2E64}" destId="{5910FCF0-90D2-4586-BA67-755E88DE3BB1}" srcOrd="3" destOrd="0" parTransId="{B64F1E5F-0037-4492-BE8A-2880CF462845}" sibTransId="{FCEF60BD-FDB4-4167-B5FD-18EEE4162291}"/>
    <dgm:cxn modelId="{B90C8E7F-A5EF-44A2-8C8F-48A1D2C2E348}" type="presOf" srcId="{02F1C4BF-DB60-467A-A99B-F5C23314408A}" destId="{E2B6F903-71CC-4D38-97FF-49364806335D}" srcOrd="0" destOrd="0" presId="urn:microsoft.com/office/officeart/2005/8/layout/process4"/>
    <dgm:cxn modelId="{5C0B4F8C-1C45-43C7-9E8D-2193BFB1EDE5}" type="presOf" srcId="{9CD9B6D1-0A4B-42BC-B336-43D128216111}" destId="{B713498A-7E85-4B07-9314-F319B274D8D1}" srcOrd="0" destOrd="0" presId="urn:microsoft.com/office/officeart/2005/8/layout/process4"/>
    <dgm:cxn modelId="{D3741ED8-6A6C-485E-BC37-81EA37DFB802}" type="presOf" srcId="{D800602D-9578-4C13-9D78-39CF0FFE0EA2}" destId="{434DCB9D-46F0-4DEB-9804-41C764C1CCE2}" srcOrd="0" destOrd="0" presId="urn:microsoft.com/office/officeart/2005/8/layout/process4"/>
    <dgm:cxn modelId="{A244B079-8241-4F9D-A354-CA63298508FA}" type="presOf" srcId="{12476114-36F6-4B17-B2FD-AA0DBC7C9D04}" destId="{91CD08C2-B882-420A-950E-2DD3D3C40111}" srcOrd="0" destOrd="0" presId="urn:microsoft.com/office/officeart/2005/8/layout/process4"/>
    <dgm:cxn modelId="{619B8819-B1E2-4E94-AE31-E4A874C3CFE0}" srcId="{B335DDAF-F5D3-4D74-B938-74246DFF2E64}" destId="{9CD9B6D1-0A4B-42BC-B336-43D128216111}" srcOrd="2" destOrd="0" parTransId="{A6B7C35B-0EC7-4099-BAD7-2C00FBC3DC7E}" sibTransId="{C31B8555-96E4-4562-BBB6-C0D2D1C066AA}"/>
    <dgm:cxn modelId="{7ADA967F-F3C6-4BE3-A187-DCE37888BCB8}" srcId="{B335DDAF-F5D3-4D74-B938-74246DFF2E64}" destId="{AEA216FD-C8C1-4CAE-896E-76BF458749BE}" srcOrd="6" destOrd="0" parTransId="{69211EFF-360D-46E1-AF32-614E80A14168}" sibTransId="{08E7A08F-5E4C-4320-B583-B3BD6FFEC386}"/>
    <dgm:cxn modelId="{BD2687C4-B896-4A31-9688-6351E02CE621}" srcId="{B335DDAF-F5D3-4D74-B938-74246DFF2E64}" destId="{125FCCBD-F271-40FD-A489-DFAF39193404}" srcOrd="4" destOrd="0" parTransId="{1B18BD5C-D3DC-425B-A4CF-115B1377E09E}" sibTransId="{76569192-AABB-487F-B7EC-ACD4F9A608AB}"/>
    <dgm:cxn modelId="{0293F1C2-A99E-4A3A-BC90-85226F706698}" type="presOf" srcId="{F0580FF7-D089-433E-B121-F3B1542995C3}" destId="{88A50B15-8541-4D6C-A1CD-1F6CC4939404}" srcOrd="0" destOrd="0" presId="urn:microsoft.com/office/officeart/2005/8/layout/process4"/>
    <dgm:cxn modelId="{24A81940-44F7-424C-9263-B44E2003F1E8}" type="presOf" srcId="{A448FEE3-4002-48C4-8A11-7C9DEEB1C2EF}" destId="{0B4FDB28-11D0-4EC4-B3FC-16CE9097971F}" srcOrd="0" destOrd="0" presId="urn:microsoft.com/office/officeart/2005/8/layout/process4"/>
    <dgm:cxn modelId="{5DBC5A51-C96B-425B-A1A2-24DEC740533E}" srcId="{26FD053B-0B2E-4F32-9713-2DD75FBF5518}" destId="{B335DDAF-F5D3-4D74-B938-74246DFF2E64}" srcOrd="1" destOrd="0" parTransId="{977CDD5F-739F-47DD-99CC-69B42ED101BE}" sibTransId="{2B92B9CB-9962-4D55-B012-420248B481CB}"/>
    <dgm:cxn modelId="{E7C91079-87A6-4415-9516-01EE8E1CEF99}" type="presOf" srcId="{F0580FF7-D089-433E-B121-F3B1542995C3}" destId="{3C933D05-0B79-4C28-9619-E76E949D3D3F}" srcOrd="1" destOrd="0" presId="urn:microsoft.com/office/officeart/2005/8/layout/process4"/>
    <dgm:cxn modelId="{952B1C09-1726-4A4B-BF1A-CE48D9A91B39}" type="presOf" srcId="{26FD053B-0B2E-4F32-9713-2DD75FBF5518}" destId="{84AAF1C2-B757-4595-98CF-0CEC6ED31C3E}" srcOrd="0" destOrd="0" presId="urn:microsoft.com/office/officeart/2005/8/layout/process4"/>
    <dgm:cxn modelId="{1F6ADB0E-0E9E-441B-BF0A-4A7FADDCD9DB}" type="presOf" srcId="{AEA216FD-C8C1-4CAE-896E-76BF458749BE}" destId="{09C27C45-5884-4FD5-850C-F5C601FC858D}" srcOrd="0" destOrd="0" presId="urn:microsoft.com/office/officeart/2005/8/layout/process4"/>
    <dgm:cxn modelId="{D5927BD6-03C2-49F5-AB0E-0A990164832F}" type="presOf" srcId="{469F32CB-2C75-4092-900D-D0758F46AB6D}" destId="{3E90914D-035D-4D73-A917-BA1BC7E8B8F8}" srcOrd="0" destOrd="0" presId="urn:microsoft.com/office/officeart/2005/8/layout/process4"/>
    <dgm:cxn modelId="{ADAD4559-E995-42D6-B52A-749C2A2D27CE}" type="presOf" srcId="{5910FCF0-90D2-4586-BA67-755E88DE3BB1}" destId="{058B4594-1F62-4638-8023-B0832481CAB6}" srcOrd="0" destOrd="0" presId="urn:microsoft.com/office/officeart/2005/8/layout/process4"/>
    <dgm:cxn modelId="{D4936ADD-24DE-4A9F-B4DC-7AEBEDCF5623}" srcId="{F0580FF7-D089-433E-B121-F3B1542995C3}" destId="{1D25150E-3F04-4049-96BD-94091998DBD4}" srcOrd="5" destOrd="0" parTransId="{47965100-0CA4-4CCD-9A88-8C3A9915C1EB}" sibTransId="{C247801F-3FB3-414E-9735-D8623D451451}"/>
    <dgm:cxn modelId="{5884D05B-DCEF-4A9F-A1E2-D0905630E1F0}" srcId="{F0580FF7-D089-433E-B121-F3B1542995C3}" destId="{02F1C4BF-DB60-467A-A99B-F5C23314408A}" srcOrd="6" destOrd="0" parTransId="{116DABA7-C59D-489D-8665-C37001121705}" sibTransId="{02FCD2D7-21D2-4583-AD96-D550AC625E81}"/>
    <dgm:cxn modelId="{895B17D8-4695-486D-A21B-7FAA8991DA98}" srcId="{B335DDAF-F5D3-4D74-B938-74246DFF2E64}" destId="{E6D5B04B-DE99-48B4-AD4D-A1501A7C9897}" srcOrd="5" destOrd="0" parTransId="{91791931-CF6C-4157-A7BB-4606857E7727}" sibTransId="{D1FE138F-503F-41B7-9259-878522505804}"/>
    <dgm:cxn modelId="{68F8475D-378C-4244-8B74-C9568588ACF3}" srcId="{F0580FF7-D089-433E-B121-F3B1542995C3}" destId="{56E963E9-4880-4910-9976-761D9D97C983}" srcOrd="2" destOrd="0" parTransId="{441E30B9-7B0A-425F-A6BD-76069318574E}" sibTransId="{3D1A97CB-23B7-4691-9FB8-D957666DAB49}"/>
    <dgm:cxn modelId="{97D0D3CB-BF18-48DD-96A3-6D68F0F810D6}" type="presOf" srcId="{B335DDAF-F5D3-4D74-B938-74246DFF2E64}" destId="{36CBFB73-A8C1-4916-9859-2BFD75EACC95}" srcOrd="1" destOrd="0" presId="urn:microsoft.com/office/officeart/2005/8/layout/process4"/>
    <dgm:cxn modelId="{31E18E59-E757-428B-B7E4-0801434DBAEB}" type="presOf" srcId="{B335DDAF-F5D3-4D74-B938-74246DFF2E64}" destId="{4B72514C-5E4F-4D4A-AACC-1CAE98E512B2}" srcOrd="0" destOrd="0" presId="urn:microsoft.com/office/officeart/2005/8/layout/process4"/>
    <dgm:cxn modelId="{A22AEF43-137D-46CC-B9D9-88B7E1A11D97}" type="presOf" srcId="{1D25150E-3F04-4049-96BD-94091998DBD4}" destId="{8EBD86D8-2482-4664-9C93-831F8ED0E0EA}" srcOrd="0" destOrd="0" presId="urn:microsoft.com/office/officeart/2005/8/layout/process4"/>
    <dgm:cxn modelId="{35E7DA7C-DC6F-4EF7-8DAE-4218E29644D2}" type="presOf" srcId="{A54653EA-16D7-4EA1-97A2-C2BED9A3A430}" destId="{3D4C86D2-B6EF-4214-A06A-0CC4D029BC47}" srcOrd="0" destOrd="0" presId="urn:microsoft.com/office/officeart/2005/8/layout/process4"/>
    <dgm:cxn modelId="{BC0E606C-0C43-4FC8-A706-B0E956CB7A42}" type="presOf" srcId="{E6D5B04B-DE99-48B4-AD4D-A1501A7C9897}" destId="{916B81A7-2FC2-4206-BF07-D1E1B79AE986}" srcOrd="0" destOrd="0" presId="urn:microsoft.com/office/officeart/2005/8/layout/process4"/>
    <dgm:cxn modelId="{B105E138-2C90-4B1D-AF29-65C583742055}" type="presOf" srcId="{125FCCBD-F271-40FD-A489-DFAF39193404}" destId="{73CCE75C-E312-4FA0-9F4D-185AFC90CB9F}" srcOrd="0" destOrd="0" presId="urn:microsoft.com/office/officeart/2005/8/layout/process4"/>
    <dgm:cxn modelId="{143D8184-3E05-43D7-B224-5BB7BD767B42}" srcId="{B335DDAF-F5D3-4D74-B938-74246DFF2E64}" destId="{469F32CB-2C75-4092-900D-D0758F46AB6D}" srcOrd="0" destOrd="0" parTransId="{75A27EF0-A76C-41F4-BE0C-27D447E0F356}" sibTransId="{032322B1-CA71-41E0-B804-6366BA786CFD}"/>
    <dgm:cxn modelId="{74C2F952-1E43-4559-9B31-CD1DB66F25E6}" type="presOf" srcId="{5F7D949B-5C05-4E54-818E-8985733ED0CF}" destId="{95D08727-60F9-4A3A-88B5-EBA8B0DC9DDC}" srcOrd="0" destOrd="0" presId="urn:microsoft.com/office/officeart/2005/8/layout/process4"/>
    <dgm:cxn modelId="{8FC747C4-C741-431E-84C9-B89D04079208}" srcId="{F0580FF7-D089-433E-B121-F3B1542995C3}" destId="{5F7D949B-5C05-4E54-818E-8985733ED0CF}" srcOrd="0" destOrd="0" parTransId="{9BA1CA08-0B41-4E79-A2A0-B19A28897371}" sibTransId="{CA2983C9-8562-465E-9AA5-6218A930E241}"/>
    <dgm:cxn modelId="{FBD5F8A9-9956-4FCC-B1DE-2130A0E106CB}" type="presParOf" srcId="{84AAF1C2-B757-4595-98CF-0CEC6ED31C3E}" destId="{7653AB66-5630-4F65-954C-26DDBA2590A8}" srcOrd="0" destOrd="0" presId="urn:microsoft.com/office/officeart/2005/8/layout/process4"/>
    <dgm:cxn modelId="{134820E7-198B-40EF-BB45-C43AC6DC259C}" type="presParOf" srcId="{7653AB66-5630-4F65-954C-26DDBA2590A8}" destId="{4B72514C-5E4F-4D4A-AACC-1CAE98E512B2}" srcOrd="0" destOrd="0" presId="urn:microsoft.com/office/officeart/2005/8/layout/process4"/>
    <dgm:cxn modelId="{50907BE5-2834-4EAC-B4E9-1B07A6573B02}" type="presParOf" srcId="{7653AB66-5630-4F65-954C-26DDBA2590A8}" destId="{36CBFB73-A8C1-4916-9859-2BFD75EACC95}" srcOrd="1" destOrd="0" presId="urn:microsoft.com/office/officeart/2005/8/layout/process4"/>
    <dgm:cxn modelId="{A76CFBF9-9E0C-40F9-9FFE-507C596500E3}" type="presParOf" srcId="{7653AB66-5630-4F65-954C-26DDBA2590A8}" destId="{08C62453-36E6-488E-9838-366E29001190}" srcOrd="2" destOrd="0" presId="urn:microsoft.com/office/officeart/2005/8/layout/process4"/>
    <dgm:cxn modelId="{5F00266A-31C3-43E0-9478-C7250827682E}" type="presParOf" srcId="{08C62453-36E6-488E-9838-366E29001190}" destId="{3E90914D-035D-4D73-A917-BA1BC7E8B8F8}" srcOrd="0" destOrd="0" presId="urn:microsoft.com/office/officeart/2005/8/layout/process4"/>
    <dgm:cxn modelId="{D97C962A-BD98-43B2-B034-6ACD825D32D1}" type="presParOf" srcId="{08C62453-36E6-488E-9838-366E29001190}" destId="{3D4C86D2-B6EF-4214-A06A-0CC4D029BC47}" srcOrd="1" destOrd="0" presId="urn:microsoft.com/office/officeart/2005/8/layout/process4"/>
    <dgm:cxn modelId="{EA159AE5-B701-4530-848D-CEA6C985F213}" type="presParOf" srcId="{08C62453-36E6-488E-9838-366E29001190}" destId="{B713498A-7E85-4B07-9314-F319B274D8D1}" srcOrd="2" destOrd="0" presId="urn:microsoft.com/office/officeart/2005/8/layout/process4"/>
    <dgm:cxn modelId="{A02BFD4E-4897-4E21-BE78-263FD6293D16}" type="presParOf" srcId="{08C62453-36E6-488E-9838-366E29001190}" destId="{058B4594-1F62-4638-8023-B0832481CAB6}" srcOrd="3" destOrd="0" presId="urn:microsoft.com/office/officeart/2005/8/layout/process4"/>
    <dgm:cxn modelId="{FBFBDC49-32AA-4562-BB0A-EBD91AB443E4}" type="presParOf" srcId="{08C62453-36E6-488E-9838-366E29001190}" destId="{73CCE75C-E312-4FA0-9F4D-185AFC90CB9F}" srcOrd="4" destOrd="0" presId="urn:microsoft.com/office/officeart/2005/8/layout/process4"/>
    <dgm:cxn modelId="{2BD3D1A9-C422-4CC0-A1CE-5A2B9D6877CC}" type="presParOf" srcId="{08C62453-36E6-488E-9838-366E29001190}" destId="{916B81A7-2FC2-4206-BF07-D1E1B79AE986}" srcOrd="5" destOrd="0" presId="urn:microsoft.com/office/officeart/2005/8/layout/process4"/>
    <dgm:cxn modelId="{43A2D908-21AC-4CC0-95DC-5C0D8B62FE34}" type="presParOf" srcId="{08C62453-36E6-488E-9838-366E29001190}" destId="{09C27C45-5884-4FD5-850C-F5C601FC858D}" srcOrd="6" destOrd="0" presId="urn:microsoft.com/office/officeart/2005/8/layout/process4"/>
    <dgm:cxn modelId="{6BC5BF42-3274-4CF4-8F6A-1A3D84A7732A}" type="presParOf" srcId="{84AAF1C2-B757-4595-98CF-0CEC6ED31C3E}" destId="{64CDE8AC-A1DB-4422-A804-A7399CF74623}" srcOrd="1" destOrd="0" presId="urn:microsoft.com/office/officeart/2005/8/layout/process4"/>
    <dgm:cxn modelId="{A81FC874-F213-4B5B-AEF7-FA78F5F95CB8}" type="presParOf" srcId="{84AAF1C2-B757-4595-98CF-0CEC6ED31C3E}" destId="{401A28C9-898F-415C-97BB-EDEA676C663E}" srcOrd="2" destOrd="0" presId="urn:microsoft.com/office/officeart/2005/8/layout/process4"/>
    <dgm:cxn modelId="{C47A525C-A6EB-4588-B0A7-615750728F58}" type="presParOf" srcId="{401A28C9-898F-415C-97BB-EDEA676C663E}" destId="{88A50B15-8541-4D6C-A1CD-1F6CC4939404}" srcOrd="0" destOrd="0" presId="urn:microsoft.com/office/officeart/2005/8/layout/process4"/>
    <dgm:cxn modelId="{0D56E300-8F6D-4799-AEC3-DABD2AD2EA9C}" type="presParOf" srcId="{401A28C9-898F-415C-97BB-EDEA676C663E}" destId="{3C933D05-0B79-4C28-9619-E76E949D3D3F}" srcOrd="1" destOrd="0" presId="urn:microsoft.com/office/officeart/2005/8/layout/process4"/>
    <dgm:cxn modelId="{30B60FCC-60E5-44D0-9178-F424420D974F}" type="presParOf" srcId="{401A28C9-898F-415C-97BB-EDEA676C663E}" destId="{2FBFC484-A778-4D1C-B5FE-AF8D5A7F03AF}" srcOrd="2" destOrd="0" presId="urn:microsoft.com/office/officeart/2005/8/layout/process4"/>
    <dgm:cxn modelId="{1524E571-587F-4F7F-88D4-D1361F34EB86}" type="presParOf" srcId="{2FBFC484-A778-4D1C-B5FE-AF8D5A7F03AF}" destId="{95D08727-60F9-4A3A-88B5-EBA8B0DC9DDC}" srcOrd="0" destOrd="0" presId="urn:microsoft.com/office/officeart/2005/8/layout/process4"/>
    <dgm:cxn modelId="{C830BAEE-3AA7-4E07-8989-BB104C7EBE87}" type="presParOf" srcId="{2FBFC484-A778-4D1C-B5FE-AF8D5A7F03AF}" destId="{91CD08C2-B882-420A-950E-2DD3D3C40111}" srcOrd="1" destOrd="0" presId="urn:microsoft.com/office/officeart/2005/8/layout/process4"/>
    <dgm:cxn modelId="{AE244F4F-ABF8-47A7-9C50-215CE68BCBD9}" type="presParOf" srcId="{2FBFC484-A778-4D1C-B5FE-AF8D5A7F03AF}" destId="{FA288118-E30B-44F0-8F59-F187221A06C1}" srcOrd="2" destOrd="0" presId="urn:microsoft.com/office/officeart/2005/8/layout/process4"/>
    <dgm:cxn modelId="{D3F0123C-C1F1-4BCC-815D-8282C613C4A0}" type="presParOf" srcId="{2FBFC484-A778-4D1C-B5FE-AF8D5A7F03AF}" destId="{434DCB9D-46F0-4DEB-9804-41C764C1CCE2}" srcOrd="3" destOrd="0" presId="urn:microsoft.com/office/officeart/2005/8/layout/process4"/>
    <dgm:cxn modelId="{1E22AD6D-50CA-429A-9428-5C648B3F4D06}" type="presParOf" srcId="{2FBFC484-A778-4D1C-B5FE-AF8D5A7F03AF}" destId="{0B4FDB28-11D0-4EC4-B3FC-16CE9097971F}" srcOrd="4" destOrd="0" presId="urn:microsoft.com/office/officeart/2005/8/layout/process4"/>
    <dgm:cxn modelId="{D8F53F7C-20D1-4675-B18D-B9FDF335F732}" type="presParOf" srcId="{2FBFC484-A778-4D1C-B5FE-AF8D5A7F03AF}" destId="{8EBD86D8-2482-4664-9C93-831F8ED0E0EA}" srcOrd="5" destOrd="0" presId="urn:microsoft.com/office/officeart/2005/8/layout/process4"/>
    <dgm:cxn modelId="{6AFCA42B-A5D3-4645-A9A9-CA533CE95DD8}" type="presParOf" srcId="{2FBFC484-A778-4D1C-B5FE-AF8D5A7F03AF}" destId="{E2B6F903-71CC-4D38-97FF-49364806335D}" srcOrd="6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05DCAD-A73D-492B-962D-A0CD3038DC44}" type="doc">
      <dgm:prSet loTypeId="urn:microsoft.com/office/officeart/2005/8/layout/balance1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CA6654D6-F9D4-4438-84A3-0FE6062C44DE}">
      <dgm:prSet phldrT="[Texto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CO" sz="2000" dirty="0" smtClean="0">
              <a:latin typeface="Source Sans Pro" panose="020B0604020202020204" charset="0"/>
            </a:rPr>
            <a:t>Año</a:t>
          </a:r>
          <a:br>
            <a:rPr lang="es-CO" sz="2000" dirty="0" smtClean="0">
              <a:latin typeface="Source Sans Pro" panose="020B0604020202020204" charset="0"/>
            </a:rPr>
          </a:br>
          <a:r>
            <a:rPr lang="es-CO" sz="2000" dirty="0" smtClean="0">
              <a:latin typeface="Source Sans Pro" panose="020B0604020202020204" charset="0"/>
            </a:rPr>
            <a:t>1993</a:t>
          </a:r>
          <a:endParaRPr lang="es-CO" sz="2000" dirty="0">
            <a:latin typeface="Source Sans Pro" panose="020B0604020202020204" charset="0"/>
          </a:endParaRPr>
        </a:p>
      </dgm:t>
    </dgm:pt>
    <dgm:pt modelId="{D38659C1-7B2C-4552-AE95-8FA0BFA52F93}" type="parTrans" cxnId="{D3F708C1-400E-4C59-B8A8-FF6AEC32BC0D}">
      <dgm:prSet/>
      <dgm:spPr/>
      <dgm:t>
        <a:bodyPr/>
        <a:lstStyle/>
        <a:p>
          <a:endParaRPr lang="es-CO">
            <a:latin typeface="Source Sans Pro" panose="020B0604020202020204" charset="0"/>
          </a:endParaRPr>
        </a:p>
      </dgm:t>
    </dgm:pt>
    <dgm:pt modelId="{96F7B496-9AA3-4475-AF96-E7686AF60543}" type="sibTrans" cxnId="{D3F708C1-400E-4C59-B8A8-FF6AEC32BC0D}">
      <dgm:prSet/>
      <dgm:spPr/>
      <dgm:t>
        <a:bodyPr/>
        <a:lstStyle/>
        <a:p>
          <a:endParaRPr lang="es-CO">
            <a:latin typeface="Source Sans Pro" panose="020B0604020202020204" charset="0"/>
          </a:endParaRPr>
        </a:p>
      </dgm:t>
    </dgm:pt>
    <dgm:pt modelId="{556D7004-9659-4F9C-A6F4-A624C2FAD39D}">
      <dgm:prSet phldrT="[Texto]" custT="1"/>
      <dgm:spPr/>
      <dgm:t>
        <a:bodyPr/>
        <a:lstStyle/>
        <a:p>
          <a:r>
            <a:rPr lang="es-CO" sz="1100" dirty="0" smtClean="0">
              <a:latin typeface="Source Sans Pro" panose="020B0604020202020204" charset="0"/>
            </a:rPr>
            <a:t>Aporte promedio Nación por Estudiante Anual $12.223.434</a:t>
          </a:r>
          <a:endParaRPr lang="es-CO" sz="1100" dirty="0">
            <a:latin typeface="Source Sans Pro" panose="020B0604020202020204" charset="0"/>
          </a:endParaRPr>
        </a:p>
      </dgm:t>
    </dgm:pt>
    <dgm:pt modelId="{B1B46589-A68C-4476-A88B-905D6846D347}" type="parTrans" cxnId="{D94B8657-8835-4A71-8DBC-F06BE3924968}">
      <dgm:prSet/>
      <dgm:spPr/>
      <dgm:t>
        <a:bodyPr/>
        <a:lstStyle/>
        <a:p>
          <a:endParaRPr lang="es-CO">
            <a:latin typeface="Source Sans Pro" panose="020B0604020202020204" charset="0"/>
          </a:endParaRPr>
        </a:p>
      </dgm:t>
    </dgm:pt>
    <dgm:pt modelId="{5A1A92C9-2A48-4D4C-A78F-7B1A5D581A52}" type="sibTrans" cxnId="{D94B8657-8835-4A71-8DBC-F06BE3924968}">
      <dgm:prSet/>
      <dgm:spPr/>
      <dgm:t>
        <a:bodyPr/>
        <a:lstStyle/>
        <a:p>
          <a:endParaRPr lang="es-CO">
            <a:latin typeface="Source Sans Pro" panose="020B0604020202020204" charset="0"/>
          </a:endParaRPr>
        </a:p>
      </dgm:t>
    </dgm:pt>
    <dgm:pt modelId="{BF31408B-CAE7-4B4B-8BCF-691D3B9B9149}">
      <dgm:prSet phldrT="[Texto]" custT="1"/>
      <dgm:spPr/>
      <dgm:t>
        <a:bodyPr/>
        <a:lstStyle/>
        <a:p>
          <a:r>
            <a:rPr lang="es-CO" sz="1100" b="0" i="0" u="none" dirty="0" smtClean="0">
              <a:latin typeface="Source Sans Pro" panose="020B0604020202020204" charset="0"/>
            </a:rPr>
            <a:t>Aportes Nación SUE </a:t>
          </a:r>
          <a:br>
            <a:rPr lang="es-CO" sz="1100" b="0" i="0" u="none" dirty="0" smtClean="0">
              <a:latin typeface="Source Sans Pro" panose="020B0604020202020204" charset="0"/>
            </a:rPr>
          </a:br>
          <a:r>
            <a:rPr lang="es-CO" sz="1100" b="0" i="0" u="none" dirty="0" smtClean="0">
              <a:latin typeface="Source Sans Pro" panose="020B0604020202020204" charset="0"/>
            </a:rPr>
            <a:t>$1,95 billones</a:t>
          </a:r>
          <a:endParaRPr lang="es-CO" sz="1100" dirty="0">
            <a:latin typeface="Source Sans Pro" panose="020B0604020202020204" charset="0"/>
          </a:endParaRPr>
        </a:p>
      </dgm:t>
    </dgm:pt>
    <dgm:pt modelId="{64AAF6C4-E3F3-428E-97D9-60794A5B3A98}" type="parTrans" cxnId="{F00B2882-B4EE-40EF-9A9D-C14E3F4092C6}">
      <dgm:prSet/>
      <dgm:spPr/>
      <dgm:t>
        <a:bodyPr/>
        <a:lstStyle/>
        <a:p>
          <a:endParaRPr lang="es-CO">
            <a:latin typeface="Source Sans Pro" panose="020B0604020202020204" charset="0"/>
          </a:endParaRPr>
        </a:p>
      </dgm:t>
    </dgm:pt>
    <dgm:pt modelId="{7BFACF21-D00C-4E4A-967D-2A0649185BCB}" type="sibTrans" cxnId="{F00B2882-B4EE-40EF-9A9D-C14E3F4092C6}">
      <dgm:prSet/>
      <dgm:spPr/>
      <dgm:t>
        <a:bodyPr/>
        <a:lstStyle/>
        <a:p>
          <a:endParaRPr lang="es-CO">
            <a:latin typeface="Source Sans Pro" panose="020B0604020202020204" charset="0"/>
          </a:endParaRPr>
        </a:p>
      </dgm:t>
    </dgm:pt>
    <dgm:pt modelId="{E9B1C920-96DD-4FB3-A8D5-CEB74A8EDA2B}">
      <dgm:prSet phldrT="[Texto]" custT="1"/>
      <dgm:spPr/>
      <dgm:t>
        <a:bodyPr/>
        <a:lstStyle/>
        <a:p>
          <a:r>
            <a:rPr lang="es-CO" sz="1100" dirty="0" smtClean="0">
              <a:latin typeface="Source Sans Pro" panose="020B0604020202020204" charset="0"/>
            </a:rPr>
            <a:t>Aporte promedio Nación por Estudiante Anual  $5.150.866</a:t>
          </a:r>
          <a:endParaRPr lang="es-CO" sz="1100" dirty="0">
            <a:latin typeface="Source Sans Pro" panose="020B0604020202020204" charset="0"/>
          </a:endParaRPr>
        </a:p>
      </dgm:t>
    </dgm:pt>
    <dgm:pt modelId="{DFC595A1-06AC-444F-A9B8-33728AA8448E}" type="parTrans" cxnId="{1974A38F-B61B-4BDE-9932-B0C87BD18B95}">
      <dgm:prSet/>
      <dgm:spPr/>
      <dgm:t>
        <a:bodyPr/>
        <a:lstStyle/>
        <a:p>
          <a:endParaRPr lang="es-CO">
            <a:latin typeface="Source Sans Pro" panose="020B0604020202020204" charset="0"/>
          </a:endParaRPr>
        </a:p>
      </dgm:t>
    </dgm:pt>
    <dgm:pt modelId="{405FA822-F280-4E84-8825-E6574A240984}" type="sibTrans" cxnId="{1974A38F-B61B-4BDE-9932-B0C87BD18B95}">
      <dgm:prSet/>
      <dgm:spPr/>
      <dgm:t>
        <a:bodyPr/>
        <a:lstStyle/>
        <a:p>
          <a:endParaRPr lang="es-CO">
            <a:latin typeface="Source Sans Pro" panose="020B0604020202020204" charset="0"/>
          </a:endParaRPr>
        </a:p>
      </dgm:t>
    </dgm:pt>
    <dgm:pt modelId="{FDFF27BD-4691-4453-A849-CF0735F2D14A}">
      <dgm:prSet phldrT="[Texto]" custT="1"/>
      <dgm:spPr/>
      <dgm:t>
        <a:bodyPr/>
        <a:lstStyle/>
        <a:p>
          <a:r>
            <a:rPr lang="es-CO" sz="1100" dirty="0" smtClean="0">
              <a:latin typeface="Source Sans Pro" panose="020B0604020202020204" charset="0"/>
            </a:rPr>
            <a:t>Cobertura: 576.393</a:t>
          </a:r>
          <a:r>
            <a:rPr lang="es-CO" sz="1100" b="0" i="0" u="none" dirty="0" smtClean="0">
              <a:latin typeface="Source Sans Pro" panose="020B0604020202020204" charset="0"/>
            </a:rPr>
            <a:t> Estudiantes Pregrado</a:t>
          </a:r>
          <a:endParaRPr lang="es-CO" sz="1100" dirty="0">
            <a:latin typeface="Source Sans Pro" panose="020B0604020202020204" charset="0"/>
          </a:endParaRPr>
        </a:p>
      </dgm:t>
    </dgm:pt>
    <dgm:pt modelId="{08A2CEE0-6CA6-4147-B304-A1E54797482D}" type="sibTrans" cxnId="{3C16A69A-D7C7-4761-9E69-58A07352BE20}">
      <dgm:prSet/>
      <dgm:spPr/>
      <dgm:t>
        <a:bodyPr/>
        <a:lstStyle/>
        <a:p>
          <a:endParaRPr lang="es-CO">
            <a:latin typeface="Source Sans Pro" panose="020B0604020202020204" charset="0"/>
          </a:endParaRPr>
        </a:p>
      </dgm:t>
    </dgm:pt>
    <dgm:pt modelId="{16F33C02-74BA-423D-800D-9416EBE188F4}" type="parTrans" cxnId="{3C16A69A-D7C7-4761-9E69-58A07352BE20}">
      <dgm:prSet/>
      <dgm:spPr/>
      <dgm:t>
        <a:bodyPr/>
        <a:lstStyle/>
        <a:p>
          <a:endParaRPr lang="es-CO">
            <a:latin typeface="Source Sans Pro" panose="020B0604020202020204" charset="0"/>
          </a:endParaRPr>
        </a:p>
      </dgm:t>
    </dgm:pt>
    <dgm:pt modelId="{211913E9-20BD-43D6-87F6-78432198ECC2}">
      <dgm:prSet custT="1"/>
      <dgm:spPr/>
      <dgm:t>
        <a:bodyPr/>
        <a:lstStyle/>
        <a:p>
          <a:r>
            <a:rPr lang="es-CO" sz="1100" b="0" i="0" u="none" dirty="0" smtClean="0">
              <a:latin typeface="Source Sans Pro" panose="020B0604020202020204" charset="0"/>
            </a:rPr>
            <a:t>Cobertura: 159.218 Estudiantes Pregrado  </a:t>
          </a:r>
          <a:endParaRPr lang="es-CO" sz="1200" dirty="0">
            <a:latin typeface="Source Sans Pro" panose="020B0604020202020204" charset="0"/>
          </a:endParaRPr>
        </a:p>
      </dgm:t>
    </dgm:pt>
    <dgm:pt modelId="{8C61173E-4BD0-4EE5-9E96-C2414FF06E3D}" type="parTrans" cxnId="{D34A6F5C-F2E6-4313-B6AA-8985D2C861FF}">
      <dgm:prSet/>
      <dgm:spPr/>
      <dgm:t>
        <a:bodyPr/>
        <a:lstStyle/>
        <a:p>
          <a:endParaRPr lang="es-CO">
            <a:latin typeface="Source Sans Pro" panose="020B0604020202020204" charset="0"/>
          </a:endParaRPr>
        </a:p>
      </dgm:t>
    </dgm:pt>
    <dgm:pt modelId="{6C5BC57B-8D16-4518-B43F-AB486AF467D3}" type="sibTrans" cxnId="{D34A6F5C-F2E6-4313-B6AA-8985D2C861FF}">
      <dgm:prSet/>
      <dgm:spPr/>
      <dgm:t>
        <a:bodyPr/>
        <a:lstStyle/>
        <a:p>
          <a:endParaRPr lang="es-CO">
            <a:latin typeface="Source Sans Pro" panose="020B0604020202020204" charset="0"/>
          </a:endParaRPr>
        </a:p>
      </dgm:t>
    </dgm:pt>
    <dgm:pt modelId="{CAE35486-EB6A-4AF3-939E-83592E08D377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dirty="0" smtClean="0">
              <a:latin typeface="Source Sans Pro" panose="020B0604020202020204" charset="0"/>
            </a:rPr>
            <a:t>Ampliación Cobertura/ Disminución </a:t>
          </a:r>
          <a:r>
            <a:rPr lang="es-CO" dirty="0" err="1" smtClean="0">
              <a:latin typeface="Source Sans Pro" panose="020B0604020202020204" charset="0"/>
            </a:rPr>
            <a:t>Percápita</a:t>
          </a:r>
          <a:endParaRPr lang="es-CO" dirty="0">
            <a:latin typeface="Source Sans Pro" panose="020B0604020202020204" charset="0"/>
          </a:endParaRPr>
        </a:p>
      </dgm:t>
    </dgm:pt>
    <dgm:pt modelId="{A80A7E6A-3995-4249-B033-483BFE12336B}" type="parTrans" cxnId="{ECE4EB1F-30EF-4FC7-AEC8-9C84E1798634}">
      <dgm:prSet/>
      <dgm:spPr/>
      <dgm:t>
        <a:bodyPr/>
        <a:lstStyle/>
        <a:p>
          <a:endParaRPr lang="es-CO">
            <a:latin typeface="Source Sans Pro" panose="020B0604020202020204" charset="0"/>
          </a:endParaRPr>
        </a:p>
      </dgm:t>
    </dgm:pt>
    <dgm:pt modelId="{60864679-C60A-4E02-A0E3-41D85DA3C841}" type="sibTrans" cxnId="{ECE4EB1F-30EF-4FC7-AEC8-9C84E1798634}">
      <dgm:prSet/>
      <dgm:spPr/>
      <dgm:t>
        <a:bodyPr/>
        <a:lstStyle/>
        <a:p>
          <a:endParaRPr lang="es-CO">
            <a:latin typeface="Source Sans Pro" panose="020B0604020202020204" charset="0"/>
          </a:endParaRPr>
        </a:p>
      </dgm:t>
    </dgm:pt>
    <dgm:pt modelId="{AD979FCC-2DA1-4F68-8828-CE04BF3A6F4E}">
      <dgm:prSet phldrT="[Texto]" custT="1"/>
      <dgm:spPr/>
      <dgm:t>
        <a:bodyPr/>
        <a:lstStyle/>
        <a:p>
          <a:r>
            <a:rPr lang="es-CO" sz="1100" b="0" i="0" u="none" dirty="0" smtClean="0">
              <a:latin typeface="Source Sans Pro" panose="020B0604020202020204" charset="0"/>
            </a:rPr>
            <a:t>Aportes Nación SUE </a:t>
          </a:r>
          <a:br>
            <a:rPr lang="es-CO" sz="1100" b="0" i="0" u="none" dirty="0" smtClean="0">
              <a:latin typeface="Source Sans Pro" panose="020B0604020202020204" charset="0"/>
            </a:rPr>
          </a:br>
          <a:r>
            <a:rPr lang="es-CO" sz="1100" b="0" i="0" u="none" dirty="0" smtClean="0">
              <a:latin typeface="Source Sans Pro" panose="020B0604020202020204" charset="0"/>
            </a:rPr>
            <a:t>$2,93 billones</a:t>
          </a:r>
          <a:endParaRPr lang="es-CO" sz="1100" dirty="0">
            <a:latin typeface="Source Sans Pro" panose="020B0604020202020204" charset="0"/>
          </a:endParaRPr>
        </a:p>
      </dgm:t>
    </dgm:pt>
    <dgm:pt modelId="{37BB396C-020F-4EEF-9864-2517682457F4}" type="sibTrans" cxnId="{C0D0C58B-F429-4C73-9DB0-1996C3D43C01}">
      <dgm:prSet/>
      <dgm:spPr/>
      <dgm:t>
        <a:bodyPr/>
        <a:lstStyle/>
        <a:p>
          <a:endParaRPr lang="es-CO">
            <a:latin typeface="Source Sans Pro" panose="020B0604020202020204" charset="0"/>
          </a:endParaRPr>
        </a:p>
      </dgm:t>
    </dgm:pt>
    <dgm:pt modelId="{D2AFE8A8-9D41-4B1A-B29B-3188D5A56790}" type="parTrans" cxnId="{C0D0C58B-F429-4C73-9DB0-1996C3D43C01}">
      <dgm:prSet/>
      <dgm:spPr/>
      <dgm:t>
        <a:bodyPr/>
        <a:lstStyle/>
        <a:p>
          <a:endParaRPr lang="es-CO">
            <a:latin typeface="Source Sans Pro" panose="020B0604020202020204" charset="0"/>
          </a:endParaRPr>
        </a:p>
      </dgm:t>
    </dgm:pt>
    <dgm:pt modelId="{996531B6-E23B-4F67-A6FA-0A3DE3F205F8}">
      <dgm:prSet phldrT="[Texto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CO" sz="2000" dirty="0" smtClean="0">
              <a:latin typeface="Source Sans Pro" panose="020B0604020202020204" charset="0"/>
            </a:rPr>
            <a:t>Año </a:t>
          </a:r>
          <a:br>
            <a:rPr lang="es-CO" sz="2000" dirty="0" smtClean="0">
              <a:latin typeface="Source Sans Pro" panose="020B0604020202020204" charset="0"/>
            </a:rPr>
          </a:br>
          <a:r>
            <a:rPr lang="es-CO" sz="2000" dirty="0" smtClean="0">
              <a:latin typeface="Source Sans Pro" panose="020B0604020202020204" charset="0"/>
            </a:rPr>
            <a:t>2017</a:t>
          </a:r>
          <a:endParaRPr lang="es-CO" sz="2000" dirty="0">
            <a:latin typeface="Source Sans Pro" panose="020B0604020202020204" charset="0"/>
          </a:endParaRPr>
        </a:p>
      </dgm:t>
    </dgm:pt>
    <dgm:pt modelId="{133EF76C-41DC-4D06-A56B-51DF00F72392}" type="sibTrans" cxnId="{AA7FD9DE-E36A-42C7-8B60-D4BD604ADB53}">
      <dgm:prSet/>
      <dgm:spPr/>
      <dgm:t>
        <a:bodyPr/>
        <a:lstStyle/>
        <a:p>
          <a:endParaRPr lang="es-CO">
            <a:latin typeface="Source Sans Pro" panose="020B0604020202020204" charset="0"/>
          </a:endParaRPr>
        </a:p>
      </dgm:t>
    </dgm:pt>
    <dgm:pt modelId="{2F111142-4B0C-4B2D-B64F-DC8F2D7E88E6}" type="parTrans" cxnId="{AA7FD9DE-E36A-42C7-8B60-D4BD604ADB53}">
      <dgm:prSet/>
      <dgm:spPr/>
      <dgm:t>
        <a:bodyPr/>
        <a:lstStyle/>
        <a:p>
          <a:endParaRPr lang="es-CO">
            <a:latin typeface="Source Sans Pro" panose="020B0604020202020204" charset="0"/>
          </a:endParaRPr>
        </a:p>
      </dgm:t>
    </dgm:pt>
    <dgm:pt modelId="{3EC25E43-9B8F-4496-AC22-F492DF86710D}" type="pres">
      <dgm:prSet presAssocID="{0A05DCAD-A73D-492B-962D-A0CD3038DC44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E85AE4C-5516-4BC2-AD53-8A79550CBBCA}" type="pres">
      <dgm:prSet presAssocID="{0A05DCAD-A73D-492B-962D-A0CD3038DC44}" presName="dummyMaxCanvas" presStyleCnt="0"/>
      <dgm:spPr/>
    </dgm:pt>
    <dgm:pt modelId="{13B8006B-1D0A-46ED-9DB5-EA79E96A7467}" type="pres">
      <dgm:prSet presAssocID="{0A05DCAD-A73D-492B-962D-A0CD3038DC44}" presName="parentComposite" presStyleCnt="0"/>
      <dgm:spPr/>
    </dgm:pt>
    <dgm:pt modelId="{525B23C4-5EA3-447B-A9C3-71608E527249}" type="pres">
      <dgm:prSet presAssocID="{0A05DCAD-A73D-492B-962D-A0CD3038DC44}" presName="parent1" presStyleLbl="alignAccFollowNode1" presStyleIdx="0" presStyleCnt="4" custScaleX="99570" custScaleY="74183" custLinFactNeighborX="-484">
        <dgm:presLayoutVars>
          <dgm:chMax val="4"/>
        </dgm:presLayoutVars>
      </dgm:prSet>
      <dgm:spPr/>
      <dgm:t>
        <a:bodyPr/>
        <a:lstStyle/>
        <a:p>
          <a:endParaRPr lang="es-CO"/>
        </a:p>
      </dgm:t>
    </dgm:pt>
    <dgm:pt modelId="{31DFAAC7-E843-4F8B-AD3C-3B82268CAF32}" type="pres">
      <dgm:prSet presAssocID="{0A05DCAD-A73D-492B-962D-A0CD3038DC44}" presName="parent2" presStyleLbl="alignAccFollowNode1" presStyleIdx="1" presStyleCnt="4" custScaleX="96148" custScaleY="68955">
        <dgm:presLayoutVars>
          <dgm:chMax val="4"/>
        </dgm:presLayoutVars>
      </dgm:prSet>
      <dgm:spPr/>
      <dgm:t>
        <a:bodyPr/>
        <a:lstStyle/>
        <a:p>
          <a:endParaRPr lang="es-CO"/>
        </a:p>
      </dgm:t>
    </dgm:pt>
    <dgm:pt modelId="{2AC8C539-5BD8-4913-BEE4-EF237483A375}" type="pres">
      <dgm:prSet presAssocID="{0A05DCAD-A73D-492B-962D-A0CD3038DC44}" presName="childrenComposite" presStyleCnt="0"/>
      <dgm:spPr/>
    </dgm:pt>
    <dgm:pt modelId="{0F560A50-23F1-4865-B7D3-D34D9454510D}" type="pres">
      <dgm:prSet presAssocID="{0A05DCAD-A73D-492B-962D-A0CD3038DC44}" presName="dummyMaxCanvas_ChildArea" presStyleCnt="0"/>
      <dgm:spPr/>
    </dgm:pt>
    <dgm:pt modelId="{59C5B9F5-5C74-44B3-BBB7-D12B1DD30965}" type="pres">
      <dgm:prSet presAssocID="{0A05DCAD-A73D-492B-962D-A0CD3038DC44}" presName="fulcrum" presStyleLbl="alignAccFollowNode1" presStyleIdx="2" presStyleCnt="4"/>
      <dgm:spPr>
        <a:solidFill>
          <a:schemeClr val="accent4">
            <a:lumMod val="75000"/>
            <a:alpha val="90000"/>
          </a:schemeClr>
        </a:solidFill>
      </dgm:spPr>
    </dgm:pt>
    <dgm:pt modelId="{487648E7-8D7E-4B54-ACFF-B319C05F71ED}" type="pres">
      <dgm:prSet presAssocID="{0A05DCAD-A73D-492B-962D-A0CD3038DC44}" presName="balance_34" presStyleLbl="alignAccFollowNode1" presStyleIdx="3" presStyleCnt="4">
        <dgm:presLayoutVars>
          <dgm:bulletEnabled val="1"/>
        </dgm:presLayoutVars>
      </dgm:prSet>
      <dgm:spPr>
        <a:solidFill>
          <a:schemeClr val="accent4">
            <a:lumMod val="75000"/>
            <a:alpha val="90000"/>
          </a:schemeClr>
        </a:solidFill>
      </dgm:spPr>
    </dgm:pt>
    <dgm:pt modelId="{5D128D1C-F83C-4863-BD85-C95AC9979EB1}" type="pres">
      <dgm:prSet presAssocID="{0A05DCAD-A73D-492B-962D-A0CD3038DC44}" presName="right_34_1" presStyleLbl="node1" presStyleIdx="0" presStyleCnt="7" custScaleX="105153" custScaleY="10596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0E223A-1786-428B-8B1C-D1A682F134C9}" type="pres">
      <dgm:prSet presAssocID="{0A05DCAD-A73D-492B-962D-A0CD3038DC44}" presName="right_34_2" presStyleLbl="node1" presStyleIdx="1" presStyleCnt="7" custScaleX="105153" custScaleY="10596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495D8AC-D8AB-4E0B-B9BE-062AAB8D5426}" type="pres">
      <dgm:prSet presAssocID="{0A05DCAD-A73D-492B-962D-A0CD3038DC44}" presName="right_34_3" presStyleLbl="node1" presStyleIdx="2" presStyleCnt="7" custScaleX="105153" custScaleY="10596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1EA239-33DD-4CE1-83F6-D70AD7CE8F7A}" type="pres">
      <dgm:prSet presAssocID="{0A05DCAD-A73D-492B-962D-A0CD3038DC44}" presName="right_34_4" presStyleLbl="node1" presStyleIdx="3" presStyleCnt="7" custScaleX="105153" custScaleY="10596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8BD05A2-F1DF-45DC-BC26-6C9CAA81F5B3}" type="pres">
      <dgm:prSet presAssocID="{0A05DCAD-A73D-492B-962D-A0CD3038DC44}" presName="left_34_1" presStyleLbl="node1" presStyleIdx="4" presStyleCnt="7" custScaleX="105153" custScaleY="10596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9736E66-FF38-4647-AE28-C7A7F7233570}" type="pres">
      <dgm:prSet presAssocID="{0A05DCAD-A73D-492B-962D-A0CD3038DC44}" presName="left_34_2" presStyleLbl="node1" presStyleIdx="5" presStyleCnt="7" custScaleX="105153" custScaleY="10596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1BC2EB-7852-4887-8C10-360199CAEF4A}" type="pres">
      <dgm:prSet presAssocID="{0A05DCAD-A73D-492B-962D-A0CD3038DC44}" presName="left_34_3" presStyleLbl="node1" presStyleIdx="6" presStyleCnt="7" custScaleX="105153" custScaleY="10596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CE4EB1F-30EF-4FC7-AEC8-9C84E1798634}" srcId="{996531B6-E23B-4F67-A6FA-0A3DE3F205F8}" destId="{CAE35486-EB6A-4AF3-939E-83592E08D377}" srcOrd="3" destOrd="0" parTransId="{A80A7E6A-3995-4249-B033-483BFE12336B}" sibTransId="{60864679-C60A-4E02-A0E3-41D85DA3C841}"/>
    <dgm:cxn modelId="{0901926C-3B0D-4BBB-819F-86D9FFEBE7FE}" type="presOf" srcId="{CAE35486-EB6A-4AF3-939E-83592E08D377}" destId="{0E1EA239-33DD-4CE1-83F6-D70AD7CE8F7A}" srcOrd="0" destOrd="0" presId="urn:microsoft.com/office/officeart/2005/8/layout/balance1"/>
    <dgm:cxn modelId="{AA7FD9DE-E36A-42C7-8B60-D4BD604ADB53}" srcId="{0A05DCAD-A73D-492B-962D-A0CD3038DC44}" destId="{996531B6-E23B-4F67-A6FA-0A3DE3F205F8}" srcOrd="1" destOrd="0" parTransId="{2F111142-4B0C-4B2D-B64F-DC8F2D7E88E6}" sibTransId="{133EF76C-41DC-4D06-A56B-51DF00F72392}"/>
    <dgm:cxn modelId="{0F1DA1D5-2081-4E02-BBC9-1EFB32FE435A}" type="presOf" srcId="{211913E9-20BD-43D6-87F6-78432198ECC2}" destId="{FE1BC2EB-7852-4887-8C10-360199CAEF4A}" srcOrd="0" destOrd="0" presId="urn:microsoft.com/office/officeart/2005/8/layout/balance1"/>
    <dgm:cxn modelId="{D94B8657-8835-4A71-8DBC-F06BE3924968}" srcId="{CA6654D6-F9D4-4438-84A3-0FE6062C44DE}" destId="{556D7004-9659-4F9C-A6F4-A624C2FAD39D}" srcOrd="0" destOrd="0" parTransId="{B1B46589-A68C-4476-A88B-905D6846D347}" sibTransId="{5A1A92C9-2A48-4D4C-A78F-7B1A5D581A52}"/>
    <dgm:cxn modelId="{270E82C1-16D6-495C-95BF-54C9EBA42FC2}" type="presOf" srcId="{FDFF27BD-4691-4453-A849-CF0735F2D14A}" destId="{5495D8AC-D8AB-4E0B-B9BE-062AAB8D5426}" srcOrd="0" destOrd="0" presId="urn:microsoft.com/office/officeart/2005/8/layout/balance1"/>
    <dgm:cxn modelId="{F00B2882-B4EE-40EF-9A9D-C14E3F4092C6}" srcId="{CA6654D6-F9D4-4438-84A3-0FE6062C44DE}" destId="{BF31408B-CAE7-4B4B-8BCF-691D3B9B9149}" srcOrd="1" destOrd="0" parTransId="{64AAF6C4-E3F3-428E-97D9-60794A5B3A98}" sibTransId="{7BFACF21-D00C-4E4A-967D-2A0649185BCB}"/>
    <dgm:cxn modelId="{29F05DDF-0A87-4CF7-B56B-136C9995441C}" type="presOf" srcId="{996531B6-E23B-4F67-A6FA-0A3DE3F205F8}" destId="{31DFAAC7-E843-4F8B-AD3C-3B82268CAF32}" srcOrd="0" destOrd="0" presId="urn:microsoft.com/office/officeart/2005/8/layout/balance1"/>
    <dgm:cxn modelId="{17526655-C7FA-4C12-9DBD-30F1B8614E41}" type="presOf" srcId="{AD979FCC-2DA1-4F68-8828-CE04BF3A6F4E}" destId="{C20E223A-1786-428B-8B1C-D1A682F134C9}" srcOrd="0" destOrd="0" presId="urn:microsoft.com/office/officeart/2005/8/layout/balance1"/>
    <dgm:cxn modelId="{537A30A8-F55B-49A8-B70B-069A1DBCE3CC}" type="presOf" srcId="{0A05DCAD-A73D-492B-962D-A0CD3038DC44}" destId="{3EC25E43-9B8F-4496-AC22-F492DF86710D}" srcOrd="0" destOrd="0" presId="urn:microsoft.com/office/officeart/2005/8/layout/balance1"/>
    <dgm:cxn modelId="{D34A6F5C-F2E6-4313-B6AA-8985D2C861FF}" srcId="{CA6654D6-F9D4-4438-84A3-0FE6062C44DE}" destId="{211913E9-20BD-43D6-87F6-78432198ECC2}" srcOrd="2" destOrd="0" parTransId="{8C61173E-4BD0-4EE5-9E96-C2414FF06E3D}" sibTransId="{6C5BC57B-8D16-4518-B43F-AB486AF467D3}"/>
    <dgm:cxn modelId="{C0D0C58B-F429-4C73-9DB0-1996C3D43C01}" srcId="{996531B6-E23B-4F67-A6FA-0A3DE3F205F8}" destId="{AD979FCC-2DA1-4F68-8828-CE04BF3A6F4E}" srcOrd="1" destOrd="0" parTransId="{D2AFE8A8-9D41-4B1A-B29B-3188D5A56790}" sibTransId="{37BB396C-020F-4EEF-9864-2517682457F4}"/>
    <dgm:cxn modelId="{3C16A69A-D7C7-4761-9E69-58A07352BE20}" srcId="{996531B6-E23B-4F67-A6FA-0A3DE3F205F8}" destId="{FDFF27BD-4691-4453-A849-CF0735F2D14A}" srcOrd="2" destOrd="0" parTransId="{16F33C02-74BA-423D-800D-9416EBE188F4}" sibTransId="{08A2CEE0-6CA6-4147-B304-A1E54797482D}"/>
    <dgm:cxn modelId="{5C3B5895-7BE4-4EF8-99B7-F32DB1F56580}" type="presOf" srcId="{BF31408B-CAE7-4B4B-8BCF-691D3B9B9149}" destId="{D9736E66-FF38-4647-AE28-C7A7F7233570}" srcOrd="0" destOrd="0" presId="urn:microsoft.com/office/officeart/2005/8/layout/balance1"/>
    <dgm:cxn modelId="{CBF28488-4186-4958-A779-7C77F2001B37}" type="presOf" srcId="{CA6654D6-F9D4-4438-84A3-0FE6062C44DE}" destId="{525B23C4-5EA3-447B-A9C3-71608E527249}" srcOrd="0" destOrd="0" presId="urn:microsoft.com/office/officeart/2005/8/layout/balance1"/>
    <dgm:cxn modelId="{529F74F5-E597-4FD2-AE88-D50181946537}" type="presOf" srcId="{556D7004-9659-4F9C-A6F4-A624C2FAD39D}" destId="{68BD05A2-F1DF-45DC-BC26-6C9CAA81F5B3}" srcOrd="0" destOrd="0" presId="urn:microsoft.com/office/officeart/2005/8/layout/balance1"/>
    <dgm:cxn modelId="{D3F708C1-400E-4C59-B8A8-FF6AEC32BC0D}" srcId="{0A05DCAD-A73D-492B-962D-A0CD3038DC44}" destId="{CA6654D6-F9D4-4438-84A3-0FE6062C44DE}" srcOrd="0" destOrd="0" parTransId="{D38659C1-7B2C-4552-AE95-8FA0BFA52F93}" sibTransId="{96F7B496-9AA3-4475-AF96-E7686AF60543}"/>
    <dgm:cxn modelId="{1974A38F-B61B-4BDE-9932-B0C87BD18B95}" srcId="{996531B6-E23B-4F67-A6FA-0A3DE3F205F8}" destId="{E9B1C920-96DD-4FB3-A8D5-CEB74A8EDA2B}" srcOrd="0" destOrd="0" parTransId="{DFC595A1-06AC-444F-A9B8-33728AA8448E}" sibTransId="{405FA822-F280-4E84-8825-E6574A240984}"/>
    <dgm:cxn modelId="{2E862C5A-9493-49D6-9F65-9CF2FA2108CC}" type="presOf" srcId="{E9B1C920-96DD-4FB3-A8D5-CEB74A8EDA2B}" destId="{5D128D1C-F83C-4863-BD85-C95AC9979EB1}" srcOrd="0" destOrd="0" presId="urn:microsoft.com/office/officeart/2005/8/layout/balance1"/>
    <dgm:cxn modelId="{27310235-E0A1-43A4-82CF-48A85FAEBA60}" type="presParOf" srcId="{3EC25E43-9B8F-4496-AC22-F492DF86710D}" destId="{1E85AE4C-5516-4BC2-AD53-8A79550CBBCA}" srcOrd="0" destOrd="0" presId="urn:microsoft.com/office/officeart/2005/8/layout/balance1"/>
    <dgm:cxn modelId="{C8946C28-B309-4622-A8A4-9B3661901E63}" type="presParOf" srcId="{3EC25E43-9B8F-4496-AC22-F492DF86710D}" destId="{13B8006B-1D0A-46ED-9DB5-EA79E96A7467}" srcOrd="1" destOrd="0" presId="urn:microsoft.com/office/officeart/2005/8/layout/balance1"/>
    <dgm:cxn modelId="{0F6EDE65-F729-407E-9C90-FA62687F4FE0}" type="presParOf" srcId="{13B8006B-1D0A-46ED-9DB5-EA79E96A7467}" destId="{525B23C4-5EA3-447B-A9C3-71608E527249}" srcOrd="0" destOrd="0" presId="urn:microsoft.com/office/officeart/2005/8/layout/balance1"/>
    <dgm:cxn modelId="{ADB80BC5-3B4E-45F2-B112-72E6101E69C7}" type="presParOf" srcId="{13B8006B-1D0A-46ED-9DB5-EA79E96A7467}" destId="{31DFAAC7-E843-4F8B-AD3C-3B82268CAF32}" srcOrd="1" destOrd="0" presId="urn:microsoft.com/office/officeart/2005/8/layout/balance1"/>
    <dgm:cxn modelId="{7A44420E-9185-4AF9-BCA0-68F69F0AE951}" type="presParOf" srcId="{3EC25E43-9B8F-4496-AC22-F492DF86710D}" destId="{2AC8C539-5BD8-4913-BEE4-EF237483A375}" srcOrd="2" destOrd="0" presId="urn:microsoft.com/office/officeart/2005/8/layout/balance1"/>
    <dgm:cxn modelId="{DE04E842-018D-4595-9778-EE54A452B0F9}" type="presParOf" srcId="{2AC8C539-5BD8-4913-BEE4-EF237483A375}" destId="{0F560A50-23F1-4865-B7D3-D34D9454510D}" srcOrd="0" destOrd="0" presId="urn:microsoft.com/office/officeart/2005/8/layout/balance1"/>
    <dgm:cxn modelId="{DB0EF496-93D7-4ACD-AEE5-76C12FF92EB3}" type="presParOf" srcId="{2AC8C539-5BD8-4913-BEE4-EF237483A375}" destId="{59C5B9F5-5C74-44B3-BBB7-D12B1DD30965}" srcOrd="1" destOrd="0" presId="urn:microsoft.com/office/officeart/2005/8/layout/balance1"/>
    <dgm:cxn modelId="{D6E32EAB-EC04-4660-9656-42EAC3253D2F}" type="presParOf" srcId="{2AC8C539-5BD8-4913-BEE4-EF237483A375}" destId="{487648E7-8D7E-4B54-ACFF-B319C05F71ED}" srcOrd="2" destOrd="0" presId="urn:microsoft.com/office/officeart/2005/8/layout/balance1"/>
    <dgm:cxn modelId="{46D66AD7-6620-4341-AF10-AE4F1526FB9F}" type="presParOf" srcId="{2AC8C539-5BD8-4913-BEE4-EF237483A375}" destId="{5D128D1C-F83C-4863-BD85-C95AC9979EB1}" srcOrd="3" destOrd="0" presId="urn:microsoft.com/office/officeart/2005/8/layout/balance1"/>
    <dgm:cxn modelId="{6CB8C24F-A893-418D-B213-ED5B76EA9342}" type="presParOf" srcId="{2AC8C539-5BD8-4913-BEE4-EF237483A375}" destId="{C20E223A-1786-428B-8B1C-D1A682F134C9}" srcOrd="4" destOrd="0" presId="urn:microsoft.com/office/officeart/2005/8/layout/balance1"/>
    <dgm:cxn modelId="{C88C3EBD-6AC9-4D1E-B580-92CC94CB1707}" type="presParOf" srcId="{2AC8C539-5BD8-4913-BEE4-EF237483A375}" destId="{5495D8AC-D8AB-4E0B-B9BE-062AAB8D5426}" srcOrd="5" destOrd="0" presId="urn:microsoft.com/office/officeart/2005/8/layout/balance1"/>
    <dgm:cxn modelId="{88CA349B-6346-45FA-ABE5-C39ED29587BE}" type="presParOf" srcId="{2AC8C539-5BD8-4913-BEE4-EF237483A375}" destId="{0E1EA239-33DD-4CE1-83F6-D70AD7CE8F7A}" srcOrd="6" destOrd="0" presId="urn:microsoft.com/office/officeart/2005/8/layout/balance1"/>
    <dgm:cxn modelId="{9AD13D33-ABDA-46E6-B507-B9551C18E294}" type="presParOf" srcId="{2AC8C539-5BD8-4913-BEE4-EF237483A375}" destId="{68BD05A2-F1DF-45DC-BC26-6C9CAA81F5B3}" srcOrd="7" destOrd="0" presId="urn:microsoft.com/office/officeart/2005/8/layout/balance1"/>
    <dgm:cxn modelId="{D4C51EFC-AAB8-4339-A530-D5A83D780A01}" type="presParOf" srcId="{2AC8C539-5BD8-4913-BEE4-EF237483A375}" destId="{D9736E66-FF38-4647-AE28-C7A7F7233570}" srcOrd="8" destOrd="0" presId="urn:microsoft.com/office/officeart/2005/8/layout/balance1"/>
    <dgm:cxn modelId="{574D5700-CB1D-496E-A4AC-FFF8914C1593}" type="presParOf" srcId="{2AC8C539-5BD8-4913-BEE4-EF237483A375}" destId="{FE1BC2EB-7852-4887-8C10-360199CAEF4A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BFB73-A8C1-4916-9859-2BFD75EACC95}">
      <dsp:nvSpPr>
        <dsp:cNvPr id="0" name=""/>
        <dsp:cNvSpPr/>
      </dsp:nvSpPr>
      <dsp:spPr>
        <a:xfrm>
          <a:off x="0" y="1274930"/>
          <a:ext cx="6636677" cy="8364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Gill Sans MT" panose="020B0502020104020203" pitchFamily="34" charset="0"/>
            </a:rPr>
            <a:t>AÑO 2017</a:t>
          </a:r>
          <a:endParaRPr lang="es-CO" sz="1600" kern="1200" dirty="0">
            <a:latin typeface="Gill Sans MT" panose="020B0502020104020203" pitchFamily="34" charset="0"/>
          </a:endParaRPr>
        </a:p>
      </dsp:txBody>
      <dsp:txXfrm>
        <a:off x="0" y="1274930"/>
        <a:ext cx="6636677" cy="451705"/>
      </dsp:txXfrm>
    </dsp:sp>
    <dsp:sp modelId="{3E90914D-035D-4D73-A917-BA1BC7E8B8F8}">
      <dsp:nvSpPr>
        <dsp:cNvPr id="0" name=""/>
        <dsp:cNvSpPr/>
      </dsp:nvSpPr>
      <dsp:spPr>
        <a:xfrm>
          <a:off x="810" y="1709906"/>
          <a:ext cx="947865" cy="38478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>
              <a:latin typeface="Gill Sans MT" panose="020B0502020104020203" pitchFamily="34" charset="0"/>
            </a:rPr>
            <a:t>576.393 estudiantes pregrado</a:t>
          </a:r>
          <a:endParaRPr lang="es-CO" sz="900" kern="1200" dirty="0">
            <a:latin typeface="Gill Sans MT" panose="020B0502020104020203" pitchFamily="34" charset="0"/>
          </a:endParaRPr>
        </a:p>
      </dsp:txBody>
      <dsp:txXfrm>
        <a:off x="810" y="1709906"/>
        <a:ext cx="947865" cy="384786"/>
      </dsp:txXfrm>
    </dsp:sp>
    <dsp:sp modelId="{3D4C86D2-B6EF-4214-A06A-0CC4D029BC47}">
      <dsp:nvSpPr>
        <dsp:cNvPr id="0" name=""/>
        <dsp:cNvSpPr/>
      </dsp:nvSpPr>
      <dsp:spPr>
        <a:xfrm>
          <a:off x="921585" y="1714042"/>
          <a:ext cx="947865" cy="38478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>
              <a:latin typeface="Gill Sans MT" panose="020B0502020104020203" pitchFamily="34" charset="0"/>
            </a:rPr>
            <a:t>46.974 estudiantes posgrado</a:t>
          </a:r>
          <a:endParaRPr lang="es-CO" sz="900" kern="1200" dirty="0">
            <a:latin typeface="Gill Sans MT" panose="020B0502020104020203" pitchFamily="34" charset="0"/>
          </a:endParaRPr>
        </a:p>
      </dsp:txBody>
      <dsp:txXfrm>
        <a:off x="921585" y="1714042"/>
        <a:ext cx="947865" cy="384786"/>
      </dsp:txXfrm>
    </dsp:sp>
    <dsp:sp modelId="{B713498A-7E85-4B07-9314-F319B274D8D1}">
      <dsp:nvSpPr>
        <dsp:cNvPr id="0" name=""/>
        <dsp:cNvSpPr/>
      </dsp:nvSpPr>
      <dsp:spPr>
        <a:xfrm>
          <a:off x="1896540" y="1709906"/>
          <a:ext cx="947865" cy="38478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>
              <a:latin typeface="Gill Sans MT" panose="020B0502020104020203" pitchFamily="34" charset="0"/>
            </a:rPr>
            <a:t>1.445 programas pregrado</a:t>
          </a:r>
          <a:endParaRPr lang="es-CO" sz="900" kern="1200" dirty="0">
            <a:latin typeface="Gill Sans MT" panose="020B0502020104020203" pitchFamily="34" charset="0"/>
          </a:endParaRPr>
        </a:p>
      </dsp:txBody>
      <dsp:txXfrm>
        <a:off x="1896540" y="1709906"/>
        <a:ext cx="947865" cy="384786"/>
      </dsp:txXfrm>
    </dsp:sp>
    <dsp:sp modelId="{058B4594-1F62-4638-8023-B0832481CAB6}">
      <dsp:nvSpPr>
        <dsp:cNvPr id="0" name=""/>
        <dsp:cNvSpPr/>
      </dsp:nvSpPr>
      <dsp:spPr>
        <a:xfrm>
          <a:off x="2844405" y="1709906"/>
          <a:ext cx="947865" cy="38478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>
              <a:latin typeface="Gill Sans MT" panose="020B0502020104020203" pitchFamily="34" charset="0"/>
            </a:rPr>
            <a:t>1.670 programas posgrado</a:t>
          </a:r>
          <a:endParaRPr lang="es-CO" sz="900" kern="1200" dirty="0">
            <a:latin typeface="Gill Sans MT" panose="020B0502020104020203" pitchFamily="34" charset="0"/>
          </a:endParaRPr>
        </a:p>
      </dsp:txBody>
      <dsp:txXfrm>
        <a:off x="2844405" y="1709906"/>
        <a:ext cx="947865" cy="384786"/>
      </dsp:txXfrm>
    </dsp:sp>
    <dsp:sp modelId="{73CCE75C-E312-4FA0-9F4D-185AFC90CB9F}">
      <dsp:nvSpPr>
        <dsp:cNvPr id="0" name=""/>
        <dsp:cNvSpPr/>
      </dsp:nvSpPr>
      <dsp:spPr>
        <a:xfrm>
          <a:off x="3792271" y="1709906"/>
          <a:ext cx="947865" cy="384786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>
              <a:latin typeface="Gill Sans MT" panose="020B0502020104020203" pitchFamily="34" charset="0"/>
            </a:rPr>
            <a:t>670 especializaciones</a:t>
          </a:r>
          <a:endParaRPr lang="es-CO" sz="900" kern="1200" dirty="0">
            <a:latin typeface="Gill Sans MT" panose="020B0502020104020203" pitchFamily="34" charset="0"/>
          </a:endParaRPr>
        </a:p>
      </dsp:txBody>
      <dsp:txXfrm>
        <a:off x="3792271" y="1709906"/>
        <a:ext cx="947865" cy="384786"/>
      </dsp:txXfrm>
    </dsp:sp>
    <dsp:sp modelId="{916B81A7-2FC2-4206-BF07-D1E1B79AE986}">
      <dsp:nvSpPr>
        <dsp:cNvPr id="0" name=""/>
        <dsp:cNvSpPr/>
      </dsp:nvSpPr>
      <dsp:spPr>
        <a:xfrm>
          <a:off x="4740136" y="1709906"/>
          <a:ext cx="947865" cy="38478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>
              <a:latin typeface="Gill Sans MT" panose="020B0502020104020203" pitchFamily="34" charset="0"/>
            </a:rPr>
            <a:t>795 maestrías</a:t>
          </a:r>
          <a:endParaRPr lang="es-CO" sz="900" kern="1200" dirty="0">
            <a:latin typeface="Gill Sans MT" panose="020B0502020104020203" pitchFamily="34" charset="0"/>
          </a:endParaRPr>
        </a:p>
      </dsp:txBody>
      <dsp:txXfrm>
        <a:off x="4740136" y="1709906"/>
        <a:ext cx="947865" cy="384786"/>
      </dsp:txXfrm>
    </dsp:sp>
    <dsp:sp modelId="{09C27C45-5884-4FD5-850C-F5C601FC858D}">
      <dsp:nvSpPr>
        <dsp:cNvPr id="0" name=""/>
        <dsp:cNvSpPr/>
      </dsp:nvSpPr>
      <dsp:spPr>
        <a:xfrm>
          <a:off x="5688001" y="1709906"/>
          <a:ext cx="947865" cy="38478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>
              <a:latin typeface="Gill Sans MT" panose="020B0502020104020203" pitchFamily="34" charset="0"/>
            </a:rPr>
            <a:t>205 doctorados</a:t>
          </a:r>
          <a:endParaRPr lang="es-CO" sz="900" kern="1200" dirty="0">
            <a:latin typeface="Gill Sans MT" panose="020B0502020104020203" pitchFamily="34" charset="0"/>
          </a:endParaRPr>
        </a:p>
      </dsp:txBody>
      <dsp:txXfrm>
        <a:off x="5688001" y="1709906"/>
        <a:ext cx="947865" cy="384786"/>
      </dsp:txXfrm>
    </dsp:sp>
    <dsp:sp modelId="{3C933D05-0B79-4C28-9619-E76E949D3D3F}">
      <dsp:nvSpPr>
        <dsp:cNvPr id="0" name=""/>
        <dsp:cNvSpPr/>
      </dsp:nvSpPr>
      <dsp:spPr>
        <a:xfrm rot="10800000">
          <a:off x="0" y="952"/>
          <a:ext cx="6636677" cy="128652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Gill Sans MT" panose="020B0502020104020203" pitchFamily="34" charset="0"/>
            </a:rPr>
            <a:t>AÑO</a:t>
          </a:r>
          <a:r>
            <a:rPr lang="es-CO" sz="1600" b="1" kern="1200" dirty="0" smtClean="0">
              <a:latin typeface="Source Sans Pro" panose="020B0604020202020204" charset="0"/>
            </a:rPr>
            <a:t> </a:t>
          </a:r>
          <a:r>
            <a:rPr lang="es-CO" sz="1600" kern="1200" dirty="0" smtClean="0">
              <a:latin typeface="Gill Sans MT" panose="020B0502020104020203" pitchFamily="34" charset="0"/>
            </a:rPr>
            <a:t>2004</a:t>
          </a:r>
          <a:endParaRPr lang="es-CO" sz="1600" kern="1200" dirty="0">
            <a:latin typeface="Gill Sans MT" panose="020B0502020104020203" pitchFamily="34" charset="0"/>
          </a:endParaRPr>
        </a:p>
      </dsp:txBody>
      <dsp:txXfrm rot="-10800000">
        <a:off x="0" y="952"/>
        <a:ext cx="6636677" cy="451570"/>
      </dsp:txXfrm>
    </dsp:sp>
    <dsp:sp modelId="{95D08727-60F9-4A3A-88B5-EBA8B0DC9DDC}">
      <dsp:nvSpPr>
        <dsp:cNvPr id="0" name=""/>
        <dsp:cNvSpPr/>
      </dsp:nvSpPr>
      <dsp:spPr>
        <a:xfrm>
          <a:off x="810" y="452522"/>
          <a:ext cx="947865" cy="38467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>
              <a:latin typeface="Gill Sans MT" panose="020B0502020104020203" pitchFamily="34" charset="0"/>
            </a:rPr>
            <a:t>365.085 estudiantes pregrado</a:t>
          </a:r>
        </a:p>
      </dsp:txBody>
      <dsp:txXfrm>
        <a:off x="810" y="452522"/>
        <a:ext cx="947865" cy="384670"/>
      </dsp:txXfrm>
    </dsp:sp>
    <dsp:sp modelId="{91CD08C2-B882-420A-950E-2DD3D3C40111}">
      <dsp:nvSpPr>
        <dsp:cNvPr id="0" name=""/>
        <dsp:cNvSpPr/>
      </dsp:nvSpPr>
      <dsp:spPr>
        <a:xfrm>
          <a:off x="948675" y="452522"/>
          <a:ext cx="947865" cy="38467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>
              <a:latin typeface="Gill Sans MT" panose="020B0502020104020203" pitchFamily="34" charset="0"/>
            </a:rPr>
            <a:t>16.492 estudiantes posgrado</a:t>
          </a:r>
          <a:endParaRPr lang="es-CO" sz="900" kern="1200" dirty="0">
            <a:latin typeface="Gill Sans MT" panose="020B0502020104020203" pitchFamily="34" charset="0"/>
          </a:endParaRPr>
        </a:p>
      </dsp:txBody>
      <dsp:txXfrm>
        <a:off x="948675" y="452522"/>
        <a:ext cx="947865" cy="384670"/>
      </dsp:txXfrm>
    </dsp:sp>
    <dsp:sp modelId="{FA288118-E30B-44F0-8F59-F187221A06C1}">
      <dsp:nvSpPr>
        <dsp:cNvPr id="0" name=""/>
        <dsp:cNvSpPr/>
      </dsp:nvSpPr>
      <dsp:spPr>
        <a:xfrm>
          <a:off x="1896540" y="452522"/>
          <a:ext cx="947865" cy="38467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>
              <a:latin typeface="Gill Sans MT" panose="020B0502020104020203" pitchFamily="34" charset="0"/>
            </a:rPr>
            <a:t>1.078 programas pregrado</a:t>
          </a:r>
          <a:endParaRPr lang="es-CO" sz="900" kern="1200" dirty="0">
            <a:latin typeface="Gill Sans MT" panose="020B0502020104020203" pitchFamily="34" charset="0"/>
          </a:endParaRPr>
        </a:p>
      </dsp:txBody>
      <dsp:txXfrm>
        <a:off x="1896540" y="452522"/>
        <a:ext cx="947865" cy="384670"/>
      </dsp:txXfrm>
    </dsp:sp>
    <dsp:sp modelId="{434DCB9D-46F0-4DEB-9804-41C764C1CCE2}">
      <dsp:nvSpPr>
        <dsp:cNvPr id="0" name=""/>
        <dsp:cNvSpPr/>
      </dsp:nvSpPr>
      <dsp:spPr>
        <a:xfrm>
          <a:off x="2844405" y="452522"/>
          <a:ext cx="947865" cy="38467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>
              <a:latin typeface="Gill Sans MT" panose="020B0502020104020203" pitchFamily="34" charset="0"/>
            </a:rPr>
            <a:t>852 programas posgrado</a:t>
          </a:r>
          <a:endParaRPr lang="es-CO" sz="900" kern="1200" dirty="0">
            <a:latin typeface="Gill Sans MT" panose="020B0502020104020203" pitchFamily="34" charset="0"/>
          </a:endParaRPr>
        </a:p>
      </dsp:txBody>
      <dsp:txXfrm>
        <a:off x="2844405" y="452522"/>
        <a:ext cx="947865" cy="384670"/>
      </dsp:txXfrm>
    </dsp:sp>
    <dsp:sp modelId="{0B4FDB28-11D0-4EC4-B3FC-16CE9097971F}">
      <dsp:nvSpPr>
        <dsp:cNvPr id="0" name=""/>
        <dsp:cNvSpPr/>
      </dsp:nvSpPr>
      <dsp:spPr>
        <a:xfrm>
          <a:off x="3792271" y="452522"/>
          <a:ext cx="947865" cy="38467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>
              <a:latin typeface="Gill Sans MT" panose="020B0502020104020203" pitchFamily="34" charset="0"/>
            </a:rPr>
            <a:t>487 especializaciones</a:t>
          </a:r>
          <a:endParaRPr lang="es-CO" sz="900" kern="1200" dirty="0">
            <a:latin typeface="Gill Sans MT" panose="020B0502020104020203" pitchFamily="34" charset="0"/>
          </a:endParaRPr>
        </a:p>
      </dsp:txBody>
      <dsp:txXfrm>
        <a:off x="3792271" y="452522"/>
        <a:ext cx="947865" cy="384670"/>
      </dsp:txXfrm>
    </dsp:sp>
    <dsp:sp modelId="{8EBD86D8-2482-4664-9C93-831F8ED0E0EA}">
      <dsp:nvSpPr>
        <dsp:cNvPr id="0" name=""/>
        <dsp:cNvSpPr/>
      </dsp:nvSpPr>
      <dsp:spPr>
        <a:xfrm>
          <a:off x="4740136" y="452522"/>
          <a:ext cx="947865" cy="38467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>
              <a:latin typeface="Gill Sans MT" panose="020B0502020104020203" pitchFamily="34" charset="0"/>
            </a:rPr>
            <a:t>320 maestrías</a:t>
          </a:r>
          <a:endParaRPr lang="es-CO" sz="900" kern="1200" dirty="0">
            <a:latin typeface="Gill Sans MT" panose="020B0502020104020203" pitchFamily="34" charset="0"/>
          </a:endParaRPr>
        </a:p>
      </dsp:txBody>
      <dsp:txXfrm>
        <a:off x="4740136" y="452522"/>
        <a:ext cx="947865" cy="384670"/>
      </dsp:txXfrm>
    </dsp:sp>
    <dsp:sp modelId="{E2B6F903-71CC-4D38-97FF-49364806335D}">
      <dsp:nvSpPr>
        <dsp:cNvPr id="0" name=""/>
        <dsp:cNvSpPr/>
      </dsp:nvSpPr>
      <dsp:spPr>
        <a:xfrm>
          <a:off x="5688001" y="452522"/>
          <a:ext cx="947865" cy="38467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>
              <a:latin typeface="Gill Sans MT" panose="020B0502020104020203" pitchFamily="34" charset="0"/>
            </a:rPr>
            <a:t>45 doctorados</a:t>
          </a:r>
          <a:endParaRPr lang="es-CO" sz="900" kern="1200" dirty="0">
            <a:latin typeface="Gill Sans MT" panose="020B0502020104020203" pitchFamily="34" charset="0"/>
          </a:endParaRPr>
        </a:p>
      </dsp:txBody>
      <dsp:txXfrm>
        <a:off x="5688001" y="452522"/>
        <a:ext cx="947865" cy="384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B23C4-5EA3-447B-A9C3-71608E527249}">
      <dsp:nvSpPr>
        <dsp:cNvPr id="0" name=""/>
        <dsp:cNvSpPr/>
      </dsp:nvSpPr>
      <dsp:spPr>
        <a:xfrm>
          <a:off x="1234248" y="105936"/>
          <a:ext cx="1470860" cy="60880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Source Sans Pro" panose="020B0604020202020204" charset="0"/>
            </a:rPr>
            <a:t>Año</a:t>
          </a:r>
          <a:br>
            <a:rPr lang="es-CO" sz="2000" kern="1200" dirty="0" smtClean="0">
              <a:latin typeface="Source Sans Pro" panose="020B0604020202020204" charset="0"/>
            </a:rPr>
          </a:br>
          <a:r>
            <a:rPr lang="es-CO" sz="2000" kern="1200" dirty="0" smtClean="0">
              <a:latin typeface="Source Sans Pro" panose="020B0604020202020204" charset="0"/>
            </a:rPr>
            <a:t>1993</a:t>
          </a:r>
          <a:endParaRPr lang="es-CO" sz="2000" kern="1200" dirty="0">
            <a:latin typeface="Source Sans Pro" panose="020B0604020202020204" charset="0"/>
          </a:endParaRPr>
        </a:p>
      </dsp:txBody>
      <dsp:txXfrm>
        <a:off x="1252079" y="123767"/>
        <a:ext cx="1435198" cy="573138"/>
      </dsp:txXfrm>
    </dsp:sp>
    <dsp:sp modelId="{31DFAAC7-E843-4F8B-AD3C-3B82268CAF32}">
      <dsp:nvSpPr>
        <dsp:cNvPr id="0" name=""/>
        <dsp:cNvSpPr/>
      </dsp:nvSpPr>
      <dsp:spPr>
        <a:xfrm>
          <a:off x="3400425" y="127389"/>
          <a:ext cx="1420310" cy="56589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-644118"/>
              <a:satOff val="-2609"/>
              <a:lumOff val="-2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Source Sans Pro" panose="020B0604020202020204" charset="0"/>
            </a:rPr>
            <a:t>Año </a:t>
          </a:r>
          <a:br>
            <a:rPr lang="es-CO" sz="2000" kern="1200" dirty="0" smtClean="0">
              <a:latin typeface="Source Sans Pro" panose="020B0604020202020204" charset="0"/>
            </a:rPr>
          </a:br>
          <a:r>
            <a:rPr lang="es-CO" sz="2000" kern="1200" dirty="0" smtClean="0">
              <a:latin typeface="Source Sans Pro" panose="020B0604020202020204" charset="0"/>
            </a:rPr>
            <a:t>2017</a:t>
          </a:r>
          <a:endParaRPr lang="es-CO" sz="2000" kern="1200" dirty="0">
            <a:latin typeface="Source Sans Pro" panose="020B0604020202020204" charset="0"/>
          </a:endParaRPr>
        </a:p>
      </dsp:txBody>
      <dsp:txXfrm>
        <a:off x="3416999" y="143963"/>
        <a:ext cx="1387162" cy="532747"/>
      </dsp:txXfrm>
    </dsp:sp>
    <dsp:sp modelId="{59C5B9F5-5C74-44B3-BBB7-D12B1DD30965}">
      <dsp:nvSpPr>
        <dsp:cNvPr id="0" name=""/>
        <dsp:cNvSpPr/>
      </dsp:nvSpPr>
      <dsp:spPr>
        <a:xfrm>
          <a:off x="2723314" y="3487863"/>
          <a:ext cx="615505" cy="615505"/>
        </a:xfrm>
        <a:prstGeom prst="triangle">
          <a:avLst/>
        </a:prstGeom>
        <a:solidFill>
          <a:schemeClr val="accent4">
            <a:lumMod val="75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-1288236"/>
              <a:satOff val="-5218"/>
              <a:lumOff val="-4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648E7-8D7E-4B54-ACFF-B319C05F71ED}">
      <dsp:nvSpPr>
        <dsp:cNvPr id="0" name=""/>
        <dsp:cNvSpPr/>
      </dsp:nvSpPr>
      <dsp:spPr>
        <a:xfrm rot="240000">
          <a:off x="1183987" y="3224112"/>
          <a:ext cx="3694159" cy="258320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-1932354"/>
              <a:satOff val="-7827"/>
              <a:lumOff val="-6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28D1C-F83C-4863-BD85-C95AC9979EB1}">
      <dsp:nvSpPr>
        <dsp:cNvPr id="0" name=""/>
        <dsp:cNvSpPr/>
      </dsp:nvSpPr>
      <dsp:spPr>
        <a:xfrm rot="240000">
          <a:off x="3368387" y="2743197"/>
          <a:ext cx="1541178" cy="5373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Source Sans Pro" panose="020B0604020202020204" charset="0"/>
            </a:rPr>
            <a:t>Aporte promedio Nación por Estudiante Anual  $5.150.866</a:t>
          </a:r>
          <a:endParaRPr lang="es-CO" sz="1100" kern="1200" dirty="0">
            <a:latin typeface="Source Sans Pro" panose="020B0604020202020204" charset="0"/>
          </a:endParaRPr>
        </a:p>
      </dsp:txBody>
      <dsp:txXfrm>
        <a:off x="3394618" y="2769428"/>
        <a:ext cx="1488716" cy="484888"/>
      </dsp:txXfrm>
    </dsp:sp>
    <dsp:sp modelId="{C20E223A-1786-428B-8B1C-D1A682F134C9}">
      <dsp:nvSpPr>
        <dsp:cNvPr id="0" name=""/>
        <dsp:cNvSpPr/>
      </dsp:nvSpPr>
      <dsp:spPr>
        <a:xfrm rot="240000">
          <a:off x="3409421" y="2201553"/>
          <a:ext cx="1541178" cy="537350"/>
        </a:xfrm>
        <a:prstGeom prst="roundRect">
          <a:avLst/>
        </a:prstGeom>
        <a:gradFill rotWithShape="0">
          <a:gsLst>
            <a:gs pos="0">
              <a:schemeClr val="accent3">
                <a:hueOff val="-189559"/>
                <a:satOff val="-781"/>
                <a:lumOff val="-164"/>
                <a:alphaOff val="0"/>
                <a:tint val="50000"/>
                <a:satMod val="300000"/>
              </a:schemeClr>
            </a:gs>
            <a:gs pos="35000">
              <a:schemeClr val="accent3">
                <a:hueOff val="-189559"/>
                <a:satOff val="-781"/>
                <a:lumOff val="-164"/>
                <a:alphaOff val="0"/>
                <a:tint val="37000"/>
                <a:satMod val="300000"/>
              </a:schemeClr>
            </a:gs>
            <a:gs pos="100000">
              <a:schemeClr val="accent3">
                <a:hueOff val="-189559"/>
                <a:satOff val="-781"/>
                <a:lumOff val="-16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0" i="0" u="none" kern="1200" dirty="0" smtClean="0">
              <a:latin typeface="Source Sans Pro" panose="020B0604020202020204" charset="0"/>
            </a:rPr>
            <a:t>Aportes Nación SUE </a:t>
          </a:r>
          <a:br>
            <a:rPr lang="es-CO" sz="1100" b="0" i="0" u="none" kern="1200" dirty="0" smtClean="0">
              <a:latin typeface="Source Sans Pro" panose="020B0604020202020204" charset="0"/>
            </a:rPr>
          </a:br>
          <a:r>
            <a:rPr lang="es-CO" sz="1100" b="0" i="0" u="none" kern="1200" dirty="0" smtClean="0">
              <a:latin typeface="Source Sans Pro" panose="020B0604020202020204" charset="0"/>
            </a:rPr>
            <a:t>$2,93 billones</a:t>
          </a:r>
          <a:endParaRPr lang="es-CO" sz="1100" kern="1200" dirty="0">
            <a:latin typeface="Source Sans Pro" panose="020B0604020202020204" charset="0"/>
          </a:endParaRPr>
        </a:p>
      </dsp:txBody>
      <dsp:txXfrm>
        <a:off x="3435652" y="2227784"/>
        <a:ext cx="1488716" cy="484888"/>
      </dsp:txXfrm>
    </dsp:sp>
    <dsp:sp modelId="{5495D8AC-D8AB-4E0B-B9BE-062AAB8D5426}">
      <dsp:nvSpPr>
        <dsp:cNvPr id="0" name=""/>
        <dsp:cNvSpPr/>
      </dsp:nvSpPr>
      <dsp:spPr>
        <a:xfrm rot="240000">
          <a:off x="3450454" y="1659908"/>
          <a:ext cx="1541178" cy="537350"/>
        </a:xfrm>
        <a:prstGeom prst="roundRect">
          <a:avLst/>
        </a:prstGeom>
        <a:gradFill rotWithShape="0">
          <a:gsLst>
            <a:gs pos="0">
              <a:schemeClr val="accent3">
                <a:hueOff val="-379119"/>
                <a:satOff val="-1563"/>
                <a:lumOff val="-328"/>
                <a:alphaOff val="0"/>
                <a:tint val="50000"/>
                <a:satMod val="300000"/>
              </a:schemeClr>
            </a:gs>
            <a:gs pos="35000">
              <a:schemeClr val="accent3">
                <a:hueOff val="-379119"/>
                <a:satOff val="-1563"/>
                <a:lumOff val="-328"/>
                <a:alphaOff val="0"/>
                <a:tint val="37000"/>
                <a:satMod val="300000"/>
              </a:schemeClr>
            </a:gs>
            <a:gs pos="100000">
              <a:schemeClr val="accent3">
                <a:hueOff val="-379119"/>
                <a:satOff val="-1563"/>
                <a:lumOff val="-3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Source Sans Pro" panose="020B0604020202020204" charset="0"/>
            </a:rPr>
            <a:t>Cobertura: 576.393</a:t>
          </a:r>
          <a:r>
            <a:rPr lang="es-CO" sz="1100" b="0" i="0" u="none" kern="1200" dirty="0" smtClean="0">
              <a:latin typeface="Source Sans Pro" panose="020B0604020202020204" charset="0"/>
            </a:rPr>
            <a:t> Estudiantes Pregrado</a:t>
          </a:r>
          <a:endParaRPr lang="es-CO" sz="1100" kern="1200" dirty="0">
            <a:latin typeface="Source Sans Pro" panose="020B0604020202020204" charset="0"/>
          </a:endParaRPr>
        </a:p>
      </dsp:txBody>
      <dsp:txXfrm>
        <a:off x="3476685" y="1686139"/>
        <a:ext cx="1488716" cy="484888"/>
      </dsp:txXfrm>
    </dsp:sp>
    <dsp:sp modelId="{0E1EA239-33DD-4CE1-83F6-D70AD7CE8F7A}">
      <dsp:nvSpPr>
        <dsp:cNvPr id="0" name=""/>
        <dsp:cNvSpPr/>
      </dsp:nvSpPr>
      <dsp:spPr>
        <a:xfrm rot="240000">
          <a:off x="3491488" y="1118263"/>
          <a:ext cx="1541178" cy="53735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Source Sans Pro" panose="020B0604020202020204" charset="0"/>
            </a:rPr>
            <a:t>Ampliación Cobertura/ Disminución </a:t>
          </a:r>
          <a:r>
            <a:rPr lang="es-CO" sz="1100" kern="1200" dirty="0" err="1" smtClean="0">
              <a:latin typeface="Source Sans Pro" panose="020B0604020202020204" charset="0"/>
            </a:rPr>
            <a:t>Percápita</a:t>
          </a:r>
          <a:endParaRPr lang="es-CO" sz="1100" kern="1200" dirty="0">
            <a:latin typeface="Source Sans Pro" panose="020B0604020202020204" charset="0"/>
          </a:endParaRPr>
        </a:p>
      </dsp:txBody>
      <dsp:txXfrm>
        <a:off x="3517719" y="1144494"/>
        <a:ext cx="1488716" cy="484888"/>
      </dsp:txXfrm>
    </dsp:sp>
    <dsp:sp modelId="{68BD05A2-F1DF-45DC-BC26-6C9CAA81F5B3}">
      <dsp:nvSpPr>
        <dsp:cNvPr id="0" name=""/>
        <dsp:cNvSpPr/>
      </dsp:nvSpPr>
      <dsp:spPr>
        <a:xfrm rot="240000">
          <a:off x="1234635" y="2595476"/>
          <a:ext cx="1541178" cy="537350"/>
        </a:xfrm>
        <a:prstGeom prst="roundRect">
          <a:avLst/>
        </a:prstGeom>
        <a:gradFill rotWithShape="0">
          <a:gsLst>
            <a:gs pos="0">
              <a:schemeClr val="accent3">
                <a:hueOff val="-758238"/>
                <a:satOff val="-3126"/>
                <a:lumOff val="-655"/>
                <a:alphaOff val="0"/>
                <a:tint val="50000"/>
                <a:satMod val="300000"/>
              </a:schemeClr>
            </a:gs>
            <a:gs pos="35000">
              <a:schemeClr val="accent3">
                <a:hueOff val="-758238"/>
                <a:satOff val="-3126"/>
                <a:lumOff val="-655"/>
                <a:alphaOff val="0"/>
                <a:tint val="37000"/>
                <a:satMod val="300000"/>
              </a:schemeClr>
            </a:gs>
            <a:gs pos="100000">
              <a:schemeClr val="accent3">
                <a:hueOff val="-758238"/>
                <a:satOff val="-3126"/>
                <a:lumOff val="-65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Source Sans Pro" panose="020B0604020202020204" charset="0"/>
            </a:rPr>
            <a:t>Aporte promedio Nación por Estudiante Anual $12.223.434</a:t>
          </a:r>
          <a:endParaRPr lang="es-CO" sz="1100" kern="1200" dirty="0">
            <a:latin typeface="Source Sans Pro" panose="020B0604020202020204" charset="0"/>
          </a:endParaRPr>
        </a:p>
      </dsp:txBody>
      <dsp:txXfrm>
        <a:off x="1260866" y="2621707"/>
        <a:ext cx="1488716" cy="484888"/>
      </dsp:txXfrm>
    </dsp:sp>
    <dsp:sp modelId="{D9736E66-FF38-4647-AE28-C7A7F7233570}">
      <dsp:nvSpPr>
        <dsp:cNvPr id="0" name=""/>
        <dsp:cNvSpPr/>
      </dsp:nvSpPr>
      <dsp:spPr>
        <a:xfrm rot="240000">
          <a:off x="1275669" y="2053831"/>
          <a:ext cx="1541178" cy="537350"/>
        </a:xfrm>
        <a:prstGeom prst="roundRect">
          <a:avLst/>
        </a:prstGeom>
        <a:gradFill rotWithShape="0">
          <a:gsLst>
            <a:gs pos="0">
              <a:schemeClr val="accent3">
                <a:hueOff val="-947797"/>
                <a:satOff val="-3907"/>
                <a:lumOff val="-819"/>
                <a:alphaOff val="0"/>
                <a:tint val="50000"/>
                <a:satMod val="300000"/>
              </a:schemeClr>
            </a:gs>
            <a:gs pos="35000">
              <a:schemeClr val="accent3">
                <a:hueOff val="-947797"/>
                <a:satOff val="-3907"/>
                <a:lumOff val="-819"/>
                <a:alphaOff val="0"/>
                <a:tint val="37000"/>
                <a:satMod val="300000"/>
              </a:schemeClr>
            </a:gs>
            <a:gs pos="100000">
              <a:schemeClr val="accent3">
                <a:hueOff val="-947797"/>
                <a:satOff val="-3907"/>
                <a:lumOff val="-8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0" i="0" u="none" kern="1200" dirty="0" smtClean="0">
              <a:latin typeface="Source Sans Pro" panose="020B0604020202020204" charset="0"/>
            </a:rPr>
            <a:t>Aportes Nación SUE </a:t>
          </a:r>
          <a:br>
            <a:rPr lang="es-CO" sz="1100" b="0" i="0" u="none" kern="1200" dirty="0" smtClean="0">
              <a:latin typeface="Source Sans Pro" panose="020B0604020202020204" charset="0"/>
            </a:rPr>
          </a:br>
          <a:r>
            <a:rPr lang="es-CO" sz="1100" b="0" i="0" u="none" kern="1200" dirty="0" smtClean="0">
              <a:latin typeface="Source Sans Pro" panose="020B0604020202020204" charset="0"/>
            </a:rPr>
            <a:t>$1,95 billones</a:t>
          </a:r>
          <a:endParaRPr lang="es-CO" sz="1100" kern="1200" dirty="0">
            <a:latin typeface="Source Sans Pro" panose="020B0604020202020204" charset="0"/>
          </a:endParaRPr>
        </a:p>
      </dsp:txBody>
      <dsp:txXfrm>
        <a:off x="1301900" y="2080062"/>
        <a:ext cx="1488716" cy="484888"/>
      </dsp:txXfrm>
    </dsp:sp>
    <dsp:sp modelId="{FE1BC2EB-7852-4887-8C10-360199CAEF4A}">
      <dsp:nvSpPr>
        <dsp:cNvPr id="0" name=""/>
        <dsp:cNvSpPr/>
      </dsp:nvSpPr>
      <dsp:spPr>
        <a:xfrm rot="240000">
          <a:off x="1316702" y="1512187"/>
          <a:ext cx="1541178" cy="537350"/>
        </a:xfrm>
        <a:prstGeom prst="roundRect">
          <a:avLst/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tint val="50000"/>
                <a:satMod val="300000"/>
              </a:schemeClr>
            </a:gs>
            <a:gs pos="35000">
              <a:schemeClr val="accent3">
                <a:hueOff val="-1137357"/>
                <a:satOff val="-4689"/>
                <a:lumOff val="-983"/>
                <a:alphaOff val="0"/>
                <a:tint val="37000"/>
                <a:satMod val="300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0" i="0" u="none" kern="1200" dirty="0" smtClean="0">
              <a:latin typeface="Source Sans Pro" panose="020B0604020202020204" charset="0"/>
            </a:rPr>
            <a:t>Cobertura: 159.218 Estudiantes Pregrado  </a:t>
          </a:r>
          <a:endParaRPr lang="es-CO" sz="1200" kern="1200" dirty="0">
            <a:latin typeface="Source Sans Pro" panose="020B0604020202020204" charset="0"/>
          </a:endParaRPr>
        </a:p>
      </dsp:txBody>
      <dsp:txXfrm>
        <a:off x="1342933" y="1538418"/>
        <a:ext cx="1488716" cy="484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0.35177</cdr:x>
      <cdr:y>0.1042</cdr:y>
    </cdr:from>
    <cdr:to>
      <cdr:x>0.60808</cdr:x>
      <cdr:y>0.54611</cdr:y>
    </cdr:to>
    <cdr:sp macro="" textlink="">
      <cdr:nvSpPr>
        <cdr:cNvPr id="2" name="Arco 1"/>
        <cdr:cNvSpPr/>
      </cdr:nvSpPr>
      <cdr:spPr>
        <a:xfrm xmlns:a="http://schemas.openxmlformats.org/drawingml/2006/main" rot="5400000">
          <a:off x="1586157" y="391485"/>
          <a:ext cx="1353263" cy="1208475"/>
        </a:xfrm>
        <a:prstGeom xmlns:a="http://schemas.openxmlformats.org/drawingml/2006/main" prst="arc">
          <a:avLst>
            <a:gd name="adj1" fmla="val 17256755"/>
            <a:gd name="adj2" fmla="val 0"/>
          </a:avLst>
        </a:prstGeom>
        <a:ln xmlns:a="http://schemas.openxmlformats.org/drawingml/2006/main" w="34925">
          <a:head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0.38451</cdr:x>
      <cdr:y>0.30591</cdr:y>
    </cdr:from>
    <cdr:to>
      <cdr:x>0.58535</cdr:x>
      <cdr:y>0.53282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1812899" y="936687"/>
          <a:ext cx="946954" cy="694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CO" sz="1100" b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Incremento</a:t>
          </a:r>
          <a:r>
            <a:rPr lang="es-CO" sz="1100" b="1" baseline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  <a:p xmlns:a="http://schemas.openxmlformats.org/drawingml/2006/main">
          <a:pPr algn="ctr"/>
          <a:r>
            <a:rPr lang="es-CO" sz="1100" b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86,7%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580A-0BC7-44C4-A8CA-A5CDBCA898AD}" type="datetimeFigureOut">
              <a:rPr lang="es-CO" smtClean="0"/>
              <a:t>4/02/2019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532BB-B4A2-4182-9CED-AAF96BEA77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1567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3810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212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585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2934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081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764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1963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594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73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61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612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481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516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330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601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287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44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DB7C4"/>
                </a:solidFill>
              </a:rPr>
              <a:t>”</a:t>
            </a:r>
            <a:endParaRPr sz="7200" b="1">
              <a:solidFill>
                <a:srgbClr val="0DB7C4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44425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3818123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2400"/>
            </a:lvl1pPr>
            <a:lvl2pPr lvl="1">
              <a:buNone/>
              <a:defRPr sz="2400"/>
            </a:lvl2pPr>
            <a:lvl3pPr lvl="2">
              <a:buNone/>
              <a:defRPr sz="2400"/>
            </a:lvl3pPr>
            <a:lvl4pPr lvl="3">
              <a:buNone/>
              <a:defRPr sz="2400"/>
            </a:lvl4pPr>
            <a:lvl5pPr lvl="4">
              <a:buNone/>
              <a:defRPr sz="2400"/>
            </a:lvl5pPr>
            <a:lvl6pPr lvl="5">
              <a:buNone/>
              <a:defRPr sz="2400"/>
            </a:lvl6pPr>
            <a:lvl7pPr lvl="6">
              <a:buNone/>
              <a:defRPr sz="2400"/>
            </a:lvl7pPr>
            <a:lvl8pPr lvl="7">
              <a:buNone/>
              <a:defRPr sz="2400"/>
            </a:lvl8pPr>
            <a:lvl9pPr lvl="8">
              <a:buNone/>
              <a:defRPr sz="2400"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background">
  <p:cSld name="TITLE_ONLY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DB7C4">
              <a:alpha val="3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 flipH="1">
            <a:off x="-75" y="0"/>
            <a:ext cx="1851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235225" y="1292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1851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3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●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48728" y="555413"/>
            <a:ext cx="4084733" cy="33539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CO" sz="4400" dirty="0" smtClean="0"/>
              <a:t>DOCUMENTOS EDUCACIÓN SUPERIOR Y SUE</a:t>
            </a:r>
            <a:endParaRPr sz="4400" dirty="0"/>
          </a:p>
        </p:txBody>
      </p:sp>
      <p:pic>
        <p:nvPicPr>
          <p:cNvPr id="10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6" y="4371378"/>
            <a:ext cx="1056473" cy="616669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1346769" y="4383095"/>
            <a:ext cx="3806456" cy="48693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</a:rPr>
              <a:t>SISTEMA UNIVERSITARIO ESTATAL</a:t>
            </a:r>
          </a:p>
          <a:p>
            <a:r>
              <a:rPr lang="es-CO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</a:rPr>
              <a:t>Comisión Técnica Vicerrectores Administrativos y Financieros</a:t>
            </a:r>
          </a:p>
          <a:p>
            <a:r>
              <a:rPr lang="es-CO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</a:rPr>
              <a:t>Vicerrectoría Administrativa y Financiera UTP</a:t>
            </a:r>
          </a:p>
          <a:p>
            <a:endParaRPr lang="es-CO" sz="10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604020202020204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24" y="667401"/>
            <a:ext cx="4416314" cy="3241992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41013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4188319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O" dirty="0" smtClean="0"/>
              <a:t>ESTUDIANTES MATRICULADOS POR SECTOR</a:t>
            </a:r>
            <a:endParaRPr lang="es-CO" dirty="0"/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069805"/>
              </p:ext>
            </p:extLst>
          </p:nvPr>
        </p:nvGraphicFramePr>
        <p:xfrm>
          <a:off x="519620" y="1513835"/>
          <a:ext cx="6937987" cy="1339883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6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2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1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1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67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70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064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Source Sans Pro" panose="020B0604020202020204" charset="0"/>
                        </a:rPr>
                        <a:t>SECTOR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27000" marR="5459" marT="545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Source Sans Pro" panose="020B0604020202020204" charset="0"/>
                        </a:rPr>
                        <a:t>2010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59" marT="545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Source Sans Pro" panose="020B0604020202020204" charset="0"/>
                        </a:rPr>
                        <a:t>2011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59" marT="545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Source Sans Pro" panose="020B0604020202020204" charset="0"/>
                        </a:rPr>
                        <a:t>2012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59" marT="545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Source Sans Pro" panose="020B0604020202020204" charset="0"/>
                        </a:rPr>
                        <a:t>2013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59" marT="545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Source Sans Pro" panose="020B0604020202020204" charset="0"/>
                        </a:rPr>
                        <a:t>2014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59" marT="545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Source Sans Pro" panose="020B0604020202020204" charset="0"/>
                        </a:rPr>
                        <a:t>2015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59" marT="545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Source Sans Pro" panose="020B0604020202020204" charset="0"/>
                        </a:rPr>
                        <a:t>2016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59" marT="545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2017</a:t>
                      </a:r>
                      <a:endParaRPr lang="es-CO" sz="1100" b="1" i="0" u="none" strike="noStrike" cap="none" dirty="0">
                        <a:solidFill>
                          <a:schemeClr val="tx1"/>
                        </a:solidFill>
                        <a:effectLst/>
                        <a:latin typeface="Source Sans Pro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459" marR="5459" marT="545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098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  <a:latin typeface="Source Sans Pro" panose="020B0604020202020204" charset="0"/>
                        </a:rPr>
                        <a:t>OFICIAL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27000" marR="5459" marT="54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Source Sans Pro" panose="020B0604020202020204" charset="0"/>
                        </a:rPr>
                        <a:t>927.295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000" marT="54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Source Sans Pro" panose="020B0604020202020204" charset="0"/>
                        </a:rPr>
                        <a:t>995.826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000" marT="54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Source Sans Pro" panose="020B0604020202020204" charset="0"/>
                        </a:rPr>
                        <a:t>1.017.138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000" marT="54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Source Sans Pro" panose="020B0604020202020204" charset="0"/>
                        </a:rPr>
                        <a:t>1.089.911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000" marT="54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Source Sans Pro" panose="020B0604020202020204" charset="0"/>
                        </a:rPr>
                        <a:t>1.142.084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000" marT="54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Source Sans Pro" panose="020B0604020202020204" charset="0"/>
                        </a:rPr>
                        <a:t>1.167.888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000" marT="54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Source Sans Pro" panose="020B0604020202020204" charset="0"/>
                        </a:rPr>
                        <a:t>1.194.697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000" marT="5459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1.241.790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20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  <a:latin typeface="Source Sans Pro" panose="020B0604020202020204" charset="0"/>
                        </a:rPr>
                        <a:t>PRIVADA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27000" marR="5459" marT="54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Source Sans Pro" panose="020B0604020202020204" charset="0"/>
                        </a:rPr>
                        <a:t>746.726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000" marT="54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Source Sans Pro" panose="020B0604020202020204" charset="0"/>
                        </a:rPr>
                        <a:t>863.866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000" marT="54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Source Sans Pro" panose="020B0604020202020204" charset="0"/>
                        </a:rPr>
                        <a:t>912.449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000" marT="54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Source Sans Pro" panose="020B0604020202020204" charset="0"/>
                        </a:rPr>
                        <a:t>1.002.980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000" marT="54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Source Sans Pro" panose="020B0604020202020204" charset="0"/>
                        </a:rPr>
                        <a:t>1.078.568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000" marT="54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Source Sans Pro" panose="020B0604020202020204" charset="0"/>
                        </a:rPr>
                        <a:t>1.125.662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000" marT="54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Source Sans Pro" panose="020B0604020202020204" charset="0"/>
                        </a:rPr>
                        <a:t>1.199.737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000" marT="5459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1.204.524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98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Source Sans Pro" panose="020B0604020202020204" charset="0"/>
                        </a:rPr>
                        <a:t>TOTAL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27000" marR="5459" marT="54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u="none" strike="noStrike" dirty="0">
                          <a:effectLst/>
                          <a:latin typeface="Source Sans Pro" panose="020B0604020202020204" charset="0"/>
                        </a:rPr>
                        <a:t>1.674.021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000" marT="54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u="none" strike="noStrike" dirty="0">
                          <a:effectLst/>
                          <a:latin typeface="Source Sans Pro" panose="020B0604020202020204" charset="0"/>
                        </a:rPr>
                        <a:t>1.859.692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000" marT="54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u="none" strike="noStrike" dirty="0">
                          <a:effectLst/>
                          <a:latin typeface="Source Sans Pro" panose="020B0604020202020204" charset="0"/>
                        </a:rPr>
                        <a:t>1.929.587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000" marT="54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u="none" strike="noStrike" dirty="0">
                          <a:effectLst/>
                          <a:latin typeface="Source Sans Pro" panose="020B0604020202020204" charset="0"/>
                        </a:rPr>
                        <a:t>2.092.891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000" marT="54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u="none" strike="noStrike" dirty="0">
                          <a:effectLst/>
                          <a:latin typeface="Source Sans Pro" panose="020B0604020202020204" charset="0"/>
                        </a:rPr>
                        <a:t>2.220.652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000" marT="54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u="none" strike="noStrike" dirty="0">
                          <a:effectLst/>
                          <a:latin typeface="Source Sans Pro" panose="020B0604020202020204" charset="0"/>
                        </a:rPr>
                        <a:t>2.293.550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000" marT="54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u="none" strike="noStrike" dirty="0">
                          <a:effectLst/>
                          <a:latin typeface="Source Sans Pro" panose="020B0604020202020204" charset="0"/>
                        </a:rPr>
                        <a:t>2.394.434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5459" marR="54000" marT="5459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2.446.314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509783" y="1140000"/>
            <a:ext cx="27231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77190" lvl="3"/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</a:rPr>
              <a:t>Matrícula en 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</a:rPr>
              <a:t>Pregrado y Posgrado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60402020202020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128230" y="3535216"/>
            <a:ext cx="6630322" cy="1007739"/>
            <a:chOff x="1658310" y="3535216"/>
            <a:chExt cx="6630322" cy="1007739"/>
          </a:xfrm>
        </p:grpSpPr>
        <p:sp>
          <p:nvSpPr>
            <p:cNvPr id="29" name="Rectángulo 28"/>
            <p:cNvSpPr/>
            <p:nvPr/>
          </p:nvSpPr>
          <p:spPr>
            <a:xfrm>
              <a:off x="2953573" y="4068959"/>
              <a:ext cx="287867" cy="22087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2729653" y="3859836"/>
              <a:ext cx="208930" cy="22087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Pentágono 7"/>
            <p:cNvSpPr/>
            <p:nvPr/>
          </p:nvSpPr>
          <p:spPr>
            <a:xfrm>
              <a:off x="3909690" y="3535216"/>
              <a:ext cx="1527091" cy="461281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604020202020204" charset="0"/>
                </a:rPr>
                <a:t>Oficial </a:t>
              </a:r>
            </a:p>
            <a:p>
              <a:pPr algn="ctr"/>
              <a:r>
                <a:rPr lang="es-CO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604020202020204" charset="0"/>
                </a:rPr>
                <a:t>50,8%</a:t>
              </a:r>
              <a:endPara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endParaRPr>
            </a:p>
          </p:txBody>
        </p:sp>
        <p:sp>
          <p:nvSpPr>
            <p:cNvPr id="23" name="Pentágono 22"/>
            <p:cNvSpPr/>
            <p:nvPr/>
          </p:nvSpPr>
          <p:spPr>
            <a:xfrm>
              <a:off x="3909690" y="4081674"/>
              <a:ext cx="1527091" cy="461281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604020202020204" charset="0"/>
                </a:rPr>
                <a:t>Privada </a:t>
              </a:r>
            </a:p>
            <a:p>
              <a:pPr algn="ctr"/>
              <a:r>
                <a:rPr lang="es-CO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604020202020204" charset="0"/>
                </a:rPr>
                <a:t>49,2%</a:t>
              </a:r>
              <a:endPara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7998009" y="3970271"/>
              <a:ext cx="290623" cy="538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1658310" y="3626736"/>
              <a:ext cx="1950042" cy="907941"/>
            </a:xfrm>
            <a:prstGeom prst="rect">
              <a:avLst/>
            </a:prstGeom>
          </p:spPr>
          <p:txBody>
            <a:bodyPr wrap="square" tIns="0" anchor="ctr" anchorCtr="0">
              <a:spAutoFit/>
            </a:bodyPr>
            <a:lstStyle/>
            <a:p>
              <a:pPr marL="377190" lvl="3" algn="ctr"/>
              <a:r>
                <a:rPr lang="es-CO" dirty="0" smtClean="0">
                  <a:latin typeface="Source Sans Pro" panose="020B0604020202020204" charset="0"/>
                </a:rPr>
                <a:t>Es de precisar que </a:t>
              </a:r>
              <a:r>
                <a:rPr lang="es-CO" dirty="0">
                  <a:latin typeface="Source Sans Pro" panose="020B0604020202020204" charset="0"/>
                </a:rPr>
                <a:t>son 81 IES Oficiales y </a:t>
              </a:r>
              <a:r>
                <a:rPr lang="es-CO" dirty="0" smtClean="0">
                  <a:latin typeface="Source Sans Pro" panose="020B0604020202020204" charset="0"/>
                </a:rPr>
                <a:t>211 </a:t>
              </a:r>
              <a:r>
                <a:rPr lang="es-CO" dirty="0">
                  <a:latin typeface="Source Sans Pro" panose="020B0604020202020204" charset="0"/>
                </a:rPr>
                <a:t>IES Privadas.  </a:t>
              </a:r>
            </a:p>
          </p:txBody>
        </p:sp>
      </p:grpSp>
      <p:sp>
        <p:nvSpPr>
          <p:cNvPr id="2" name="Llamada con línea 1 (borde y barra de énfasis) 1"/>
          <p:cNvSpPr/>
          <p:nvPr/>
        </p:nvSpPr>
        <p:spPr>
          <a:xfrm>
            <a:off x="7600013" y="1264256"/>
            <a:ext cx="1484025" cy="692866"/>
          </a:xfrm>
          <a:prstGeom prst="accentBorderCallout1">
            <a:avLst>
              <a:gd name="adj1" fmla="val 54333"/>
              <a:gd name="adj2" fmla="val -5356"/>
              <a:gd name="adj3" fmla="val 101386"/>
              <a:gd name="adj4" fmla="val -31780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604020202020204" charset="0"/>
              </a:rPr>
              <a:t>Oficial sin SENA: 774.147</a:t>
            </a:r>
          </a:p>
          <a:p>
            <a:r>
              <a:rPr lang="es-CO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604020202020204" charset="0"/>
              </a:rPr>
              <a:t>SENA:  467.643</a:t>
            </a:r>
            <a:endParaRPr lang="es-CO" sz="1000" dirty="0">
              <a:solidFill>
                <a:schemeClr val="tx1">
                  <a:lumMod val="85000"/>
                  <a:lumOff val="15000"/>
                </a:schemeClr>
              </a:solidFill>
              <a:latin typeface="Source Sans Pro" panose="020B060402020202020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092819" y="3524445"/>
            <a:ext cx="2584336" cy="1034196"/>
            <a:chOff x="5589769" y="3511193"/>
            <a:chExt cx="2584336" cy="1034196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3" y="3521716"/>
              <a:ext cx="459078" cy="459078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444" y="3521716"/>
              <a:ext cx="459078" cy="459078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485" y="3515980"/>
              <a:ext cx="459078" cy="459078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756" y="3511193"/>
              <a:ext cx="459078" cy="459078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9769" y="4083877"/>
              <a:ext cx="459078" cy="459078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389" y="4075599"/>
              <a:ext cx="459078" cy="459078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550" y="4086311"/>
              <a:ext cx="459078" cy="459078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756" y="4082775"/>
              <a:ext cx="459078" cy="459078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027" y="3511193"/>
              <a:ext cx="459078" cy="459078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</p:grpSp>
      <p:sp>
        <p:nvSpPr>
          <p:cNvPr id="31" name="Rectángulo 30"/>
          <p:cNvSpPr/>
          <p:nvPr/>
        </p:nvSpPr>
        <p:spPr>
          <a:xfrm>
            <a:off x="509783" y="2910372"/>
            <a:ext cx="3429000" cy="2383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CO" sz="825" b="1" i="1" dirty="0" smtClean="0"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</a:t>
            </a:r>
            <a:r>
              <a:rPr lang="es-CO" sz="825" i="1" dirty="0" smtClean="0"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825" i="1" dirty="0" smtClean="0">
                <a:latin typeface="Source Sans Pro" panose="020B0604020202020204" charset="0"/>
                <a:ea typeface="Times New Roman" panose="02020603050405020304" pitchFamily="18" charset="0"/>
              </a:rPr>
              <a:t>SNIES </a:t>
            </a:r>
            <a:r>
              <a:rPr lang="es-MX" sz="825" i="1" dirty="0">
                <a:latin typeface="Source Sans Pro" panose="020B0604020202020204" charset="0"/>
                <a:ea typeface="Times New Roman" panose="02020603050405020304" pitchFamily="18" charset="0"/>
              </a:rPr>
              <a:t>– MEN, mayo 2018 </a:t>
            </a:r>
            <a:endParaRPr lang="es-CO" sz="825" i="1" dirty="0">
              <a:latin typeface="Source Sans Pro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4188319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O" dirty="0" smtClean="0"/>
              <a:t>ESTUDIANTES MATRICULADOS POR SEXO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509783" y="1140000"/>
            <a:ext cx="27231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77190" lvl="3"/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</a:rPr>
              <a:t>Matrícula en 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</a:rPr>
              <a:t>Pregrado y Posgrado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60402020202020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17435" y="3084313"/>
            <a:ext cx="3429000" cy="2383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CO" sz="825" b="1" i="1" dirty="0" smtClean="0"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</a:t>
            </a:r>
            <a:r>
              <a:rPr lang="es-CO" sz="825" i="1" dirty="0" smtClean="0"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825" i="1" dirty="0" smtClean="0">
                <a:latin typeface="Source Sans Pro" panose="020B0604020202020204" charset="0"/>
                <a:ea typeface="Times New Roman" panose="02020603050405020304" pitchFamily="18" charset="0"/>
              </a:rPr>
              <a:t>SNIES </a:t>
            </a:r>
            <a:r>
              <a:rPr lang="es-MX" sz="825" i="1" dirty="0">
                <a:latin typeface="Source Sans Pro" panose="020B0604020202020204" charset="0"/>
                <a:ea typeface="Times New Roman" panose="02020603050405020304" pitchFamily="18" charset="0"/>
              </a:rPr>
              <a:t>– MEN, mayo 2018 </a:t>
            </a:r>
            <a:endParaRPr lang="es-CO" sz="825" i="1" dirty="0">
              <a:latin typeface="Source Sans Pro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292924" y="3333281"/>
            <a:ext cx="5361902" cy="1323439"/>
            <a:chOff x="3909690" y="3407664"/>
            <a:chExt cx="5361902" cy="1323439"/>
          </a:xfrm>
        </p:grpSpPr>
        <p:sp>
          <p:nvSpPr>
            <p:cNvPr id="8" name="Pentágono 7"/>
            <p:cNvSpPr/>
            <p:nvPr/>
          </p:nvSpPr>
          <p:spPr>
            <a:xfrm>
              <a:off x="3909690" y="3508712"/>
              <a:ext cx="1527091" cy="461281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604020202020204" charset="0"/>
                </a:rPr>
                <a:t>Mujeres </a:t>
              </a:r>
            </a:p>
            <a:p>
              <a:pPr algn="ctr"/>
              <a:r>
                <a:rPr lang="es-CO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604020202020204" charset="0"/>
                </a:rPr>
                <a:t>52,9%</a:t>
              </a:r>
              <a:endPara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endParaRPr>
            </a:p>
          </p:txBody>
        </p:sp>
        <p:sp>
          <p:nvSpPr>
            <p:cNvPr id="23" name="Pentágono 22"/>
            <p:cNvSpPr/>
            <p:nvPr/>
          </p:nvSpPr>
          <p:spPr>
            <a:xfrm>
              <a:off x="3909690" y="4081674"/>
              <a:ext cx="1527091" cy="461281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604020202020204" charset="0"/>
                </a:rPr>
                <a:t>Hombres </a:t>
              </a:r>
            </a:p>
            <a:p>
              <a:pPr algn="ctr"/>
              <a:r>
                <a:rPr lang="es-CO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604020202020204" charset="0"/>
                </a:rPr>
                <a:t>47,1%</a:t>
              </a:r>
              <a:endPara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endParaRP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5578548" y="3407664"/>
              <a:ext cx="3693044" cy="1323439"/>
              <a:chOff x="5578548" y="3763964"/>
              <a:chExt cx="3693044" cy="1323439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78548" y="3763964"/>
                <a:ext cx="369304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sz="4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👦👦👦👦👦</a:t>
                </a:r>
              </a:p>
              <a:p>
                <a:r>
                  <a:rPr lang="en" sz="4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👤👤👤👤</a:t>
                </a:r>
                <a:endParaRPr lang="es-CO" sz="4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" name="Rectángulo 8"/>
              <p:cNvSpPr/>
              <p:nvPr/>
            </p:nvSpPr>
            <p:spPr>
              <a:xfrm>
                <a:off x="7838985" y="4425683"/>
                <a:ext cx="290623" cy="5381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70847"/>
              </p:ext>
            </p:extLst>
          </p:nvPr>
        </p:nvGraphicFramePr>
        <p:xfrm>
          <a:off x="917435" y="1561648"/>
          <a:ext cx="6914601" cy="1460530"/>
        </p:xfrm>
        <a:graphic>
          <a:graphicData uri="http://schemas.openxmlformats.org/drawingml/2006/table">
            <a:tbl>
              <a:tblPr firstRow="1" firstCol="1" bandRow="1"/>
              <a:tblGrid>
                <a:gridCol w="932088">
                  <a:extLst>
                    <a:ext uri="{9D8B030D-6E8A-4147-A177-3AD203B41FA5}">
                      <a16:colId xmlns:a16="http://schemas.microsoft.com/office/drawing/2014/main" val="4193171222"/>
                    </a:ext>
                  </a:extLst>
                </a:gridCol>
                <a:gridCol w="748160">
                  <a:extLst>
                    <a:ext uri="{9D8B030D-6E8A-4147-A177-3AD203B41FA5}">
                      <a16:colId xmlns:a16="http://schemas.microsoft.com/office/drawing/2014/main" val="1206175674"/>
                    </a:ext>
                  </a:extLst>
                </a:gridCol>
                <a:gridCol w="748160">
                  <a:extLst>
                    <a:ext uri="{9D8B030D-6E8A-4147-A177-3AD203B41FA5}">
                      <a16:colId xmlns:a16="http://schemas.microsoft.com/office/drawing/2014/main" val="1456275606"/>
                    </a:ext>
                  </a:extLst>
                </a:gridCol>
                <a:gridCol w="748160">
                  <a:extLst>
                    <a:ext uri="{9D8B030D-6E8A-4147-A177-3AD203B41FA5}">
                      <a16:colId xmlns:a16="http://schemas.microsoft.com/office/drawing/2014/main" val="3433411031"/>
                    </a:ext>
                  </a:extLst>
                </a:gridCol>
                <a:gridCol w="748160">
                  <a:extLst>
                    <a:ext uri="{9D8B030D-6E8A-4147-A177-3AD203B41FA5}">
                      <a16:colId xmlns:a16="http://schemas.microsoft.com/office/drawing/2014/main" val="4132626506"/>
                    </a:ext>
                  </a:extLst>
                </a:gridCol>
                <a:gridCol w="748160">
                  <a:extLst>
                    <a:ext uri="{9D8B030D-6E8A-4147-A177-3AD203B41FA5}">
                      <a16:colId xmlns:a16="http://schemas.microsoft.com/office/drawing/2014/main" val="417864571"/>
                    </a:ext>
                  </a:extLst>
                </a:gridCol>
                <a:gridCol w="748160">
                  <a:extLst>
                    <a:ext uri="{9D8B030D-6E8A-4147-A177-3AD203B41FA5}">
                      <a16:colId xmlns:a16="http://schemas.microsoft.com/office/drawing/2014/main" val="562991664"/>
                    </a:ext>
                  </a:extLst>
                </a:gridCol>
                <a:gridCol w="748160">
                  <a:extLst>
                    <a:ext uri="{9D8B030D-6E8A-4147-A177-3AD203B41FA5}">
                      <a16:colId xmlns:a16="http://schemas.microsoft.com/office/drawing/2014/main" val="4221054680"/>
                    </a:ext>
                  </a:extLst>
                </a:gridCol>
                <a:gridCol w="745393">
                  <a:extLst>
                    <a:ext uri="{9D8B030D-6E8A-4147-A177-3AD203B41FA5}">
                      <a16:colId xmlns:a16="http://schemas.microsoft.com/office/drawing/2014/main" val="4110267615"/>
                    </a:ext>
                  </a:extLst>
                </a:gridCol>
              </a:tblGrid>
              <a:tr h="32736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417A8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SEXO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417A8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2010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417A8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2011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417A8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2012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417A8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417A8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417A8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417A8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417A8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608711"/>
                  </a:ext>
                </a:extLst>
              </a:tr>
              <a:tr h="37772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MUJER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863.092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969.121</a:t>
                      </a:r>
                      <a:endParaRPr lang="es-CO" sz="1050" dirty="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1.008.689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1.103.197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1.171.634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1.214.001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1.266.120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1.294.554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874570"/>
                  </a:ext>
                </a:extLst>
              </a:tr>
              <a:tr h="37772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HOMBRE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810.929</a:t>
                      </a:r>
                      <a:endParaRPr lang="es-CO" sz="1050" dirty="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890.571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920.898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989.694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1.049.018</a:t>
                      </a:r>
                      <a:endParaRPr lang="es-CO" sz="1050" dirty="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1.079.549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1.128.314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1.151.760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517457"/>
                  </a:ext>
                </a:extLst>
              </a:tr>
              <a:tr h="37772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1.674.021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1.859.692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1.929.587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2.092.891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2.220.652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2.293.550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2.394.434</a:t>
                      </a:r>
                      <a:endParaRPr lang="es-CO" sz="105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2.446.314</a:t>
                      </a:r>
                      <a:endParaRPr lang="es-CO" sz="1050" dirty="0">
                        <a:solidFill>
                          <a:srgbClr val="417A8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A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048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33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>
          <a:xfrm>
            <a:off x="-1" y="5598"/>
            <a:ext cx="675428" cy="5137902"/>
          </a:xfrm>
          <a:solidFill>
            <a:srgbClr val="0DB7C4"/>
          </a:solidFill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CO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168743"/>
              </p:ext>
            </p:extLst>
          </p:nvPr>
        </p:nvGraphicFramePr>
        <p:xfrm>
          <a:off x="2034212" y="563218"/>
          <a:ext cx="5062328" cy="4412986"/>
        </p:xfrm>
        <a:graphic>
          <a:graphicData uri="http://schemas.openxmlformats.org/drawingml/2006/table">
            <a:tbl>
              <a:tblPr firstRow="1" firstCol="1" bandRow="1"/>
              <a:tblGrid>
                <a:gridCol w="1549071">
                  <a:extLst>
                    <a:ext uri="{9D8B030D-6E8A-4147-A177-3AD203B41FA5}">
                      <a16:colId xmlns:a16="http://schemas.microsoft.com/office/drawing/2014/main" val="1754357664"/>
                    </a:ext>
                  </a:extLst>
                </a:gridCol>
                <a:gridCol w="634816">
                  <a:extLst>
                    <a:ext uri="{9D8B030D-6E8A-4147-A177-3AD203B41FA5}">
                      <a16:colId xmlns:a16="http://schemas.microsoft.com/office/drawing/2014/main" val="1104788493"/>
                    </a:ext>
                  </a:extLst>
                </a:gridCol>
                <a:gridCol w="634816">
                  <a:extLst>
                    <a:ext uri="{9D8B030D-6E8A-4147-A177-3AD203B41FA5}">
                      <a16:colId xmlns:a16="http://schemas.microsoft.com/office/drawing/2014/main" val="345230074"/>
                    </a:ext>
                  </a:extLst>
                </a:gridCol>
                <a:gridCol w="635829">
                  <a:extLst>
                    <a:ext uri="{9D8B030D-6E8A-4147-A177-3AD203B41FA5}">
                      <a16:colId xmlns:a16="http://schemas.microsoft.com/office/drawing/2014/main" val="2395750762"/>
                    </a:ext>
                  </a:extLst>
                </a:gridCol>
                <a:gridCol w="635829">
                  <a:extLst>
                    <a:ext uri="{9D8B030D-6E8A-4147-A177-3AD203B41FA5}">
                      <a16:colId xmlns:a16="http://schemas.microsoft.com/office/drawing/2014/main" val="3765860004"/>
                    </a:ext>
                  </a:extLst>
                </a:gridCol>
                <a:gridCol w="971967">
                  <a:extLst>
                    <a:ext uri="{9D8B030D-6E8A-4147-A177-3AD203B41FA5}">
                      <a16:colId xmlns:a16="http://schemas.microsoft.com/office/drawing/2014/main" val="865346933"/>
                    </a:ext>
                  </a:extLst>
                </a:gridCol>
              </a:tblGrid>
              <a:tr h="30758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DEPARTAMENTO DE OFERTA DEL PROGRAMA</a:t>
                      </a:r>
                      <a:endParaRPr lang="es-CO" sz="700" dirty="0">
                        <a:solidFill>
                          <a:srgbClr val="77697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" marR="321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D9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700" dirty="0">
                        <a:solidFill>
                          <a:srgbClr val="77697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" marR="321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D9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</a:t>
                      </a:r>
                      <a:endParaRPr lang="es-CO" sz="700" dirty="0">
                        <a:solidFill>
                          <a:srgbClr val="77697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" marR="321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D9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700" dirty="0">
                        <a:solidFill>
                          <a:srgbClr val="77697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" marR="321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D9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700" dirty="0">
                        <a:solidFill>
                          <a:srgbClr val="77697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" marR="321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D9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es-CO" sz="7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PARTICIPACIÓN 2017</a:t>
                      </a:r>
                      <a:endParaRPr lang="es-CO" sz="700" dirty="0">
                        <a:solidFill>
                          <a:srgbClr val="77697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" marR="321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D9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411803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 D.C.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D9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708.245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D9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734.313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D9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782.787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D9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800.389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D9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32,72%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D9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681868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ANTIOQUIA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305.685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315.411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325.483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334.616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13,68%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083657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VALLE DEL CAUCA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165.924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172.771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179.074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182.572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7,46%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669479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ATLÁNTICO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126.141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130.453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135.621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136.296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5,57%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188577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SANTANDER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132.764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129.523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128.414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127.929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5,23%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199335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CUNDINAMARCA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73.502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77.034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77.861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83.610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3,42%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41460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BOLÍVAR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73.004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77.083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80.200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77.971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3,19%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770722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NORTE DE SANTANDER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64.628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67.585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70.977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72.365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2,96%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766413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BOYACÁ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60.363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62.307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67.012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69.413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2,84%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4652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TOLIMA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50.461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48.702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50.055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52.053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2,13%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081987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RISARALDA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49.429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49.981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51.137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51.769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2,12%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427743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CAUCA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40.329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43.470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47.390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51.125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2,09%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670272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CALDAS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45.042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46.591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49.485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50.157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2,05%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76209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NARIÑO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39.067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38.431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41.904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43.215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1,77%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301063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CÓRDOBA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38.983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38.219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38.799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41.072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1,68%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690122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HUILA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35.907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38.032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39.530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41.012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1,68%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48791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MAGDALENA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37.006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39.471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39.105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39.345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1,61%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740720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CESAR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31.099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32.082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33.269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37.305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1,52%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80669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30.262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32.188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33.765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31.356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238897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QUINDÍO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27.811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29.720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30.124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27.188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1,11%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871113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SUCRE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21.031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20.648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22.887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25.368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1,04%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060406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GUAJIRA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16.670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20.281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20.187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21.070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0,86%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440441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CHOCÓ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13.222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13.327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12.596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13.639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0,56%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067319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CAQUETÁ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10.909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11.547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11.992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12.245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0,50%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339433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CASANARE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9.474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9.747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10.348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10.089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0,41%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314473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PUTUMAYO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5.004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5.737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5.363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4.371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0,18%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348246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ARAUCA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3.001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2.870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2.873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2.864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0,12%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112840"/>
                  </a:ext>
                </a:extLst>
              </a:tr>
              <a:tr h="123463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GUAVIARE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1.824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2.189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2.112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2.138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0,09%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52738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ANDRÉS Y PROVIDENCIA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1.926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1.711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1.338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1.388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0,06%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376039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AMAZONAS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656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602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1.011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749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0,03%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178898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VICHADA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638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734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908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801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0,03%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986205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GUAINÍA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502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562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609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605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820377"/>
                  </a:ext>
                </a:extLst>
              </a:tr>
              <a:tr h="1199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VAUPÉS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0,01%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08860"/>
                  </a:ext>
                </a:extLst>
              </a:tr>
              <a:tr h="143283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COLOMBIA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D9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2.220.652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D9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2.293.550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D9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2.394.434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D9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2.446.314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D9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628" marR="4628" marT="46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D9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829044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7204093" y="4791554"/>
            <a:ext cx="1415772" cy="199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825"/>
              </a:spcAft>
            </a:pPr>
            <a:r>
              <a:rPr lang="es-CO" sz="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lang="es-CO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SNIES – MEN, mayo 2017 </a:t>
            </a:r>
            <a:endParaRPr lang="es-CO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81"/>
          <p:cNvSpPr txBox="1">
            <a:spLocks/>
          </p:cNvSpPr>
          <p:nvPr/>
        </p:nvSpPr>
        <p:spPr>
          <a:xfrm>
            <a:off x="821634" y="99391"/>
            <a:ext cx="7361583" cy="47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CO" sz="14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EVOLUCIÓN DE LA MATRÍCULA EN INSTITUCIONES DE EDUCACIÓN SUPERIOR </a:t>
            </a:r>
            <a:endParaRPr lang="es-CO" sz="1400" b="1" dirty="0" smtClean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4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CO" sz="14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PREGRADO Y POSGRADO) POR DEPARTAMENTOS, AÑOS 2014 – 2017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41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4188319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O" dirty="0" smtClean="0"/>
              <a:t>COBERTURA ESTUDIANTES PREGRADO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509783" y="1140000"/>
            <a:ext cx="2902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77190" lvl="3"/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</a:rPr>
              <a:t>Matrícula en 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</a:rPr>
              <a:t>Programas de Pregrado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60402020202020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95382" y="2679926"/>
            <a:ext cx="3429000" cy="2383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CO" sz="825" b="1" i="1" dirty="0" smtClean="0"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</a:t>
            </a:r>
            <a:r>
              <a:rPr lang="es-CO" sz="825" i="1" dirty="0" smtClean="0"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825" i="1" dirty="0">
                <a:latin typeface="Source Sans Pro" panose="020B0604020202020204" charset="0"/>
                <a:ea typeface="Times New Roman" panose="02020603050405020304" pitchFamily="18" charset="0"/>
              </a:rPr>
              <a:t>SNIES - MEN - Proyecciones de población DANE</a:t>
            </a:r>
            <a:endParaRPr lang="es-CO" sz="825" i="1" dirty="0">
              <a:latin typeface="Source Sans Pro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601312"/>
              </p:ext>
            </p:extLst>
          </p:nvPr>
        </p:nvGraphicFramePr>
        <p:xfrm>
          <a:off x="1023900" y="1413659"/>
          <a:ext cx="6800965" cy="124611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01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0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2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8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3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25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ITEM/AÑO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2010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2011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2012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2013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2014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2015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2016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2017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17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MATRÍCULA PREGRADO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1.587.760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1.745.983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1.812.500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1.967.053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2.080.440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2.149.504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2.234.285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2.280.327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65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POBLACIÓN 17 A 21 AÑOS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4.284.916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4.319.415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4.342.603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4.354.649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4.356.453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4.349.823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4.336.577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4.317.994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69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COBERTURA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37,1%</a:t>
                      </a:r>
                      <a:endParaRPr lang="es-CO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40,4%</a:t>
                      </a:r>
                      <a:endParaRPr lang="es-CO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41,7%</a:t>
                      </a:r>
                      <a:endParaRPr lang="es-CO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45,2%</a:t>
                      </a:r>
                      <a:endParaRPr lang="es-CO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47,8%</a:t>
                      </a:r>
                      <a:endParaRPr lang="es-CO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49,4%</a:t>
                      </a:r>
                      <a:endParaRPr lang="es-CO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51,5%</a:t>
                      </a:r>
                      <a:endParaRPr lang="es-CO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52,8%</a:t>
                      </a:r>
                      <a:endParaRPr lang="es-CO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6" marR="5880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Rectángulo 17"/>
          <p:cNvSpPr/>
          <p:nvPr/>
        </p:nvSpPr>
        <p:spPr>
          <a:xfrm>
            <a:off x="929730" y="2983413"/>
            <a:ext cx="7654533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CO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En el país, se encuentran matriculados en </a:t>
            </a:r>
            <a:r>
              <a:rPr lang="es-CO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pregrado 2.280.327 </a:t>
            </a:r>
            <a:r>
              <a:rPr lang="es-CO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jóvenes en alguna de las </a:t>
            </a:r>
            <a:r>
              <a:rPr lang="es-CO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292 </a:t>
            </a:r>
            <a:r>
              <a:rPr lang="es-CO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IES, de una población aproximada de </a:t>
            </a:r>
            <a:r>
              <a:rPr lang="es-CO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4,3 </a:t>
            </a:r>
            <a:r>
              <a:rPr lang="es-CO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millones de jóvenes en edad de cursar sus estudios universitarios; indicando que la </a:t>
            </a:r>
            <a:r>
              <a:rPr lang="es-CO" sz="1100" b="1" dirty="0">
                <a:solidFill>
                  <a:srgbClr val="A46200"/>
                </a:solidFill>
                <a:latin typeface="Source Sans Pro" panose="020B0604020202020204" charset="0"/>
              </a:rPr>
              <a:t>cobertura en educación superior en el </a:t>
            </a:r>
            <a:r>
              <a:rPr lang="es-CO" sz="1100" b="1" dirty="0" smtClean="0">
                <a:solidFill>
                  <a:srgbClr val="A46200"/>
                </a:solidFill>
                <a:latin typeface="Source Sans Pro" panose="020B0604020202020204" charset="0"/>
              </a:rPr>
              <a:t>2017 </a:t>
            </a:r>
            <a:r>
              <a:rPr lang="es-CO" sz="1100" b="1" dirty="0">
                <a:solidFill>
                  <a:srgbClr val="A46200"/>
                </a:solidFill>
                <a:latin typeface="Source Sans Pro" panose="020B0604020202020204" charset="0"/>
              </a:rPr>
              <a:t>correspondió al </a:t>
            </a:r>
            <a:r>
              <a:rPr lang="es-CO" sz="1100" b="1" dirty="0" smtClean="0">
                <a:solidFill>
                  <a:srgbClr val="A46200"/>
                </a:solidFill>
                <a:latin typeface="Source Sans Pro" panose="020B0604020202020204" charset="0"/>
              </a:rPr>
              <a:t>52,8%</a:t>
            </a:r>
            <a:r>
              <a:rPr lang="es-CO" sz="800" b="1" dirty="0" smtClean="0">
                <a:solidFill>
                  <a:srgbClr val="A46200"/>
                </a:solidFill>
                <a:latin typeface="Source Sans Pro" panose="020B0604020202020204" charset="0"/>
              </a:rPr>
              <a:t>.</a:t>
            </a:r>
            <a:endParaRPr lang="es-CO" sz="1100" b="1" dirty="0">
              <a:solidFill>
                <a:srgbClr val="A46200"/>
              </a:solidFill>
              <a:latin typeface="Source San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1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870928" y="100445"/>
            <a:ext cx="6006950" cy="10524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O" dirty="0" smtClean="0"/>
              <a:t>COBERTURA ESTUDIANTES PREGRADO </a:t>
            </a:r>
            <a:br>
              <a:rPr lang="es-CO" dirty="0" smtClean="0"/>
            </a:br>
            <a:r>
              <a:rPr lang="es-CO" dirty="0" smtClean="0"/>
              <a:t>EN EL MUNDO</a:t>
            </a:r>
            <a:endParaRPr lang="es-CO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64579"/>
              </p:ext>
            </p:extLst>
          </p:nvPr>
        </p:nvGraphicFramePr>
        <p:xfrm>
          <a:off x="334217" y="1557137"/>
          <a:ext cx="3693710" cy="3025808"/>
        </p:xfrm>
        <a:graphic>
          <a:graphicData uri="http://schemas.openxmlformats.org/drawingml/2006/table">
            <a:tbl>
              <a:tblPr firstRow="1" firstCol="1" bandRow="1"/>
              <a:tblGrid>
                <a:gridCol w="1112156">
                  <a:extLst>
                    <a:ext uri="{9D8B030D-6E8A-4147-A177-3AD203B41FA5}">
                      <a16:colId xmlns:a16="http://schemas.microsoft.com/office/drawing/2014/main" val="3629487053"/>
                    </a:ext>
                  </a:extLst>
                </a:gridCol>
                <a:gridCol w="430259">
                  <a:extLst>
                    <a:ext uri="{9D8B030D-6E8A-4147-A177-3AD203B41FA5}">
                      <a16:colId xmlns:a16="http://schemas.microsoft.com/office/drawing/2014/main" val="1795808432"/>
                    </a:ext>
                  </a:extLst>
                </a:gridCol>
                <a:gridCol w="430259">
                  <a:extLst>
                    <a:ext uri="{9D8B030D-6E8A-4147-A177-3AD203B41FA5}">
                      <a16:colId xmlns:a16="http://schemas.microsoft.com/office/drawing/2014/main" val="1944655665"/>
                    </a:ext>
                  </a:extLst>
                </a:gridCol>
                <a:gridCol w="430259">
                  <a:extLst>
                    <a:ext uri="{9D8B030D-6E8A-4147-A177-3AD203B41FA5}">
                      <a16:colId xmlns:a16="http://schemas.microsoft.com/office/drawing/2014/main" val="3700243208"/>
                    </a:ext>
                  </a:extLst>
                </a:gridCol>
                <a:gridCol w="430259">
                  <a:extLst>
                    <a:ext uri="{9D8B030D-6E8A-4147-A177-3AD203B41FA5}">
                      <a16:colId xmlns:a16="http://schemas.microsoft.com/office/drawing/2014/main" val="1317112486"/>
                    </a:ext>
                  </a:extLst>
                </a:gridCol>
                <a:gridCol w="430259">
                  <a:extLst>
                    <a:ext uri="{9D8B030D-6E8A-4147-A177-3AD203B41FA5}">
                      <a16:colId xmlns:a16="http://schemas.microsoft.com/office/drawing/2014/main" val="3547106271"/>
                    </a:ext>
                  </a:extLst>
                </a:gridCol>
                <a:gridCol w="430259">
                  <a:extLst>
                    <a:ext uri="{9D8B030D-6E8A-4147-A177-3AD203B41FA5}">
                      <a16:colId xmlns:a16="http://schemas.microsoft.com/office/drawing/2014/main" val="3539989345"/>
                    </a:ext>
                  </a:extLst>
                </a:gridCol>
              </a:tblGrid>
              <a:tr h="20447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PAÍS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 anchor="ctr">
                    <a:lnL w="12700" cap="flat" cmpd="sng" algn="ctr">
                      <a:solidFill>
                        <a:srgbClr val="7F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2011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2012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 anchor="ctr">
                    <a:lnL>
                      <a:noFill/>
                    </a:lnL>
                    <a:lnR w="12700" cap="flat" cmpd="sng" algn="ctr">
                      <a:solidFill>
                        <a:srgbClr val="7F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8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48406"/>
                  </a:ext>
                </a:extLst>
              </a:tr>
              <a:tr h="12791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Argentina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77,46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78,98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79,99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82,92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85,71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713762"/>
                  </a:ext>
                </a:extLst>
              </a:tr>
              <a:tr h="12791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Brasil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43,46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45,24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46,45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49,28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50,60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683025"/>
                  </a:ext>
                </a:extLst>
              </a:tr>
              <a:tr h="12791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Chile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74,26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78,78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83,28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86,25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88,35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90,32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194919"/>
                  </a:ext>
                </a:extLst>
              </a:tr>
              <a:tr h="12791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Colombia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40,40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41,70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45,20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47,80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49,40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51,50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816700"/>
                  </a:ext>
                </a:extLst>
              </a:tr>
              <a:tr h="12791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Cuba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80,94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63,49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48,80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40,54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35,85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34,06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166859"/>
                  </a:ext>
                </a:extLst>
              </a:tr>
              <a:tr h="12791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 Salvador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27,31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28,14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28,47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27,98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28,08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28,03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000806"/>
                  </a:ext>
                </a:extLst>
              </a:tr>
              <a:tr h="12791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México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27,20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28,51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29,46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30,23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30,79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36,85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79780"/>
                  </a:ext>
                </a:extLst>
              </a:tr>
              <a:tr h="12791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Panamá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42,17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43,92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44,52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47,27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206121"/>
                  </a:ext>
                </a:extLst>
              </a:tr>
              <a:tr h="12791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Paraguay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28,00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29,00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011173"/>
                  </a:ext>
                </a:extLst>
              </a:tr>
              <a:tr h="12791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Puerto Rico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86,45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86,57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85,33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84,38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84,95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035134"/>
                  </a:ext>
                </a:extLst>
              </a:tr>
              <a:tr h="12791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Uruguay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59,84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60,65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55,57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654094"/>
                  </a:ext>
                </a:extLst>
              </a:tr>
              <a:tr h="12791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Costa Rica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47,18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49,33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50,01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53,04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53,63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53,99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253520"/>
                  </a:ext>
                </a:extLst>
              </a:tr>
              <a:tr h="12791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Ecuador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39,86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40,48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45,55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741148"/>
                  </a:ext>
                </a:extLst>
              </a:tr>
              <a:tr h="12791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Guatemala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</a:t>
                      </a:r>
                      <a:r>
                        <a:rPr lang="es-CO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19,01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17,70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21,28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458050"/>
                  </a:ext>
                </a:extLst>
              </a:tr>
              <a:tr h="12791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Honduras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19,16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19,78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19,73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20,49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827289"/>
                  </a:ext>
                </a:extLst>
              </a:tr>
              <a:tr h="12791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República Dominicana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46,73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 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47,52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50,12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52,99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5705"/>
                  </a:ext>
                </a:extLst>
              </a:tr>
              <a:tr h="12791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Nicaragua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043550"/>
                  </a:ext>
                </a:extLst>
              </a:tr>
              <a:tr h="12791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Perú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837520"/>
                  </a:ext>
                </a:extLst>
              </a:tr>
              <a:tr h="12791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Venezuela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</a:t>
                      </a:r>
                      <a:r>
                        <a:rPr lang="es-CO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00660"/>
                  </a:ext>
                </a:extLst>
              </a:tr>
              <a:tr h="12791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Bolivia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N.d.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147249"/>
                  </a:ext>
                </a:extLst>
              </a:tr>
              <a:tr h="25583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Promedio América Latina y el Caribe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42,41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43,42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44,33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45,76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46,81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48,38*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4" marR="49664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620309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84922" y="4629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600" b="1" i="1" dirty="0">
                <a:latin typeface="Source Sans Pro" panose="020B0604020202020204" charset="0"/>
                <a:ea typeface="Times New Roman" panose="02020603050405020304" pitchFamily="18" charset="0"/>
                <a:cs typeface="ArialMT-Identity-H"/>
              </a:rPr>
              <a:t>Fuente:</a:t>
            </a:r>
            <a:r>
              <a:rPr lang="es-CO" sz="600" dirty="0"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600" i="1" dirty="0">
                <a:latin typeface="Source Sans Pro" panose="020B0604020202020204" charset="0"/>
                <a:ea typeface="Times New Roman" panose="02020603050405020304" pitchFamily="18" charset="0"/>
                <a:cs typeface="ArialMT-Identity-H"/>
              </a:rPr>
              <a:t>UNESCO. Los datos de Colombia fueron ajustados según datos del Ministerio de Educación Nacional. </a:t>
            </a:r>
            <a:endParaRPr lang="es-CO" sz="600" i="1" dirty="0" smtClean="0">
              <a:latin typeface="Source Sans Pro" panose="020B0604020202020204" charset="0"/>
              <a:ea typeface="Times New Roman" panose="02020603050405020304" pitchFamily="18" charset="0"/>
              <a:cs typeface="ArialMT-Identity-H"/>
            </a:endParaRPr>
          </a:p>
          <a:p>
            <a:r>
              <a:rPr lang="es-CO" sz="600" i="1" dirty="0" smtClean="0">
                <a:latin typeface="Source Sans Pro" panose="020B0604020202020204" charset="0"/>
                <a:ea typeface="Times New Roman" panose="02020603050405020304" pitchFamily="18" charset="0"/>
                <a:cs typeface="ArialMT-Identity-H"/>
              </a:rPr>
              <a:t>* </a:t>
            </a:r>
            <a:r>
              <a:rPr lang="es-CO" sz="600" i="1" dirty="0">
                <a:latin typeface="Source Sans Pro" panose="020B0604020202020204" charset="0"/>
                <a:ea typeface="Times New Roman" panose="02020603050405020304" pitchFamily="18" charset="0"/>
                <a:cs typeface="ArialMT-Identity-H"/>
              </a:rPr>
              <a:t>Dato estimado UNESCO </a:t>
            </a:r>
            <a:r>
              <a:rPr lang="es-CO" sz="600" i="1" dirty="0" err="1">
                <a:latin typeface="Source Sans Pro" panose="020B0604020202020204" charset="0"/>
                <a:ea typeface="Times New Roman" panose="02020603050405020304" pitchFamily="18" charset="0"/>
                <a:cs typeface="ArialMT-Identity-H"/>
              </a:rPr>
              <a:t>Institute</a:t>
            </a:r>
            <a:r>
              <a:rPr lang="es-CO" sz="600" i="1" dirty="0">
                <a:latin typeface="Source Sans Pro" panose="020B0604020202020204" charset="0"/>
                <a:ea typeface="Times New Roman" panose="02020603050405020304" pitchFamily="18" charset="0"/>
                <a:cs typeface="ArialMT-Identity-H"/>
              </a:rPr>
              <a:t> </a:t>
            </a:r>
            <a:r>
              <a:rPr lang="es-CO" sz="600" i="1" dirty="0" err="1">
                <a:latin typeface="Source Sans Pro" panose="020B0604020202020204" charset="0"/>
                <a:ea typeface="Times New Roman" panose="02020603050405020304" pitchFamily="18" charset="0"/>
                <a:cs typeface="ArialMT-Identity-H"/>
              </a:rPr>
              <a:t>for</a:t>
            </a:r>
            <a:r>
              <a:rPr lang="es-CO" sz="600" i="1" dirty="0">
                <a:latin typeface="Source Sans Pro" panose="020B0604020202020204" charset="0"/>
                <a:ea typeface="Times New Roman" panose="02020603050405020304" pitchFamily="18" charset="0"/>
                <a:cs typeface="ArialMT-Identity-H"/>
              </a:rPr>
              <a:t> </a:t>
            </a:r>
            <a:r>
              <a:rPr lang="es-CO" sz="600" i="1" dirty="0" err="1">
                <a:latin typeface="Source Sans Pro" panose="020B0604020202020204" charset="0"/>
                <a:ea typeface="Times New Roman" panose="02020603050405020304" pitchFamily="18" charset="0"/>
                <a:cs typeface="ArialMT-Identity-H"/>
              </a:rPr>
              <a:t>Statistics</a:t>
            </a:r>
            <a:r>
              <a:rPr lang="es-CO" sz="600" i="1" dirty="0">
                <a:latin typeface="Source Sans Pro" panose="020B0604020202020204" charset="0"/>
                <a:ea typeface="Times New Roman" panose="02020603050405020304" pitchFamily="18" charset="0"/>
                <a:cs typeface="ArialMT-Identity-H"/>
              </a:rPr>
              <a:t> (UIS).</a:t>
            </a:r>
            <a:endParaRPr lang="es-CO" sz="600" dirty="0">
              <a:latin typeface="Source Sans Pro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600" i="1" dirty="0">
                <a:latin typeface="Source Sans Pro" panose="020B0604020202020204" charset="0"/>
                <a:ea typeface="Times New Roman" panose="02020603050405020304" pitchFamily="18" charset="0"/>
                <a:cs typeface="ArialMT-Identity-H"/>
              </a:rPr>
              <a:t>Elaboración propia: </a:t>
            </a:r>
            <a:r>
              <a:rPr lang="es-CO" sz="600" b="1" dirty="0">
                <a:latin typeface="Source Sans Pro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Vicerrectoría Administrativa y Financiera, UTP</a:t>
            </a:r>
            <a:r>
              <a:rPr lang="es-CO" sz="600" dirty="0">
                <a:latin typeface="Source Sans Pro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CO" sz="600" dirty="0" smtClean="0">
                <a:latin typeface="Source Sans Pro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s-CO" sz="600" b="1" dirty="0" smtClean="0">
                <a:latin typeface="Source Sans Pro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C.T. de </a:t>
            </a:r>
            <a:r>
              <a:rPr lang="es-CO" sz="600" b="1" dirty="0">
                <a:latin typeface="Source Sans Pro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Vicerrectores Administrativos y Financieros SUE</a:t>
            </a:r>
            <a:r>
              <a:rPr lang="es-CO" sz="600" i="1" dirty="0">
                <a:latin typeface="Source Sans Pro" panose="020B0604020202020204" charset="0"/>
                <a:ea typeface="Times New Roman" panose="02020603050405020304" pitchFamily="18" charset="0"/>
                <a:cs typeface="ArialMT-Identity-H"/>
              </a:rPr>
              <a:t>.</a:t>
            </a:r>
            <a:endParaRPr lang="es-CO" sz="600" dirty="0">
              <a:effectLst/>
              <a:latin typeface="Source Sans Pro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248459"/>
              </p:ext>
            </p:extLst>
          </p:nvPr>
        </p:nvGraphicFramePr>
        <p:xfrm>
          <a:off x="4369628" y="1936549"/>
          <a:ext cx="4509327" cy="1605758"/>
        </p:xfrm>
        <a:graphic>
          <a:graphicData uri="http://schemas.openxmlformats.org/drawingml/2006/table">
            <a:tbl>
              <a:tblPr firstRow="1" firstCol="1" bandRow="1"/>
              <a:tblGrid>
                <a:gridCol w="1357263">
                  <a:extLst>
                    <a:ext uri="{9D8B030D-6E8A-4147-A177-3AD203B41FA5}">
                      <a16:colId xmlns:a16="http://schemas.microsoft.com/office/drawing/2014/main" val="504629334"/>
                    </a:ext>
                  </a:extLst>
                </a:gridCol>
                <a:gridCol w="525344">
                  <a:extLst>
                    <a:ext uri="{9D8B030D-6E8A-4147-A177-3AD203B41FA5}">
                      <a16:colId xmlns:a16="http://schemas.microsoft.com/office/drawing/2014/main" val="1870825332"/>
                    </a:ext>
                  </a:extLst>
                </a:gridCol>
                <a:gridCol w="525344">
                  <a:extLst>
                    <a:ext uri="{9D8B030D-6E8A-4147-A177-3AD203B41FA5}">
                      <a16:colId xmlns:a16="http://schemas.microsoft.com/office/drawing/2014/main" val="2967238237"/>
                    </a:ext>
                  </a:extLst>
                </a:gridCol>
                <a:gridCol w="525344">
                  <a:extLst>
                    <a:ext uri="{9D8B030D-6E8A-4147-A177-3AD203B41FA5}">
                      <a16:colId xmlns:a16="http://schemas.microsoft.com/office/drawing/2014/main" val="1013451946"/>
                    </a:ext>
                  </a:extLst>
                </a:gridCol>
                <a:gridCol w="525344">
                  <a:extLst>
                    <a:ext uri="{9D8B030D-6E8A-4147-A177-3AD203B41FA5}">
                      <a16:colId xmlns:a16="http://schemas.microsoft.com/office/drawing/2014/main" val="1165577179"/>
                    </a:ext>
                  </a:extLst>
                </a:gridCol>
                <a:gridCol w="525344">
                  <a:extLst>
                    <a:ext uri="{9D8B030D-6E8A-4147-A177-3AD203B41FA5}">
                      <a16:colId xmlns:a16="http://schemas.microsoft.com/office/drawing/2014/main" val="764909471"/>
                    </a:ext>
                  </a:extLst>
                </a:gridCol>
                <a:gridCol w="525344">
                  <a:extLst>
                    <a:ext uri="{9D8B030D-6E8A-4147-A177-3AD203B41FA5}">
                      <a16:colId xmlns:a16="http://schemas.microsoft.com/office/drawing/2014/main" val="400841786"/>
                    </a:ext>
                  </a:extLst>
                </a:gridCol>
              </a:tblGrid>
              <a:tr h="29846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CONTINENTE/ REGIÓN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2011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2012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333680"/>
                  </a:ext>
                </a:extLst>
              </a:tr>
              <a:tr h="14923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América del Norte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91,88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90,66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85,75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84,32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83,78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83,80*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732830"/>
                  </a:ext>
                </a:extLst>
              </a:tr>
              <a:tr h="14923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Europa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69,52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69,52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69,59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70,23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70,03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70,31*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823931"/>
                  </a:ext>
                </a:extLst>
              </a:tr>
              <a:tr h="19782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Europa central y oriental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70,27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71,59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73,98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75,81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77,21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77,71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151427"/>
                  </a:ext>
                </a:extLst>
              </a:tr>
              <a:tr h="29846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América Latina y el Caribe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42,41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43,42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44,33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45,76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46,81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48,38*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50932"/>
                  </a:ext>
                </a:extLst>
              </a:tr>
              <a:tr h="29846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Asia Oriental y el Pacífico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29,28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31,60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34,06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40,27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41,64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43,93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259095"/>
                  </a:ext>
                </a:extLst>
              </a:tr>
              <a:tr h="14923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3B465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Asia Central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25,08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25,18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25,34</a:t>
                      </a:r>
                      <a:endParaRPr lang="es-CO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25,23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25,34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25,74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37" marR="62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753808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589722" y="1179443"/>
            <a:ext cx="3306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lvl="0" algn="ctr">
              <a:spcBef>
                <a:spcPts val="400"/>
              </a:spcBef>
              <a:buSzPts val="1100"/>
            </a:pPr>
            <a:r>
              <a:rPr lang="es-CO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TASA DE COBERTURA EN EDUCACIÓN SUPERIOR EN AMÉRICA LATINA Y EL CARIBE (2011-2016)</a:t>
            </a:r>
            <a:endParaRPr lang="es-CO" sz="105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ource Sans Pro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580510" y="1562220"/>
            <a:ext cx="4087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lvl="0" algn="ctr">
              <a:spcBef>
                <a:spcPts val="400"/>
              </a:spcBef>
              <a:buSzPts val="1100"/>
            </a:pPr>
            <a:r>
              <a:rPr lang="es-CO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TASA DE COBERTURA EN EDUCACIÓN SUPERIOR POR REGIONES A NIVEL MUNDIAL (2011-2016)</a:t>
            </a:r>
          </a:p>
        </p:txBody>
      </p:sp>
    </p:spTree>
    <p:extLst>
      <p:ext uri="{BB962C8B-B14F-4D97-AF65-F5344CB8AC3E}">
        <p14:creationId xmlns:p14="http://schemas.microsoft.com/office/powerpoint/2010/main" val="37467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>
          <a:xfrm>
            <a:off x="-1" y="5598"/>
            <a:ext cx="675428" cy="5137902"/>
          </a:xfrm>
          <a:solidFill>
            <a:srgbClr val="0DB7C4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"/>
              <a:sym typeface="Dosis"/>
            </a:endParaRPr>
          </a:p>
        </p:txBody>
      </p:sp>
      <p:sp>
        <p:nvSpPr>
          <p:cNvPr id="9" name="Shape 81"/>
          <p:cNvSpPr txBox="1">
            <a:spLocks/>
          </p:cNvSpPr>
          <p:nvPr/>
        </p:nvSpPr>
        <p:spPr>
          <a:xfrm>
            <a:off x="821634" y="99391"/>
            <a:ext cx="7361583" cy="47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lvl="0"/>
            <a:r>
              <a:rPr lang="es-MX" sz="14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CONDICIONES ECONÓMICAS DE LA POBLACIÓN ESTUDIANTIL</a:t>
            </a:r>
            <a:endParaRPr lang="es-MX" sz="1400" b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473676"/>
              </p:ext>
            </p:extLst>
          </p:nvPr>
        </p:nvGraphicFramePr>
        <p:xfrm>
          <a:off x="1053810" y="1270730"/>
          <a:ext cx="5042190" cy="175318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689390">
                  <a:extLst>
                    <a:ext uri="{9D8B030D-6E8A-4147-A177-3AD203B41FA5}">
                      <a16:colId xmlns:a16="http://schemas.microsoft.com/office/drawing/2014/main" val="2427315788"/>
                    </a:ext>
                  </a:extLst>
                </a:gridCol>
                <a:gridCol w="1663148">
                  <a:extLst>
                    <a:ext uri="{9D8B030D-6E8A-4147-A177-3AD203B41FA5}">
                      <a16:colId xmlns:a16="http://schemas.microsoft.com/office/drawing/2014/main" val="3813611934"/>
                    </a:ext>
                  </a:extLst>
                </a:gridCol>
                <a:gridCol w="1689652">
                  <a:extLst>
                    <a:ext uri="{9D8B030D-6E8A-4147-A177-3AD203B41FA5}">
                      <a16:colId xmlns:a16="http://schemas.microsoft.com/office/drawing/2014/main" val="3406509394"/>
                    </a:ext>
                  </a:extLst>
                </a:gridCol>
              </a:tblGrid>
              <a:tr h="42006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Estrato Socioeconómico</a:t>
                      </a:r>
                      <a:endParaRPr lang="es-CO" sz="800" dirty="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% Participación por estratos en la matrícula de la Universidades Oficiales</a:t>
                      </a:r>
                      <a:endParaRPr lang="es-CO" sz="800" dirty="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% Participación por estratos en la matrícula de la Universidades Privadas</a:t>
                      </a:r>
                      <a:endParaRPr lang="es-CO" sz="800" dirty="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062758"/>
                  </a:ext>
                </a:extLst>
              </a:tr>
              <a:tr h="18377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Estrato 1</a:t>
                      </a:r>
                      <a:endParaRPr lang="es-CO" sz="80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28,9%</a:t>
                      </a:r>
                      <a:endParaRPr lang="es-CO" sz="800" dirty="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14,4%</a:t>
                      </a:r>
                      <a:endParaRPr lang="es-CO" sz="800" dirty="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718209"/>
                  </a:ext>
                </a:extLst>
              </a:tr>
              <a:tr h="18377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Estrato 2</a:t>
                      </a:r>
                      <a:endParaRPr lang="es-CO" sz="80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42,0%</a:t>
                      </a:r>
                      <a:endParaRPr lang="es-CO" sz="800" dirty="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35,1%</a:t>
                      </a:r>
                      <a:endParaRPr lang="es-CO" sz="800" dirty="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2014362"/>
                  </a:ext>
                </a:extLst>
              </a:tr>
              <a:tr h="18377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Estrato 3</a:t>
                      </a:r>
                      <a:endParaRPr lang="es-CO" sz="80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23,8%</a:t>
                      </a:r>
                      <a:endParaRPr lang="es-CO" sz="800" dirty="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31,5%</a:t>
                      </a:r>
                      <a:endParaRPr lang="es-CO" sz="800" dirty="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5788502"/>
                  </a:ext>
                </a:extLst>
              </a:tr>
              <a:tr h="18377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Estrato 4</a:t>
                      </a:r>
                      <a:endParaRPr lang="es-CO" sz="80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4,1%</a:t>
                      </a:r>
                      <a:endParaRPr lang="es-CO" sz="80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11,0%</a:t>
                      </a:r>
                      <a:endParaRPr lang="es-CO" sz="800" dirty="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619116"/>
                  </a:ext>
                </a:extLst>
              </a:tr>
              <a:tr h="18377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Estrato 5</a:t>
                      </a:r>
                      <a:endParaRPr lang="es-CO" sz="80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1,0%</a:t>
                      </a:r>
                      <a:endParaRPr lang="es-CO" sz="80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5,0%</a:t>
                      </a:r>
                      <a:endParaRPr lang="es-CO" sz="800" dirty="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2958978"/>
                  </a:ext>
                </a:extLst>
              </a:tr>
              <a:tr h="18377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Estrato 6</a:t>
                      </a:r>
                      <a:endParaRPr lang="es-CO" sz="80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0,2%</a:t>
                      </a:r>
                      <a:endParaRPr lang="es-CO" sz="80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3,1%</a:t>
                      </a:r>
                      <a:endParaRPr lang="es-CO" sz="800" dirty="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1487613"/>
                  </a:ext>
                </a:extLst>
              </a:tr>
              <a:tr h="175027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Total</a:t>
                      </a:r>
                      <a:endParaRPr lang="es-CO" sz="80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</a:rPr>
                        <a:t>100%</a:t>
                      </a:r>
                      <a:endParaRPr lang="es-CO" sz="800" b="1" dirty="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</a:rPr>
                        <a:t>100%</a:t>
                      </a:r>
                      <a:endParaRPr lang="es-CO" sz="800" b="1" dirty="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7713007"/>
                  </a:ext>
                </a:extLst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1053810" y="31217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900" b="1" dirty="0">
                <a:latin typeface="Source Sans Pro" panose="020B0604020202020204" charset="0"/>
              </a:rPr>
              <a:t>Fuente:</a:t>
            </a:r>
            <a:r>
              <a:rPr lang="es-MX" sz="900" dirty="0">
                <a:latin typeface="Source Sans Pro" panose="020B0604020202020204" charset="0"/>
              </a:rPr>
              <a:t> MEN-SPADIES. Caracterización socioeconómica de matriculados por carácter de la institución - año 2016</a:t>
            </a:r>
            <a:r>
              <a:rPr lang="es-MX" sz="900" dirty="0" smtClean="0">
                <a:latin typeface="Source Sans Pro" panose="020B0604020202020204" charset="0"/>
              </a:rPr>
              <a:t>. Fecha </a:t>
            </a:r>
            <a:r>
              <a:rPr lang="es-MX" sz="900" dirty="0">
                <a:latin typeface="Source Sans Pro" panose="020B0604020202020204" charset="0"/>
              </a:rPr>
              <a:t>de corte: marzo de 2017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179444" y="821707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400"/>
              </a:spcBef>
              <a:buSzPts val="1100"/>
            </a:pPr>
            <a:r>
              <a:rPr lang="es-CO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ESTUDIANTES MATRICULADOS EN UNIVERSIDADES EN EL AÑO 2016, CLASIFICADOS SEGÚN EL ESTRATO SOCIOECONÓMICO POR SECTOR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053810" y="3588899"/>
            <a:ext cx="712940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De los estudiantes matriculados en las </a:t>
            </a:r>
            <a:r>
              <a:rPr lang="es-CO" sz="1200" b="1" i="1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Universidades Oficiales </a:t>
            </a:r>
            <a:r>
              <a:rPr 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el 94,7% corresponde a estratos 1, 2 y 3, y tan sólo un 5,3% a los estratos 4,5 y 6.</a:t>
            </a:r>
          </a:p>
          <a:p>
            <a:pPr algn="just">
              <a:lnSpc>
                <a:spcPct val="115000"/>
              </a:lnSpc>
            </a:pPr>
            <a:r>
              <a:rPr 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 </a:t>
            </a:r>
          </a:p>
          <a:p>
            <a:pPr algn="just">
              <a:lnSpc>
                <a:spcPct val="115000"/>
              </a:lnSpc>
            </a:pPr>
            <a:r>
              <a:rPr 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En el caso de las </a:t>
            </a:r>
            <a:r>
              <a:rPr lang="es-CO" sz="1200" b="1" i="1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Universidades Privadas</a:t>
            </a:r>
            <a:r>
              <a:rPr 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, la proporción de matriculados provenientes de estratos 1, 2 y 3 es también mayoritaria con un 80,9%, frente a los matriculados de estratos 4,5 y 6, que representan el 19,1%.</a:t>
            </a:r>
          </a:p>
        </p:txBody>
      </p:sp>
    </p:spTree>
    <p:extLst>
      <p:ext uri="{BB962C8B-B14F-4D97-AF65-F5344CB8AC3E}">
        <p14:creationId xmlns:p14="http://schemas.microsoft.com/office/powerpoint/2010/main" val="391666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844424" y="344557"/>
            <a:ext cx="4188319" cy="5625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O" dirty="0" smtClean="0"/>
              <a:t>PERSONAL DOCENTE</a:t>
            </a:r>
            <a:endParaRPr lang="es-CO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259295"/>
              </p:ext>
            </p:extLst>
          </p:nvPr>
        </p:nvGraphicFramePr>
        <p:xfrm>
          <a:off x="943941" y="1296412"/>
          <a:ext cx="5171937" cy="1232838"/>
        </p:xfrm>
        <a:graphic>
          <a:graphicData uri="http://schemas.openxmlformats.org/drawingml/2006/table">
            <a:tbl>
              <a:tblPr firstRow="1" firstCol="1" bandRow="1"/>
              <a:tblGrid>
                <a:gridCol w="2633637">
                  <a:extLst>
                    <a:ext uri="{9D8B030D-6E8A-4147-A177-3AD203B41FA5}">
                      <a16:colId xmlns:a16="http://schemas.microsoft.com/office/drawing/2014/main" val="950020558"/>
                    </a:ext>
                  </a:extLst>
                </a:gridCol>
                <a:gridCol w="846100">
                  <a:extLst>
                    <a:ext uri="{9D8B030D-6E8A-4147-A177-3AD203B41FA5}">
                      <a16:colId xmlns:a16="http://schemas.microsoft.com/office/drawing/2014/main" val="1353955240"/>
                    </a:ext>
                  </a:extLst>
                </a:gridCol>
                <a:gridCol w="846100">
                  <a:extLst>
                    <a:ext uri="{9D8B030D-6E8A-4147-A177-3AD203B41FA5}">
                      <a16:colId xmlns:a16="http://schemas.microsoft.com/office/drawing/2014/main" val="2416708123"/>
                    </a:ext>
                  </a:extLst>
                </a:gridCol>
                <a:gridCol w="846100">
                  <a:extLst>
                    <a:ext uri="{9D8B030D-6E8A-4147-A177-3AD203B41FA5}">
                      <a16:colId xmlns:a16="http://schemas.microsoft.com/office/drawing/2014/main" val="857923665"/>
                    </a:ext>
                  </a:extLst>
                </a:gridCol>
              </a:tblGrid>
              <a:tr h="35223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CARÁCTER INSTITUCIÓN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OFICIAL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PRIVADA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 DOCENTES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09040"/>
                  </a:ext>
                </a:extLst>
              </a:tr>
              <a:tr h="17612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Institución Técnica Profesional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802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2.067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2.869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813814"/>
                  </a:ext>
                </a:extLst>
              </a:tr>
              <a:tr h="17612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Institución Tecnológica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1.750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2.102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3.852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510042"/>
                  </a:ext>
                </a:extLst>
              </a:tr>
              <a:tr h="17612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Institución Universitaria/Escuela Tecnológica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8.922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25.033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33.955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64489"/>
                  </a:ext>
                </a:extLst>
              </a:tr>
              <a:tr h="17612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Universidad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46.448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59.357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105.805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659202"/>
                  </a:ext>
                </a:extLst>
              </a:tr>
              <a:tr h="17612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general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57.922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88.559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146.481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06574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137757" y="93605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400"/>
              </a:spcBef>
              <a:buSzPts val="1100"/>
            </a:pPr>
            <a:r>
              <a:rPr lang="es-CO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DOCENTES INSTITUCIONES DE EDUCACIÓN SUPERIOR POR SECTOR Y CARÁCTER DE LA INSTITUCIÓN PARA EL AÑO 2017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38469" y="4493063"/>
            <a:ext cx="5582880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s-CO" sz="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Vicerrectoría Administrativa y Financiera, UTP</a:t>
            </a:r>
            <a:r>
              <a:rPr lang="es-CO" sz="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CO" sz="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s-CO" sz="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C.T. de </a:t>
            </a:r>
            <a:r>
              <a:rPr lang="es-CO" sz="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Vicerrectores Administrativos y Financieros SUE</a:t>
            </a:r>
            <a:endParaRPr lang="es-CO" sz="7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s-CO" sz="7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*La información de los docentes corresponde a número de personas, sin convertir en tiempos completos equivalentes.</a:t>
            </a:r>
            <a:endParaRPr lang="es-CO" sz="7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s-CO" sz="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Información tomada del MEN - SNIES, personal docente en Instituciones de Educación Superior 2017, con corte a 31 de mayo de 2018</a:t>
            </a:r>
            <a:endParaRPr lang="es-CO" sz="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343172"/>
              </p:ext>
            </p:extLst>
          </p:nvPr>
        </p:nvGraphicFramePr>
        <p:xfrm>
          <a:off x="2023993" y="3011635"/>
          <a:ext cx="5569501" cy="1441092"/>
        </p:xfrm>
        <a:graphic>
          <a:graphicData uri="http://schemas.openxmlformats.org/drawingml/2006/table">
            <a:tbl>
              <a:tblPr firstRow="1" firstCol="1" bandRow="1"/>
              <a:tblGrid>
                <a:gridCol w="1213038">
                  <a:extLst>
                    <a:ext uri="{9D8B030D-6E8A-4147-A177-3AD203B41FA5}">
                      <a16:colId xmlns:a16="http://schemas.microsoft.com/office/drawing/2014/main" val="2690668787"/>
                    </a:ext>
                  </a:extLst>
                </a:gridCol>
                <a:gridCol w="531330">
                  <a:extLst>
                    <a:ext uri="{9D8B030D-6E8A-4147-A177-3AD203B41FA5}">
                      <a16:colId xmlns:a16="http://schemas.microsoft.com/office/drawing/2014/main" val="692009053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834630510"/>
                    </a:ext>
                  </a:extLst>
                </a:gridCol>
                <a:gridCol w="608189">
                  <a:extLst>
                    <a:ext uri="{9D8B030D-6E8A-4147-A177-3AD203B41FA5}">
                      <a16:colId xmlns:a16="http://schemas.microsoft.com/office/drawing/2014/main" val="414838332"/>
                    </a:ext>
                  </a:extLst>
                </a:gridCol>
                <a:gridCol w="760794">
                  <a:extLst>
                    <a:ext uri="{9D8B030D-6E8A-4147-A177-3AD203B41FA5}">
                      <a16:colId xmlns:a16="http://schemas.microsoft.com/office/drawing/2014/main" val="3182038900"/>
                    </a:ext>
                  </a:extLst>
                </a:gridCol>
                <a:gridCol w="531330">
                  <a:extLst>
                    <a:ext uri="{9D8B030D-6E8A-4147-A177-3AD203B41FA5}">
                      <a16:colId xmlns:a16="http://schemas.microsoft.com/office/drawing/2014/main" val="3697073382"/>
                    </a:ext>
                  </a:extLst>
                </a:gridCol>
                <a:gridCol w="608189">
                  <a:extLst>
                    <a:ext uri="{9D8B030D-6E8A-4147-A177-3AD203B41FA5}">
                      <a16:colId xmlns:a16="http://schemas.microsoft.com/office/drawing/2014/main" val="2610686367"/>
                    </a:ext>
                  </a:extLst>
                </a:gridCol>
                <a:gridCol w="633810">
                  <a:extLst>
                    <a:ext uri="{9D8B030D-6E8A-4147-A177-3AD203B41FA5}">
                      <a16:colId xmlns:a16="http://schemas.microsoft.com/office/drawing/2014/main" val="46986396"/>
                    </a:ext>
                  </a:extLst>
                </a:gridCol>
              </a:tblGrid>
              <a:tr h="50211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TIPO DE VINCULACIÓN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OFICIAL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Composición sector Oficial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PRIVADA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Composición sector Privado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Docentes Sec. Oficial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Docentes Sec. Privado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0191"/>
                  </a:ext>
                </a:extLst>
              </a:tr>
              <a:tr h="25105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Planta (Término Indefinido)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12.794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27,5%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8.429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14,2%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21.223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60,3%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39,7%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148813"/>
                  </a:ext>
                </a:extLst>
              </a:tr>
              <a:tr h="15792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Ocasional / Termino fijo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9.583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20,6%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27.413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46,2%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36.996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25,9%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74,1%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279854"/>
                  </a:ext>
                </a:extLst>
              </a:tr>
              <a:tr h="25105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Cátedra y otros (Por horas)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24.071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51,8%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23.515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39,6%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47.587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50,6%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49,4%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665364"/>
                  </a:ext>
                </a:extLst>
              </a:tr>
              <a:tr h="27895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DOCENTES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46.448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59.357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105.806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43,9%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56,1%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310507"/>
                  </a:ext>
                </a:extLst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2201379" y="2658602"/>
            <a:ext cx="5206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buSzPts val="1100"/>
            </a:pPr>
            <a:r>
              <a:rPr lang="es-CO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DOCENTES EN LAS UNIVERSIDADES SEGÚN TIPO DE </a:t>
            </a:r>
            <a:r>
              <a:rPr lang="es-CO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VINCULACIÓN Y </a:t>
            </a:r>
            <a:r>
              <a:rPr lang="es-CO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SECTOR  VIGENCIA 2017</a:t>
            </a:r>
          </a:p>
        </p:txBody>
      </p:sp>
    </p:spTree>
    <p:extLst>
      <p:ext uri="{BB962C8B-B14F-4D97-AF65-F5344CB8AC3E}">
        <p14:creationId xmlns:p14="http://schemas.microsoft.com/office/powerpoint/2010/main" val="350111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387493" y="112984"/>
            <a:ext cx="6756507" cy="74178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s-MX" sz="1800" dirty="0" smtClean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INSTITUCIONES </a:t>
            </a:r>
            <a:r>
              <a:rPr lang="es-MX" sz="1800" dirty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DE EDUCACIÓN SUPERIOR CON ACREDITACIÓN INSTITUCIONAL DE ALTA </a:t>
            </a:r>
            <a:r>
              <a:rPr lang="es-MX" sz="1800" dirty="0" smtClean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CALIDAD</a:t>
            </a: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srgbClr val="0DB7C4"/>
              </a:solidFill>
              <a:effectLst/>
              <a:uLnTx/>
              <a:uFillTx/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75589" y="1444799"/>
            <a:ext cx="1547194" cy="1358036"/>
          </a:xfrm>
        </p:spPr>
        <p:txBody>
          <a:bodyPr/>
          <a:lstStyle/>
          <a:p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604020202020204" charset="0"/>
                <a:ea typeface="Arial"/>
                <a:cs typeface="Arial"/>
                <a:sym typeface="Arial"/>
              </a:rPr>
              <a:t>IES PÚBLICAS</a:t>
            </a:r>
            <a:b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604020202020204" charset="0"/>
                <a:ea typeface="Arial"/>
                <a:cs typeface="Arial"/>
                <a:sym typeface="Arial"/>
              </a:rPr>
            </a:b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604020202020204" charset="0"/>
                <a:ea typeface="Arial"/>
                <a:cs typeface="Arial"/>
                <a:sym typeface="Arial"/>
              </a:rPr>
              <a:t>ACREDITADAS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687873"/>
              </p:ext>
            </p:extLst>
          </p:nvPr>
        </p:nvGraphicFramePr>
        <p:xfrm>
          <a:off x="2458280" y="1004794"/>
          <a:ext cx="5983355" cy="393581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68052">
                  <a:extLst>
                    <a:ext uri="{9D8B030D-6E8A-4147-A177-3AD203B41FA5}">
                      <a16:colId xmlns:a16="http://schemas.microsoft.com/office/drawing/2014/main" val="596354649"/>
                    </a:ext>
                  </a:extLst>
                </a:gridCol>
                <a:gridCol w="2990623">
                  <a:extLst>
                    <a:ext uri="{9D8B030D-6E8A-4147-A177-3AD203B41FA5}">
                      <a16:colId xmlns:a16="http://schemas.microsoft.com/office/drawing/2014/main" val="2784725897"/>
                    </a:ext>
                  </a:extLst>
                </a:gridCol>
                <a:gridCol w="529984">
                  <a:extLst>
                    <a:ext uri="{9D8B030D-6E8A-4147-A177-3AD203B41FA5}">
                      <a16:colId xmlns:a16="http://schemas.microsoft.com/office/drawing/2014/main" val="30329485"/>
                    </a:ext>
                  </a:extLst>
                </a:gridCol>
                <a:gridCol w="2194696">
                  <a:extLst>
                    <a:ext uri="{9D8B030D-6E8A-4147-A177-3AD203B41FA5}">
                      <a16:colId xmlns:a16="http://schemas.microsoft.com/office/drawing/2014/main" val="805635805"/>
                    </a:ext>
                  </a:extLst>
                </a:gridCol>
              </a:tblGrid>
              <a:tr h="21440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No.</a:t>
                      </a:r>
                      <a:endParaRPr lang="es-CO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NOMBRE DE LA INSTITUCIÓN</a:t>
                      </a:r>
                      <a:endParaRPr lang="es-CO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</a:rPr>
                        <a:t>CARÁCTER</a:t>
                      </a:r>
                      <a:endParaRPr lang="es-CO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1055866797"/>
                  </a:ext>
                </a:extLst>
              </a:tr>
              <a:tr h="219793">
                <a:tc grid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SECTOR OFICIAL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39105"/>
                  </a:ext>
                </a:extLst>
              </a:tr>
              <a:tr h="12399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1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 DE ANTIOQUIA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1067535609"/>
                  </a:ext>
                </a:extLst>
              </a:tr>
              <a:tr h="12399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2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 DE CALDAS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580510697"/>
                  </a:ext>
                </a:extLst>
              </a:tr>
              <a:tr h="12399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3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 DE CARTAGENA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2577568944"/>
                  </a:ext>
                </a:extLst>
              </a:tr>
              <a:tr h="12399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4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 DE NARIÑO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2893741893"/>
                  </a:ext>
                </a:extLst>
              </a:tr>
              <a:tr h="12399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5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 DEL CAUCA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2274252340"/>
                  </a:ext>
                </a:extLst>
              </a:tr>
              <a:tr h="12399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6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 DEL MAGDALENA - UNIMAGDALENA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3662093478"/>
                  </a:ext>
                </a:extLst>
              </a:tr>
              <a:tr h="12399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7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 DEL QUINDIO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2300158543"/>
                  </a:ext>
                </a:extLst>
              </a:tr>
              <a:tr h="12399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8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 DEL VALLE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2541385684"/>
                  </a:ext>
                </a:extLst>
              </a:tr>
              <a:tr h="12399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9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 DISTRITAL-FRANCISCO JOSE DE CALDAS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3687663918"/>
                  </a:ext>
                </a:extLst>
              </a:tr>
              <a:tr h="16053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10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 INDUSTRIAL DE SANTANDER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3614833330"/>
                  </a:ext>
                </a:extLst>
              </a:tr>
              <a:tr h="14161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11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 MILITAR-NUEVA GRANADA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732332109"/>
                  </a:ext>
                </a:extLst>
              </a:tr>
              <a:tr h="13515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12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 NACIONAL DE COLOMBIA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4103867158"/>
                  </a:ext>
                </a:extLst>
              </a:tr>
              <a:tr h="16053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13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 PEDAGOGICA NACIONAL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203070646"/>
                  </a:ext>
                </a:extLst>
              </a:tr>
              <a:tr h="16053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14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 PEDAGOGICA Y TECNOLOGICA DE COLOMBIA - UPTC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4263681566"/>
                  </a:ext>
                </a:extLst>
              </a:tr>
              <a:tr h="16053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15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 SURCOLOMBIANA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2433140156"/>
                  </a:ext>
                </a:extLst>
              </a:tr>
              <a:tr h="16053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16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 TECNOLOGICA DE PEREIRA - UTP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211237575"/>
                  </a:ext>
                </a:extLst>
              </a:tr>
              <a:tr h="16053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17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ESCUELA NAVAL DE CADETES ALMIRANTE PADILLA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 / ESCUELA MILITAR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1641035741"/>
                  </a:ext>
                </a:extLst>
              </a:tr>
              <a:tr h="17339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18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DIRECCION NACIONAL DE ESCUELAS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INSTITUCION UNIVERSITARIA/ESCUELA TECNOLOGICA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998625513"/>
                  </a:ext>
                </a:extLst>
              </a:tr>
              <a:tr h="15406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19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ESCUELA MILITAR DE AVIACION MARCO FIDEL SUAREZ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INSTITUCION UNIVERSITARIA/ESCUELA TECNOLOGICA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834432859"/>
                  </a:ext>
                </a:extLst>
              </a:tr>
              <a:tr h="20308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20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ESCUELA MILITAR DE CADETES GENERAL JOSE MARIA CORDOVA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INSTITUCION UNIVERSITARIA/ESCUELA TECNOLOGICA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2995678429"/>
                  </a:ext>
                </a:extLst>
              </a:tr>
              <a:tr h="15406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21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INSTITUTO TECNOLOGICO METROPOLITANO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INSTITUCION UNIVERSITARIA/ESCUELA TECNOLOGICA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489446010"/>
                  </a:ext>
                </a:extLst>
              </a:tr>
              <a:tr h="14005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22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TECNOLOGICO DE ANTIOQUIA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INSTITUCION UNIVERSITARIA/ESCUELA TECNOLOGICA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3866558589"/>
                  </a:ext>
                </a:extLst>
              </a:tr>
              <a:tr h="16053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23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ESCUELA DE SUBOFICIALES DE LA FUERZA AEREA COLOMBIANA ANDRES M. DIAZ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INSTITUCION TECNOLOGICA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1671591654"/>
                  </a:ext>
                </a:extLst>
              </a:tr>
              <a:tr h="16053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24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ESCUELA NAVAL DE SUBOFICIALES ARC BARRANQUILLA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INSTITUCION TECNOLOGICA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1209576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95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387493" y="112984"/>
            <a:ext cx="6756507" cy="74178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s-MX" sz="1800" dirty="0" smtClean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INSTITUCIONES </a:t>
            </a:r>
            <a:r>
              <a:rPr lang="es-MX" sz="1800" dirty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DE EDUCACIÓN SUPERIOR CON ACREDITACIÓN INSTITUCIONAL DE ALTA </a:t>
            </a:r>
            <a:r>
              <a:rPr lang="es-MX" sz="1800" dirty="0" smtClean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CALIDAD</a:t>
            </a: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srgbClr val="0DB7C4"/>
              </a:solidFill>
              <a:effectLst/>
              <a:uLnTx/>
              <a:uFillTx/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75589" y="1444799"/>
            <a:ext cx="1547194" cy="1358036"/>
          </a:xfrm>
        </p:spPr>
        <p:txBody>
          <a:bodyPr/>
          <a:lstStyle/>
          <a:p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604020202020204" charset="0"/>
                <a:ea typeface="Arial"/>
                <a:cs typeface="Arial"/>
                <a:sym typeface="Arial"/>
              </a:rPr>
              <a:t>IES </a:t>
            </a:r>
            <a:r>
              <a:rPr lang="es-CO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604020202020204" charset="0"/>
                <a:ea typeface="Arial"/>
                <a:cs typeface="Arial"/>
                <a:sym typeface="Arial"/>
              </a:rPr>
              <a:t>PRIVADAS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604020202020204" charset="0"/>
                <a:ea typeface="Arial"/>
                <a:cs typeface="Arial"/>
                <a:sym typeface="Arial"/>
              </a:rPr>
              <a:t/>
            </a:r>
            <a:b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604020202020204" charset="0"/>
                <a:ea typeface="Arial"/>
                <a:cs typeface="Arial"/>
                <a:sym typeface="Arial"/>
              </a:rPr>
            </a:b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604020202020204" charset="0"/>
                <a:ea typeface="Arial"/>
                <a:cs typeface="Arial"/>
                <a:sym typeface="Arial"/>
              </a:rPr>
              <a:t>ACREDITADAS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280971"/>
              </p:ext>
            </p:extLst>
          </p:nvPr>
        </p:nvGraphicFramePr>
        <p:xfrm>
          <a:off x="2406024" y="808385"/>
          <a:ext cx="5836829" cy="390276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61489">
                  <a:extLst>
                    <a:ext uri="{9D8B030D-6E8A-4147-A177-3AD203B41FA5}">
                      <a16:colId xmlns:a16="http://schemas.microsoft.com/office/drawing/2014/main" val="97112176"/>
                    </a:ext>
                  </a:extLst>
                </a:gridCol>
                <a:gridCol w="3156339">
                  <a:extLst>
                    <a:ext uri="{9D8B030D-6E8A-4147-A177-3AD203B41FA5}">
                      <a16:colId xmlns:a16="http://schemas.microsoft.com/office/drawing/2014/main" val="2266853679"/>
                    </a:ext>
                  </a:extLst>
                </a:gridCol>
                <a:gridCol w="278051">
                  <a:extLst>
                    <a:ext uri="{9D8B030D-6E8A-4147-A177-3AD203B41FA5}">
                      <a16:colId xmlns:a16="http://schemas.microsoft.com/office/drawing/2014/main" val="1201714974"/>
                    </a:ext>
                  </a:extLst>
                </a:gridCol>
                <a:gridCol w="2140950">
                  <a:extLst>
                    <a:ext uri="{9D8B030D-6E8A-4147-A177-3AD203B41FA5}">
                      <a16:colId xmlns:a16="http://schemas.microsoft.com/office/drawing/2014/main" val="3267406324"/>
                    </a:ext>
                  </a:extLst>
                </a:gridCol>
              </a:tblGrid>
              <a:tr h="14337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No.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</a:rPr>
                        <a:t>NOMBRE DE LA INSTITUCIÓN</a:t>
                      </a:r>
                      <a:endParaRPr lang="es-CO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</a:rPr>
                        <a:t>CARÁCTER</a:t>
                      </a:r>
                      <a:endParaRPr lang="es-CO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3705652476"/>
                  </a:ext>
                </a:extLst>
              </a:tr>
              <a:tr h="143378">
                <a:tc grid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SECTOR PRIVADO</a:t>
                      </a:r>
                      <a:endParaRPr lang="es-CO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250126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25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COLEGIO MAYOR DE NUESTRA SEÑORA DEL ROSARIO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2532938544"/>
                  </a:ext>
                </a:extLst>
              </a:tr>
              <a:tr h="17563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26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FUNDACION UNIVERSIDAD DE BOGOTA - JORGE TADEO LOZANO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1261422020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27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PONTIFICIA UNIVERSIDAD JAVERIANA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3256761106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28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 AUTONOMA DE BUCARAMANGA-UNAB-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1303090717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29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 AUTONOMA DE MANIZALES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200288742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30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 AUTONOMA DE OCCIDENTE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916292424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31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 CES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2940882927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32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 DE LA SABANA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3887628873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33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 DE LA SALLE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609115438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34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 DE LOS ANDES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135281073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35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 DE MANIZALES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4063584584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36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 DE MEDELLIN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4023997744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37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 DE SAN BUENAVENTURA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3370602208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38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 DEL NORTE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589539130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39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 EAFIT-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292913312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40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 EAN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1001884616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41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 EIA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2790282464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42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 EL BOSQUE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3823717877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43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 EXTERNADO DE COLOMBIA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960140232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44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 ICESI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1927303470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45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 LIBRE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3160698708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46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 PONTIFICIA BOLIVARIANA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532619955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47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 SANTO TOMAS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4282626483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48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 SERGIO ARBOLEDA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3314104524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49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 SIMON BOLIVAR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2492669745"/>
                  </a:ext>
                </a:extLst>
              </a:tr>
              <a:tr h="1259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50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UNIVERSIDAD TECNOLOGICA DE BOLIVAR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UNIVERSIDAD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3919385102"/>
                  </a:ext>
                </a:extLst>
              </a:tr>
              <a:tr h="14316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51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>
                          <a:effectLst/>
                        </a:rPr>
                        <a:t>COLEGIO DE ESTUDIOS SUPERIORES DE ADMINISTRACION-CESA-</a:t>
                      </a:r>
                      <a:endParaRPr lang="es-CO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INSTITUCION UNIVERSITARIA/ESCUELA TECNOLOGICA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4146033162"/>
                  </a:ext>
                </a:extLst>
              </a:tr>
              <a:tr h="14900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52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ESCUELA COLOMBIANA DE INGENIERIA JULIO GARAVITO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</a:rPr>
                        <a:t>INSTITUCION UNIVERSITARIA/ESCUELA TECNOLOGICA</a:t>
                      </a: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CO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77" marR="23277" marT="0" marB="0" anchor="ctr"/>
                </a:tc>
                <a:extLst>
                  <a:ext uri="{0D108BD9-81ED-4DB2-BD59-A6C34878D82A}">
                    <a16:rowId xmlns:a16="http://schemas.microsoft.com/office/drawing/2014/main" val="1703373338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39617" y="4800888"/>
            <a:ext cx="63212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Dentro de las 52 IES que cuentan con Acreditación Institucional, se encuentran 16 de las 32 Universidades </a:t>
            </a:r>
            <a:r>
              <a:rPr lang="es-CO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Públicas.</a:t>
            </a:r>
            <a:endParaRPr lang="es-CO" sz="10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" y="139864"/>
            <a:ext cx="1541478" cy="8997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42681" y="2390769"/>
            <a:ext cx="1541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ource Sans Pro" panose="020B0604020202020204" charset="0"/>
                <a:cs typeface="Arial"/>
                <a:sym typeface="Arial"/>
              </a:rPr>
              <a:t>3. El SUE en</a:t>
            </a:r>
            <a:r>
              <a:rPr kumimoji="0" lang="es-CO" sz="1800" b="0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ource Sans Pro" panose="020B0604020202020204" charset="0"/>
                <a:cs typeface="Arial"/>
                <a:sym typeface="Arial"/>
              </a:rPr>
              <a:t> cifras</a:t>
            </a: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ource Sans Pro" panose="020B0604020202020204" charset="0"/>
              <a:cs typeface="Arial"/>
              <a:sym typeface="Arial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084935" y="3340968"/>
            <a:ext cx="61314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Esta sección incluye información sólo de las 32 Universidades Estatales.</a:t>
            </a:r>
          </a:p>
          <a:p>
            <a:pPr lvl="0" algn="just"/>
            <a:endParaRPr lang="es-MX" sz="1200" dirty="0">
              <a:solidFill>
                <a:srgbClr val="3E5160"/>
              </a:solidFill>
              <a:latin typeface="Source Sans Pro"/>
              <a:ea typeface="Source Sans Pro"/>
              <a:cs typeface="Source Sans Pro"/>
            </a:endParaRPr>
          </a:p>
          <a:p>
            <a:pPr lvl="0" algn="just"/>
            <a:r>
              <a:rPr lang="es-MX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A continuación se presenta un comparativo que evidencia la evolución de las Universidades Estatales en diferentes variables e indicadores significativos para el Sistema: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rgbClr val="3E5160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Arial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70465" y="1039634"/>
            <a:ext cx="61314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INCLUIR FOTOS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rgbClr val="3E5160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009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CO" dirty="0"/>
          </a:p>
        </p:txBody>
      </p:sp>
      <p:pic>
        <p:nvPicPr>
          <p:cNvPr id="4" name="Imagen 3" descr="Herramienta Recort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8500" r="13945" b="4850"/>
          <a:stretch/>
        </p:blipFill>
        <p:spPr>
          <a:xfrm>
            <a:off x="6109252" y="1948070"/>
            <a:ext cx="2178285" cy="289685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5" name="Imagen 4" descr="Características Universidades Públicas y educación superior Colombia SUE Digital.pdf - Adobe Acrobat Reader D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12463" r="43700" b="11019"/>
          <a:stretch/>
        </p:blipFill>
        <p:spPr>
          <a:xfrm>
            <a:off x="841514" y="313325"/>
            <a:ext cx="2230870" cy="27559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Rectángulo 6"/>
          <p:cNvSpPr/>
          <p:nvPr/>
        </p:nvSpPr>
        <p:spPr>
          <a:xfrm>
            <a:off x="3244291" y="686876"/>
            <a:ext cx="42166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alt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Libro </a:t>
            </a:r>
            <a:r>
              <a:rPr lang="es-MX" altLang="es-CO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“Características de las Universidades Públicas del SUE y de la Educación Superior en Colombia”.</a:t>
            </a:r>
          </a:p>
          <a:p>
            <a:pPr lvl="0" algn="just"/>
            <a:r>
              <a:rPr lang="es-MX" alt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Compila datos de todo el sector de educación superior del país, así como una caracterización de cada una de las 32 Universidades Públicas.</a:t>
            </a:r>
            <a:endParaRPr lang="es-CO" altLang="es-CO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60402020202020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916582" y="3188560"/>
            <a:ext cx="43488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Libro </a:t>
            </a:r>
            <a:r>
              <a:rPr lang="es-MX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“Financiación y Sostenibilidad de las Universidades Públicas Colombianas 2018”.</a:t>
            </a:r>
          </a:p>
          <a:p>
            <a:pPr algn="just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Incluye información actualizada de las 32 Universidades Oficiales en materia de financiación y presenta a la comunidad en general datos de interés del Sistema Universitario Estatal.</a:t>
            </a:r>
            <a:endParaRPr lang="es-CO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1274576" y="4635215"/>
            <a:ext cx="45696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CO" altLang="es-CO" sz="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Fuente:</a:t>
            </a:r>
            <a:r>
              <a:rPr kumimoji="0" lang="es-CO" altLang="es-CO" sz="7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s-MX" altLang="es-CO" sz="700" i="1" dirty="0"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Vicerrectoría Administrativa y Financiera, UTP </a:t>
            </a:r>
            <a:r>
              <a:rPr lang="es-MX" altLang="es-CO" sz="700" i="1" dirty="0" smtClean="0"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C. T. de </a:t>
            </a:r>
            <a:r>
              <a:rPr lang="es-MX" altLang="es-CO" sz="700" i="1" dirty="0"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Vicerrectores Administrativos y Financieros SUE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700" i="1" dirty="0"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base en información tomada del MEN - SNIES, Matricula 2017, de mayo de 2018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44424" y="5598"/>
            <a:ext cx="4537215" cy="960683"/>
          </a:xfrm>
        </p:spPr>
        <p:txBody>
          <a:bodyPr/>
          <a:lstStyle/>
          <a:p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>EL SUE EN CIFRAS</a:t>
            </a:r>
            <a:endParaRPr lang="es-CO" dirty="0"/>
          </a:p>
        </p:txBody>
      </p:sp>
      <p:graphicFrame>
        <p:nvGraphicFramePr>
          <p:cNvPr id="22" name="Diagrama 21"/>
          <p:cNvGraphicFramePr/>
          <p:nvPr>
            <p:extLst/>
          </p:nvPr>
        </p:nvGraphicFramePr>
        <p:xfrm>
          <a:off x="1274576" y="1524899"/>
          <a:ext cx="6636677" cy="211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78 CuadroTexto"/>
          <p:cNvSpPr txBox="1"/>
          <p:nvPr/>
        </p:nvSpPr>
        <p:spPr>
          <a:xfrm>
            <a:off x="1274576" y="4146387"/>
            <a:ext cx="838706" cy="261610"/>
          </a:xfrm>
          <a:prstGeom prst="rect">
            <a:avLst/>
          </a:prstGeom>
          <a:noFill/>
          <a:ln w="19050">
            <a:solidFill>
              <a:srgbClr val="8CC0E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charset="0"/>
                <a:cs typeface="Arial"/>
                <a:sym typeface="Arial"/>
              </a:rPr>
              <a:t>57,88%</a:t>
            </a:r>
          </a:p>
        </p:txBody>
      </p:sp>
      <p:sp>
        <p:nvSpPr>
          <p:cNvPr id="8" name="Flecha abajo 7"/>
          <p:cNvSpPr/>
          <p:nvPr/>
        </p:nvSpPr>
        <p:spPr>
          <a:xfrm>
            <a:off x="1563799" y="3732657"/>
            <a:ext cx="270933" cy="318347"/>
          </a:xfrm>
          <a:prstGeom prst="downArrow">
            <a:avLst>
              <a:gd name="adj1" fmla="val 70000"/>
              <a:gd name="adj2" fmla="val 62500"/>
            </a:avLst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Flecha abajo 31"/>
          <p:cNvSpPr/>
          <p:nvPr/>
        </p:nvSpPr>
        <p:spPr>
          <a:xfrm>
            <a:off x="4420892" y="3738269"/>
            <a:ext cx="270933" cy="318347"/>
          </a:xfrm>
          <a:prstGeom prst="downArrow">
            <a:avLst>
              <a:gd name="adj1" fmla="val 70000"/>
              <a:gd name="adj2" fmla="val 62500"/>
            </a:avLst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3" name="Flecha abajo 32"/>
          <p:cNvSpPr/>
          <p:nvPr/>
        </p:nvSpPr>
        <p:spPr>
          <a:xfrm>
            <a:off x="5381639" y="3744486"/>
            <a:ext cx="270933" cy="318347"/>
          </a:xfrm>
          <a:prstGeom prst="downArrow">
            <a:avLst>
              <a:gd name="adj1" fmla="val 70000"/>
              <a:gd name="adj2" fmla="val 62500"/>
            </a:avLst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4" name="Flecha abajo 33"/>
          <p:cNvSpPr/>
          <p:nvPr/>
        </p:nvSpPr>
        <p:spPr>
          <a:xfrm>
            <a:off x="6333941" y="3716279"/>
            <a:ext cx="270933" cy="318347"/>
          </a:xfrm>
          <a:prstGeom prst="downArrow">
            <a:avLst>
              <a:gd name="adj1" fmla="val 70000"/>
              <a:gd name="adj2" fmla="val 62500"/>
            </a:avLst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Flecha abajo 34"/>
          <p:cNvSpPr/>
          <p:nvPr/>
        </p:nvSpPr>
        <p:spPr>
          <a:xfrm>
            <a:off x="7290652" y="3716280"/>
            <a:ext cx="270933" cy="318347"/>
          </a:xfrm>
          <a:prstGeom prst="downArrow">
            <a:avLst>
              <a:gd name="adj1" fmla="val 70000"/>
              <a:gd name="adj2" fmla="val 62500"/>
            </a:avLst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7" name="Flecha abajo 36"/>
          <p:cNvSpPr/>
          <p:nvPr/>
        </p:nvSpPr>
        <p:spPr>
          <a:xfrm>
            <a:off x="2492159" y="3732656"/>
            <a:ext cx="270933" cy="318347"/>
          </a:xfrm>
          <a:prstGeom prst="downArrow">
            <a:avLst>
              <a:gd name="adj1" fmla="val 70000"/>
              <a:gd name="adj2" fmla="val 62500"/>
            </a:avLst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1" name="Flecha abajo 40"/>
          <p:cNvSpPr/>
          <p:nvPr/>
        </p:nvSpPr>
        <p:spPr>
          <a:xfrm>
            <a:off x="3476848" y="3732656"/>
            <a:ext cx="270933" cy="318347"/>
          </a:xfrm>
          <a:prstGeom prst="downArrow">
            <a:avLst>
              <a:gd name="adj1" fmla="val 70000"/>
              <a:gd name="adj2" fmla="val 62500"/>
            </a:avLst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2" name="78 CuadroTexto"/>
          <p:cNvSpPr txBox="1"/>
          <p:nvPr/>
        </p:nvSpPr>
        <p:spPr>
          <a:xfrm>
            <a:off x="2243580" y="4158000"/>
            <a:ext cx="750235" cy="261610"/>
          </a:xfrm>
          <a:prstGeom prst="rect">
            <a:avLst/>
          </a:prstGeom>
          <a:noFill/>
          <a:ln w="19050">
            <a:solidFill>
              <a:srgbClr val="86D5E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charset="0"/>
                <a:cs typeface="Arial"/>
                <a:sym typeface="Arial"/>
              </a:rPr>
              <a:t>184,84%</a:t>
            </a:r>
          </a:p>
        </p:txBody>
      </p:sp>
      <p:sp>
        <p:nvSpPr>
          <p:cNvPr id="43" name="78 CuadroTexto"/>
          <p:cNvSpPr txBox="1"/>
          <p:nvPr/>
        </p:nvSpPr>
        <p:spPr>
          <a:xfrm>
            <a:off x="3227714" y="4158000"/>
            <a:ext cx="769199" cy="261610"/>
          </a:xfrm>
          <a:prstGeom prst="rect">
            <a:avLst/>
          </a:prstGeom>
          <a:noFill/>
          <a:ln w="19050">
            <a:solidFill>
              <a:srgbClr val="8BD5C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charset="0"/>
                <a:cs typeface="Arial"/>
                <a:sym typeface="Arial"/>
              </a:rPr>
              <a:t>34,04%</a:t>
            </a:r>
          </a:p>
        </p:txBody>
      </p:sp>
      <p:sp>
        <p:nvSpPr>
          <p:cNvPr id="44" name="78 CuadroTexto"/>
          <p:cNvSpPr txBox="1"/>
          <p:nvPr/>
        </p:nvSpPr>
        <p:spPr>
          <a:xfrm>
            <a:off x="4198426" y="4158000"/>
            <a:ext cx="769199" cy="261610"/>
          </a:xfrm>
          <a:prstGeom prst="rect">
            <a:avLst/>
          </a:prstGeom>
          <a:noFill/>
          <a:ln w="19050">
            <a:solidFill>
              <a:srgbClr val="7AC49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charset="0"/>
                <a:cs typeface="Arial"/>
                <a:sym typeface="Arial"/>
              </a:rPr>
              <a:t>96,01%</a:t>
            </a:r>
          </a:p>
        </p:txBody>
      </p:sp>
      <p:sp>
        <p:nvSpPr>
          <p:cNvPr id="49" name="78 CuadroTexto"/>
          <p:cNvSpPr txBox="1"/>
          <p:nvPr/>
        </p:nvSpPr>
        <p:spPr>
          <a:xfrm>
            <a:off x="5132505" y="4170045"/>
            <a:ext cx="769199" cy="261610"/>
          </a:xfrm>
          <a:prstGeom prst="rect">
            <a:avLst/>
          </a:prstGeom>
          <a:noFill/>
          <a:ln w="19050">
            <a:solidFill>
              <a:srgbClr val="88BA9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charset="0"/>
                <a:cs typeface="Arial"/>
                <a:sym typeface="Arial"/>
              </a:rPr>
              <a:t>37,58%</a:t>
            </a:r>
          </a:p>
        </p:txBody>
      </p:sp>
      <p:sp>
        <p:nvSpPr>
          <p:cNvPr id="50" name="78 CuadroTexto"/>
          <p:cNvSpPr txBox="1"/>
          <p:nvPr/>
        </p:nvSpPr>
        <p:spPr>
          <a:xfrm>
            <a:off x="6111755" y="4170045"/>
            <a:ext cx="769199" cy="261610"/>
          </a:xfrm>
          <a:prstGeom prst="rect">
            <a:avLst/>
          </a:prstGeom>
          <a:noFill/>
          <a:ln w="19050">
            <a:solidFill>
              <a:srgbClr val="7AB7E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charset="0"/>
                <a:cs typeface="Arial"/>
                <a:sym typeface="Arial"/>
              </a:rPr>
              <a:t>148,44%</a:t>
            </a:r>
          </a:p>
        </p:txBody>
      </p:sp>
      <p:sp>
        <p:nvSpPr>
          <p:cNvPr id="51" name="78 CuadroTexto"/>
          <p:cNvSpPr txBox="1"/>
          <p:nvPr/>
        </p:nvSpPr>
        <p:spPr>
          <a:xfrm>
            <a:off x="7088762" y="4170045"/>
            <a:ext cx="769199" cy="261610"/>
          </a:xfrm>
          <a:prstGeom prst="rect">
            <a:avLst/>
          </a:prstGeom>
          <a:noFill/>
          <a:ln w="19050">
            <a:solidFill>
              <a:srgbClr val="74CFD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charset="0"/>
                <a:cs typeface="Arial"/>
                <a:sym typeface="Arial"/>
              </a:rPr>
              <a:t>355,56%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844424" y="1045287"/>
            <a:ext cx="4123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b="0" i="0" u="none" strike="noStrike" kern="0" cap="none" spc="0" normalizeH="0" baseline="0" noProof="0" dirty="0" smtClean="0">
                <a:ln>
                  <a:noFill/>
                </a:ln>
                <a:solidFill>
                  <a:srgbClr val="3E516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Cobertura estudiantil y programas académicos.</a:t>
            </a:r>
            <a:endParaRPr kumimoji="0" lang="es-CO" b="0" i="0" u="none" strike="noStrike" kern="0" cap="none" spc="0" normalizeH="0" baseline="0" noProof="0" dirty="0">
              <a:ln>
                <a:noFill/>
              </a:ln>
              <a:solidFill>
                <a:srgbClr val="3E5160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727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000" dirty="0">
                <a:solidFill>
                  <a:srgbClr val="0DB7C4"/>
                </a:solidFill>
              </a:rPr>
              <a:t>EL SUE EN CIFRAS</a:t>
            </a:r>
            <a:br>
              <a:rPr lang="es-CO" sz="2000" dirty="0">
                <a:solidFill>
                  <a:srgbClr val="0DB7C4"/>
                </a:solidFill>
              </a:rPr>
            </a:br>
            <a:endParaRPr lang="es-CO" sz="20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CO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107564"/>
              </p:ext>
            </p:extLst>
          </p:nvPr>
        </p:nvGraphicFramePr>
        <p:xfrm>
          <a:off x="2173356" y="1064087"/>
          <a:ext cx="4916553" cy="1170307"/>
        </p:xfrm>
        <a:graphic>
          <a:graphicData uri="http://schemas.openxmlformats.org/drawingml/2006/table">
            <a:tbl>
              <a:tblPr firstRow="1" firstCol="1" bandRow="1"/>
              <a:tblGrid>
                <a:gridCol w="2374705">
                  <a:extLst>
                    <a:ext uri="{9D8B030D-6E8A-4147-A177-3AD203B41FA5}">
                      <a16:colId xmlns:a16="http://schemas.microsoft.com/office/drawing/2014/main" val="247943174"/>
                    </a:ext>
                  </a:extLst>
                </a:gridCol>
                <a:gridCol w="901648">
                  <a:extLst>
                    <a:ext uri="{9D8B030D-6E8A-4147-A177-3AD203B41FA5}">
                      <a16:colId xmlns:a16="http://schemas.microsoft.com/office/drawing/2014/main" val="3436890869"/>
                    </a:ext>
                  </a:extLst>
                </a:gridCol>
                <a:gridCol w="820100">
                  <a:extLst>
                    <a:ext uri="{9D8B030D-6E8A-4147-A177-3AD203B41FA5}">
                      <a16:colId xmlns:a16="http://schemas.microsoft.com/office/drawing/2014/main" val="3559948470"/>
                    </a:ext>
                  </a:extLst>
                </a:gridCol>
                <a:gridCol w="820100">
                  <a:extLst>
                    <a:ext uri="{9D8B030D-6E8A-4147-A177-3AD203B41FA5}">
                      <a16:colId xmlns:a16="http://schemas.microsoft.com/office/drawing/2014/main" val="970992396"/>
                    </a:ext>
                  </a:extLst>
                </a:gridCol>
              </a:tblGrid>
              <a:tr h="159895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TIPO DE VINCULACIÓN</a:t>
                      </a:r>
                      <a:endParaRPr lang="es-CO" sz="900" dirty="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8" marR="65668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B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NÚMERO DE DOCENTES (TCE)*</a:t>
                      </a:r>
                      <a:endParaRPr lang="es-CO" sz="90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8" marR="65668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B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118456"/>
                  </a:ext>
                </a:extLst>
              </a:tr>
              <a:tr h="16491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2004</a:t>
                      </a:r>
                      <a:endParaRPr lang="es-CO" sz="90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8" marR="65668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B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90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8" marR="65668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B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90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8" marR="65668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333006"/>
                  </a:ext>
                </a:extLst>
              </a:tr>
              <a:tr h="19239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5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Planta</a:t>
                      </a:r>
                      <a:endParaRPr lang="es-CO" sz="900" dirty="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8" marR="65668" marT="0" marB="0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10.027</a:t>
                      </a:r>
                      <a:endParaRPr lang="es-CO" sz="800" dirty="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8" marR="65668" marT="0" marB="0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11.834</a:t>
                      </a:r>
                      <a:endParaRPr lang="es-CO" sz="800" dirty="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8" marR="65668" marT="0" marB="0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12.587</a:t>
                      </a:r>
                      <a:endParaRPr lang="es-CO" sz="80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8" marR="65668" marT="0" marB="0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557778"/>
                  </a:ext>
                </a:extLst>
              </a:tr>
              <a:tr h="19239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5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Ocasionales </a:t>
                      </a:r>
                      <a:endParaRPr lang="es-CO" sz="90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8" marR="65668" marT="0" marB="0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4.573</a:t>
                      </a:r>
                      <a:endParaRPr lang="es-CO" sz="800" dirty="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8" marR="65668" marT="0" marB="0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6.955</a:t>
                      </a:r>
                      <a:endParaRPr lang="es-CO" sz="800" dirty="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8" marR="65668" marT="0" marB="0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10.384</a:t>
                      </a:r>
                      <a:endParaRPr lang="es-CO" sz="80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8" marR="65668" marT="0" marB="0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207448"/>
                  </a:ext>
                </a:extLst>
              </a:tr>
              <a:tr h="19239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5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Hora Cátedra </a:t>
                      </a:r>
                      <a:endParaRPr lang="es-CO" sz="90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8" marR="65668" marT="0" marB="0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8.388</a:t>
                      </a:r>
                      <a:endParaRPr lang="es-CO" sz="80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8" marR="65668" marT="0" marB="0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14.427</a:t>
                      </a:r>
                      <a:endParaRPr lang="es-CO" sz="800" dirty="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8" marR="65668" marT="0" marB="0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15.144</a:t>
                      </a:r>
                      <a:endParaRPr lang="es-CO" sz="800" dirty="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8" marR="65668" marT="0" marB="0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307630"/>
                  </a:ext>
                </a:extLst>
              </a:tr>
              <a:tr h="192397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s-CO" sz="900" dirty="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8" marR="65668" marT="0" marB="0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22.988</a:t>
                      </a:r>
                      <a:endParaRPr lang="es-CO" sz="80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8" marR="65668" marT="0" marB="0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33.216</a:t>
                      </a:r>
                      <a:endParaRPr lang="es-CO" sz="800" dirty="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8" marR="65668" marT="0" marB="0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38.115</a:t>
                      </a:r>
                      <a:endParaRPr lang="es-CO" sz="800" dirty="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8" marR="65668" marT="0" marB="0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00819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347626"/>
              </p:ext>
            </p:extLst>
          </p:nvPr>
        </p:nvGraphicFramePr>
        <p:xfrm>
          <a:off x="2173355" y="2273127"/>
          <a:ext cx="4916554" cy="178308"/>
        </p:xfrm>
        <a:graphic>
          <a:graphicData uri="http://schemas.openxmlformats.org/drawingml/2006/table">
            <a:tbl>
              <a:tblPr firstRow="1" firstCol="1" bandRow="1"/>
              <a:tblGrid>
                <a:gridCol w="3276354">
                  <a:extLst>
                    <a:ext uri="{9D8B030D-6E8A-4147-A177-3AD203B41FA5}">
                      <a16:colId xmlns:a16="http://schemas.microsoft.com/office/drawing/2014/main" val="3676814471"/>
                    </a:ext>
                  </a:extLst>
                </a:gridCol>
                <a:gridCol w="820100">
                  <a:extLst>
                    <a:ext uri="{9D8B030D-6E8A-4147-A177-3AD203B41FA5}">
                      <a16:colId xmlns:a16="http://schemas.microsoft.com/office/drawing/2014/main" val="608679229"/>
                    </a:ext>
                  </a:extLst>
                </a:gridCol>
                <a:gridCol w="820100">
                  <a:extLst>
                    <a:ext uri="{9D8B030D-6E8A-4147-A177-3AD203B41FA5}">
                      <a16:colId xmlns:a16="http://schemas.microsoft.com/office/drawing/2014/main" val="1896232024"/>
                    </a:ext>
                  </a:extLst>
                </a:gridCol>
              </a:tblGrid>
              <a:tr h="144328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Incremento de docentes TCE</a:t>
                      </a:r>
                      <a:endParaRPr lang="es-CO" sz="900" dirty="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8" marR="65668" marT="0" marB="0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44,5%</a:t>
                      </a:r>
                      <a:endParaRPr lang="es-CO" sz="900" dirty="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8" marR="65668" marT="0" marB="0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14,7%</a:t>
                      </a:r>
                      <a:endParaRPr lang="es-CO" sz="900" dirty="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68" marR="65668" marT="0" marB="0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458075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2068593" y="833182"/>
            <a:ext cx="50875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buSzPts val="1100"/>
            </a:pPr>
            <a:r>
              <a:rPr lang="es-CO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DE DOCENTES DE LAS UNIVERSIDADES SUE POR TIPO DE VINCULACIÓN</a:t>
            </a: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13" y="2998265"/>
            <a:ext cx="4220802" cy="2037559"/>
          </a:xfrm>
          <a:prstGeom prst="rect">
            <a:avLst/>
          </a:prstGeom>
          <a:noFill/>
        </p:spPr>
      </p:pic>
      <p:sp>
        <p:nvSpPr>
          <p:cNvPr id="9" name="Rectángulo 8"/>
          <p:cNvSpPr/>
          <p:nvPr/>
        </p:nvSpPr>
        <p:spPr>
          <a:xfrm>
            <a:off x="1964232" y="326490"/>
            <a:ext cx="4123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b="0" i="0" u="none" strike="noStrike" kern="0" cap="none" spc="0" normalizeH="0" baseline="0" noProof="0" dirty="0" smtClean="0">
                <a:ln>
                  <a:noFill/>
                </a:ln>
                <a:solidFill>
                  <a:srgbClr val="3E516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Planta Docente y Niveles</a:t>
            </a:r>
            <a:r>
              <a:rPr kumimoji="0" lang="es-CO" b="0" i="0" u="none" strike="noStrike" kern="0" cap="none" spc="0" normalizeH="0" noProof="0" dirty="0" smtClean="0">
                <a:ln>
                  <a:noFill/>
                </a:ln>
                <a:solidFill>
                  <a:srgbClr val="3E516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 de Formación</a:t>
            </a:r>
            <a:r>
              <a:rPr kumimoji="0" lang="es-CO" b="0" i="0" u="none" strike="noStrike" kern="0" cap="none" spc="0" normalizeH="0" baseline="0" noProof="0" dirty="0" smtClean="0">
                <a:ln>
                  <a:noFill/>
                </a:ln>
                <a:solidFill>
                  <a:srgbClr val="3E516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kumimoji="0" lang="es-CO" b="0" i="0" u="none" strike="noStrike" kern="0" cap="none" spc="0" normalizeH="0" baseline="0" noProof="0" dirty="0">
              <a:ln>
                <a:noFill/>
              </a:ln>
              <a:solidFill>
                <a:srgbClr val="3E5160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Arial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964232" y="2998265"/>
            <a:ext cx="253716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1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Entre los años 2004 y 2017 el número de docentes vinculados a las Universidades Publicas incrementó en un 65,8%, lo que significan 15.127 nuevos docentes en TCE</a:t>
            </a:r>
            <a:r>
              <a:rPr lang="es-CO" sz="1100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endParaRPr lang="es-CO" sz="1050" dirty="0">
              <a:solidFill>
                <a:srgbClr val="3E5160"/>
              </a:solidFill>
              <a:latin typeface="Source Sans Pro"/>
              <a:ea typeface="Source Sans Pro"/>
              <a:cs typeface="Source Sans Pro"/>
            </a:endParaRPr>
          </a:p>
          <a:p>
            <a:r>
              <a:rPr lang="es-CO" sz="11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La vinculación de docentes de planta se ha incrementado en 2.560 nuevos profesores universitarios, pero la participación de esta modalidad pasó del 44% en el 2004 al 33% en el 2017.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053678" y="2466554"/>
            <a:ext cx="6653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</a:t>
            </a:r>
            <a:r>
              <a:rPr lang="es-CO" sz="7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Vicerrectoría Administrativa y Financiera, UTP</a:t>
            </a:r>
            <a:r>
              <a:rPr lang="es-CO" sz="7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CO" sz="75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s-CO" sz="75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C.T. de </a:t>
            </a:r>
            <a:r>
              <a:rPr lang="es-CO" sz="7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Vicerrectores Administrativos y Financieros SUE</a:t>
            </a:r>
            <a:endParaRPr lang="es-CO" sz="105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7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Información suministrada por las Universidades Estatales con fecha de corte: julio de </a:t>
            </a:r>
            <a:r>
              <a:rPr lang="es-CO" sz="75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2018. Docentes en TCE (Tiempos </a:t>
            </a:r>
            <a:r>
              <a:rPr lang="es-CO" sz="7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completos </a:t>
            </a:r>
            <a:r>
              <a:rPr lang="es-CO" sz="75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equivalentes)</a:t>
            </a:r>
            <a:endParaRPr lang="es-CO" sz="10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6" y="120115"/>
            <a:ext cx="1541478" cy="89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4058"/>
          <a:stretch/>
        </p:blipFill>
        <p:spPr>
          <a:xfrm>
            <a:off x="1858060" y="1537554"/>
            <a:ext cx="5980827" cy="2376004"/>
          </a:xfrm>
          <a:prstGeom prst="rect">
            <a:avLst/>
          </a:prstGeom>
        </p:spPr>
      </p:pic>
      <p:pic>
        <p:nvPicPr>
          <p:cNvPr id="4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" y="139864"/>
            <a:ext cx="1541478" cy="8997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42681" y="2282396"/>
            <a:ext cx="1541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604020202020204" charset="0"/>
              </a:rPr>
              <a:t>Docentes</a:t>
            </a:r>
          </a:p>
          <a:p>
            <a:r>
              <a:rPr lang="es-CO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604020202020204" charset="0"/>
              </a:rPr>
              <a:t>Universidades </a:t>
            </a:r>
            <a:r>
              <a:rPr lang="es-CO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604020202020204" charset="0"/>
              </a:rPr>
              <a:t>Públicas (SUE)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1477153" y="1189144"/>
            <a:ext cx="7260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7190" lvl="3"/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</a:rPr>
              <a:t>Actualmente las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</a:rPr>
              <a:t>Universidades Públicas 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</a:rPr>
              <a:t> tienen vinculados 38.308* docentes, en las siguientes modalidades: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604020202020204" charset="0"/>
            </a:endParaRPr>
          </a:p>
          <a:p>
            <a:pPr marL="377190" lvl="3"/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604020202020204" charset="0"/>
            </a:endParaRPr>
          </a:p>
        </p:txBody>
      </p:sp>
      <p:sp>
        <p:nvSpPr>
          <p:cNvPr id="28" name="Shape 401"/>
          <p:cNvSpPr txBox="1">
            <a:spLocks noGrp="1"/>
          </p:cNvSpPr>
          <p:nvPr>
            <p:ph type="title"/>
          </p:nvPr>
        </p:nvSpPr>
        <p:spPr>
          <a:xfrm>
            <a:off x="1858062" y="0"/>
            <a:ext cx="5037409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O" sz="2800" dirty="0" smtClean="0">
                <a:solidFill>
                  <a:srgbClr val="0DB7C4"/>
                </a:solidFill>
              </a:rPr>
              <a:t>COMPOSICIÓN VINCULACIÓN DOCENTE</a:t>
            </a:r>
            <a:endParaRPr lang="es-CO" sz="2800" dirty="0">
              <a:solidFill>
                <a:srgbClr val="0DB7C4"/>
              </a:solidFill>
            </a:endParaRPr>
          </a:p>
        </p:txBody>
      </p:sp>
      <p:sp>
        <p:nvSpPr>
          <p:cNvPr id="32" name="Pentágono 31"/>
          <p:cNvSpPr/>
          <p:nvPr/>
        </p:nvSpPr>
        <p:spPr>
          <a:xfrm flipH="1">
            <a:off x="7726800" y="2061451"/>
            <a:ext cx="1134140" cy="31268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33,02 %</a:t>
            </a:r>
            <a:endParaRPr lang="es-CO" dirty="0"/>
          </a:p>
        </p:txBody>
      </p:sp>
      <p:sp>
        <p:nvSpPr>
          <p:cNvPr id="33" name="Pentágono 32"/>
          <p:cNvSpPr/>
          <p:nvPr/>
        </p:nvSpPr>
        <p:spPr>
          <a:xfrm flipH="1">
            <a:off x="7726800" y="2621646"/>
            <a:ext cx="1134140" cy="31268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27,24 %</a:t>
            </a:r>
            <a:endParaRPr lang="es-CO" dirty="0"/>
          </a:p>
        </p:txBody>
      </p:sp>
      <p:sp>
        <p:nvSpPr>
          <p:cNvPr id="34" name="Pentágono 33"/>
          <p:cNvSpPr/>
          <p:nvPr/>
        </p:nvSpPr>
        <p:spPr>
          <a:xfrm flipH="1">
            <a:off x="7726800" y="3229176"/>
            <a:ext cx="1134140" cy="312684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39,73 %</a:t>
            </a:r>
            <a:endParaRPr lang="es-CO" dirty="0"/>
          </a:p>
        </p:txBody>
      </p:sp>
      <p:sp>
        <p:nvSpPr>
          <p:cNvPr id="35" name="Rectángulo 34"/>
          <p:cNvSpPr/>
          <p:nvPr/>
        </p:nvSpPr>
        <p:spPr>
          <a:xfrm>
            <a:off x="1858061" y="4594451"/>
            <a:ext cx="7096285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CO" sz="800" b="1" i="1" dirty="0" smtClean="0"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</a:t>
            </a:r>
            <a:r>
              <a:rPr lang="es-CO" sz="800" i="1" dirty="0" smtClean="0"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800" i="1" dirty="0">
                <a:latin typeface="Source Sans Pro" panose="020B0604020202020204" charset="0"/>
              </a:rPr>
              <a:t>Información </a:t>
            </a:r>
            <a:r>
              <a:rPr lang="es-CO" sz="800" i="1" dirty="0" smtClean="0">
                <a:latin typeface="Source Sans Pro" panose="020B0604020202020204" charset="0"/>
              </a:rPr>
              <a:t>tomada </a:t>
            </a:r>
            <a:r>
              <a:rPr lang="es-CO" sz="800" i="1" dirty="0">
                <a:latin typeface="Source Sans Pro" panose="020B0604020202020204" charset="0"/>
              </a:rPr>
              <a:t>del estudio de </a:t>
            </a:r>
            <a:r>
              <a:rPr lang="es-CO" sz="800" i="1" dirty="0" smtClean="0">
                <a:latin typeface="Source Sans Pro" panose="020B0604020202020204" charset="0"/>
              </a:rPr>
              <a:t>Vicerrectores </a:t>
            </a:r>
            <a:r>
              <a:rPr lang="es-CO" sz="800" i="1" dirty="0">
                <a:latin typeface="Source Sans Pro" panose="020B0604020202020204" charset="0"/>
              </a:rPr>
              <a:t>Administrativos y Financieros </a:t>
            </a:r>
            <a:r>
              <a:rPr lang="es-CO" sz="800" i="1" dirty="0" smtClean="0">
                <a:latin typeface="Source Sans Pro" panose="020B0604020202020204" charset="0"/>
              </a:rPr>
              <a:t>– Características de las 32 </a:t>
            </a:r>
            <a:r>
              <a:rPr lang="es-CO" sz="800" i="1" dirty="0">
                <a:latin typeface="Source Sans Pro" panose="020B0604020202020204" charset="0"/>
              </a:rPr>
              <a:t>Universidades Públicas de </a:t>
            </a:r>
            <a:r>
              <a:rPr lang="es-CO" sz="800" i="1" dirty="0" smtClean="0">
                <a:latin typeface="Source Sans Pro" panose="020B0604020202020204" charset="0"/>
              </a:rPr>
              <a:t>Colombia, corte 2017.</a:t>
            </a:r>
          </a:p>
          <a:p>
            <a:pPr algn="just">
              <a:lnSpc>
                <a:spcPct val="115000"/>
              </a:lnSpc>
            </a:pPr>
            <a:r>
              <a:rPr lang="es-CO" sz="800" i="1" dirty="0" smtClean="0">
                <a:latin typeface="Source Sans Pro" panose="020B0604020202020204" charset="0"/>
              </a:rPr>
              <a:t>* Los docentes se encuentran en equivalentes a tiempo completo. Para catedráticos ETC son 16 horas a la semana.</a:t>
            </a:r>
            <a:endParaRPr lang="es-CO" sz="800" i="1" dirty="0">
              <a:latin typeface="Source San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44424" y="5598"/>
            <a:ext cx="4537215" cy="960683"/>
          </a:xfrm>
        </p:spPr>
        <p:txBody>
          <a:bodyPr/>
          <a:lstStyle/>
          <a:p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>EL SUE EN CIFRAS</a:t>
            </a:r>
            <a:endParaRPr lang="es-CO" dirty="0"/>
          </a:p>
        </p:txBody>
      </p:sp>
      <p:sp>
        <p:nvSpPr>
          <p:cNvPr id="52" name="Rectángulo 51"/>
          <p:cNvSpPr/>
          <p:nvPr/>
        </p:nvSpPr>
        <p:spPr>
          <a:xfrm>
            <a:off x="844424" y="866383"/>
            <a:ext cx="4123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Planta Docente y Niveles de </a:t>
            </a:r>
            <a:r>
              <a:rPr lang="es-CO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Formación</a:t>
            </a: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3E5160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Arial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843169"/>
              </p:ext>
            </p:extLst>
          </p:nvPr>
        </p:nvGraphicFramePr>
        <p:xfrm>
          <a:off x="1540965" y="1561249"/>
          <a:ext cx="5548947" cy="131108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082962">
                  <a:extLst>
                    <a:ext uri="{9D8B030D-6E8A-4147-A177-3AD203B41FA5}">
                      <a16:colId xmlns:a16="http://schemas.microsoft.com/office/drawing/2014/main" val="142719988"/>
                    </a:ext>
                  </a:extLst>
                </a:gridCol>
                <a:gridCol w="809854">
                  <a:extLst>
                    <a:ext uri="{9D8B030D-6E8A-4147-A177-3AD203B41FA5}">
                      <a16:colId xmlns:a16="http://schemas.microsoft.com/office/drawing/2014/main" val="1712255626"/>
                    </a:ext>
                  </a:extLst>
                </a:gridCol>
                <a:gridCol w="885377">
                  <a:extLst>
                    <a:ext uri="{9D8B030D-6E8A-4147-A177-3AD203B41FA5}">
                      <a16:colId xmlns:a16="http://schemas.microsoft.com/office/drawing/2014/main" val="3488303992"/>
                    </a:ext>
                  </a:extLst>
                </a:gridCol>
                <a:gridCol w="885377">
                  <a:extLst>
                    <a:ext uri="{9D8B030D-6E8A-4147-A177-3AD203B41FA5}">
                      <a16:colId xmlns:a16="http://schemas.microsoft.com/office/drawing/2014/main" val="689263910"/>
                    </a:ext>
                  </a:extLst>
                </a:gridCol>
                <a:gridCol w="885377">
                  <a:extLst>
                    <a:ext uri="{9D8B030D-6E8A-4147-A177-3AD203B41FA5}">
                      <a16:colId xmlns:a16="http://schemas.microsoft.com/office/drawing/2014/main" val="342916270"/>
                    </a:ext>
                  </a:extLst>
                </a:gridCol>
              </a:tblGrid>
              <a:tr h="193638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+mn-lt"/>
                        </a:rPr>
                        <a:t>Nivel Máximo de Formación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+mn-lt"/>
                        </a:rPr>
                        <a:t>Número de Docentes*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  <a:latin typeface="+mn-lt"/>
                        </a:rPr>
                        <a:t>Incremento 2004 - 2017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5649087"/>
                  </a:ext>
                </a:extLst>
              </a:tr>
              <a:tr h="2027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  <a:latin typeface="+mn-lt"/>
                        </a:rPr>
                        <a:t>2004</a:t>
                      </a:r>
                      <a:endParaRPr lang="es-CO" sz="9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  <a:latin typeface="+mn-lt"/>
                        </a:rPr>
                        <a:t>2014</a:t>
                      </a:r>
                      <a:endParaRPr lang="es-CO" sz="9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  <a:latin typeface="+mn-lt"/>
                        </a:rPr>
                        <a:t>2017</a:t>
                      </a:r>
                      <a:endParaRPr lang="es-CO" sz="9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730943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+mn-lt"/>
                        </a:rPr>
                        <a:t>Doctorado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+mn-lt"/>
                        </a:rPr>
                        <a:t>1.469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  <a:latin typeface="+mn-lt"/>
                        </a:rPr>
                        <a:t>3.923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+mn-lt"/>
                        </a:rPr>
                        <a:t>5.905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+mn-lt"/>
                        </a:rPr>
                        <a:t>302%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018651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  <a:latin typeface="+mn-lt"/>
                        </a:rPr>
                        <a:t>Maestría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  <a:latin typeface="+mn-lt"/>
                        </a:rPr>
                        <a:t>6.403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  <a:latin typeface="+mn-lt"/>
                        </a:rPr>
                        <a:t>11.847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  <a:latin typeface="+mn-lt"/>
                        </a:rPr>
                        <a:t>20.164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+mn-lt"/>
                        </a:rPr>
                        <a:t>215%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5591803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+mn-lt"/>
                        </a:rPr>
                        <a:t>Especialización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  <a:latin typeface="+mn-lt"/>
                        </a:rPr>
                        <a:t>8.021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  <a:latin typeface="+mn-lt"/>
                        </a:rPr>
                        <a:t>10.330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  <a:latin typeface="+mn-lt"/>
                        </a:rPr>
                        <a:t>11.930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+mn-lt"/>
                        </a:rPr>
                        <a:t>49%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9992806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  <a:latin typeface="+mn-lt"/>
                        </a:rPr>
                        <a:t>Pregrado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  <a:latin typeface="+mn-lt"/>
                        </a:rPr>
                        <a:t>7.857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  <a:latin typeface="+mn-lt"/>
                        </a:rPr>
                        <a:t>7.752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  <a:latin typeface="+mn-lt"/>
                        </a:rPr>
                        <a:t>10.603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+mn-lt"/>
                        </a:rPr>
                        <a:t>35%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4074203"/>
                  </a:ext>
                </a:extLst>
              </a:tr>
              <a:tr h="21764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+mn-lt"/>
                        </a:rPr>
                        <a:t>TOTAL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  <a:latin typeface="+mn-lt"/>
                        </a:rPr>
                        <a:t>23.750</a:t>
                      </a:r>
                      <a:endParaRPr lang="es-CO" sz="9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  <a:latin typeface="+mn-lt"/>
                        </a:rPr>
                        <a:t>33.852</a:t>
                      </a:r>
                      <a:endParaRPr lang="es-CO" sz="9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  <a:latin typeface="+mn-lt"/>
                        </a:rPr>
                        <a:t>48.602</a:t>
                      </a:r>
                      <a:endParaRPr lang="es-CO" sz="9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CO" sz="9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8540797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182901"/>
              </p:ext>
            </p:extLst>
          </p:nvPr>
        </p:nvGraphicFramePr>
        <p:xfrm>
          <a:off x="1534339" y="3494547"/>
          <a:ext cx="5548946" cy="1209975"/>
        </p:xfrm>
        <a:graphic>
          <a:graphicData uri="http://schemas.openxmlformats.org/drawingml/2006/table">
            <a:tbl>
              <a:tblPr firstRow="1" firstCol="1" bandRow="1"/>
              <a:tblGrid>
                <a:gridCol w="1992470">
                  <a:extLst>
                    <a:ext uri="{9D8B030D-6E8A-4147-A177-3AD203B41FA5}">
                      <a16:colId xmlns:a16="http://schemas.microsoft.com/office/drawing/2014/main" val="3025822607"/>
                    </a:ext>
                  </a:extLst>
                </a:gridCol>
                <a:gridCol w="889119">
                  <a:extLst>
                    <a:ext uri="{9D8B030D-6E8A-4147-A177-3AD203B41FA5}">
                      <a16:colId xmlns:a16="http://schemas.microsoft.com/office/drawing/2014/main" val="1898622614"/>
                    </a:ext>
                  </a:extLst>
                </a:gridCol>
                <a:gridCol w="889119">
                  <a:extLst>
                    <a:ext uri="{9D8B030D-6E8A-4147-A177-3AD203B41FA5}">
                      <a16:colId xmlns:a16="http://schemas.microsoft.com/office/drawing/2014/main" val="3474226453"/>
                    </a:ext>
                  </a:extLst>
                </a:gridCol>
                <a:gridCol w="889119">
                  <a:extLst>
                    <a:ext uri="{9D8B030D-6E8A-4147-A177-3AD203B41FA5}">
                      <a16:colId xmlns:a16="http://schemas.microsoft.com/office/drawing/2014/main" val="198470731"/>
                    </a:ext>
                  </a:extLst>
                </a:gridCol>
                <a:gridCol w="889119">
                  <a:extLst>
                    <a:ext uri="{9D8B030D-6E8A-4147-A177-3AD203B41FA5}">
                      <a16:colId xmlns:a16="http://schemas.microsoft.com/office/drawing/2014/main" val="2631955653"/>
                    </a:ext>
                  </a:extLst>
                </a:gridCol>
              </a:tblGrid>
              <a:tr h="22289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NÚMERO DE DOCENTES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PLANTA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OCASIONAL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CÁTEDRA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6268"/>
                  </a:ext>
                </a:extLst>
              </a:tr>
              <a:tr h="18890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Docentes con Doctorado 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4.781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508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616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5.905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139450"/>
                  </a:ext>
                </a:extLst>
              </a:tr>
              <a:tr h="18890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Docentes con Maestría 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6.710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4.988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8.466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20.164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283412"/>
                  </a:ext>
                </a:extLst>
              </a:tr>
              <a:tr h="21748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Docentes con Especialización 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1.052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2.987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7.891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11.930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411231"/>
                  </a:ext>
                </a:extLst>
              </a:tr>
              <a:tr h="18890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Docentes con Pregrado 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452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2.841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7.310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10.603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810002"/>
                  </a:ext>
                </a:extLst>
              </a:tr>
              <a:tr h="202878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12.995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11.324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24.283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48.602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904564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487956" y="2895769"/>
            <a:ext cx="59266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</a:t>
            </a:r>
            <a:r>
              <a:rPr lang="es-CO" sz="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Vicerrectoría Administrativa y Financiera, UTP</a:t>
            </a:r>
            <a:r>
              <a:rPr lang="es-CO" sz="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CO" sz="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s-CO" sz="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C.T. de </a:t>
            </a:r>
            <a:r>
              <a:rPr lang="es-CO" sz="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Vicerrectores Administrativos y Financieros SUE</a:t>
            </a:r>
            <a:endParaRPr lang="es-CO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Información suministrada por las Universidades Estatales con fecha de corte: julio de 2018</a:t>
            </a:r>
            <a:endParaRPr lang="es-CO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O" sz="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El dato de decentes corresponde al número de personas y no en tiempos completos equivalentes. </a:t>
            </a:r>
            <a:endParaRPr lang="es-CO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87956" y="4704522"/>
            <a:ext cx="51580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</a:t>
            </a:r>
            <a:r>
              <a:rPr lang="es-CO" sz="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Vicerrectoría Administrativa y Financiera, UTP</a:t>
            </a:r>
            <a:r>
              <a:rPr lang="es-CO" sz="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s-CO" sz="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C.T. de Vicerrectores Administrativos y Financieros SUE</a:t>
            </a:r>
            <a:endParaRPr lang="es-CO" sz="7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Información suministrada por las Universidades Estatales con fecha de corte: julio de 2018</a:t>
            </a:r>
            <a:endParaRPr lang="es-CO" sz="7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974574" y="119759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400"/>
              </a:spcBef>
              <a:buSzPts val="1100"/>
            </a:pPr>
            <a:r>
              <a:rPr lang="es-CO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DISTRIBUCIÓN DE DOCENTES POR MÁXIMO NIVEL DE FORMACIÓN DE LAS UNIVERSIDADES SUE</a:t>
            </a:r>
          </a:p>
        </p:txBody>
      </p:sp>
    </p:spTree>
    <p:extLst>
      <p:ext uri="{BB962C8B-B14F-4D97-AF65-F5344CB8AC3E}">
        <p14:creationId xmlns:p14="http://schemas.microsoft.com/office/powerpoint/2010/main" val="144905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" y="139864"/>
            <a:ext cx="1541478" cy="8997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42681" y="2282396"/>
            <a:ext cx="1541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604020202020204" charset="0"/>
              </a:rPr>
              <a:t>Docentes</a:t>
            </a:r>
          </a:p>
          <a:p>
            <a:r>
              <a:rPr lang="es-CO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604020202020204" charset="0"/>
              </a:rPr>
              <a:t>Universidades </a:t>
            </a:r>
            <a:r>
              <a:rPr lang="es-CO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604020202020204" charset="0"/>
              </a:rPr>
              <a:t>Públicas (SUE)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1868821" y="139864"/>
            <a:ext cx="3630317" cy="2302307"/>
            <a:chOff x="3352800" y="589749"/>
            <a:chExt cx="3630317" cy="2302307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/>
            <a:srcRect l="28600" b="28205"/>
            <a:stretch/>
          </p:blipFill>
          <p:spPr>
            <a:xfrm>
              <a:off x="3352800" y="589749"/>
              <a:ext cx="3630317" cy="2302307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4025450" y="1721030"/>
              <a:ext cx="10136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 smtClean="0">
                  <a:latin typeface="Source Sans Pro" panose="020B0604020202020204" charset="0"/>
                </a:rPr>
                <a:t>Planta</a:t>
              </a:r>
              <a:endParaRPr lang="es-CO" dirty="0">
                <a:latin typeface="Source Sans Pro" panose="020B060402020202020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2076206" y="2316512"/>
            <a:ext cx="2212944" cy="2142532"/>
            <a:chOff x="4892406" y="2334826"/>
            <a:chExt cx="2212944" cy="214253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4"/>
            <a:srcRect l="29007" r="27796" b="28587"/>
            <a:stretch/>
          </p:blipFill>
          <p:spPr>
            <a:xfrm>
              <a:off x="4892406" y="2334826"/>
              <a:ext cx="2212944" cy="2142532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5366582" y="3454424"/>
              <a:ext cx="11653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 smtClean="0">
                  <a:latin typeface="Source Sans Pro" panose="020B0604020202020204" charset="0"/>
                </a:rPr>
                <a:t>Ocasionales</a:t>
              </a:r>
              <a:endParaRPr lang="es-CO" dirty="0">
                <a:latin typeface="Source Sans Pro" panose="020B060402020202020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3683980" y="1204100"/>
            <a:ext cx="2813399" cy="2224823"/>
            <a:chOff x="5637534" y="0"/>
            <a:chExt cx="2813399" cy="2224823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5"/>
            <a:srcRect l="26054" r="20535" b="27879"/>
            <a:stretch/>
          </p:blipFill>
          <p:spPr>
            <a:xfrm>
              <a:off x="5637534" y="0"/>
              <a:ext cx="2813399" cy="2224823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/>
          </p:nvSpPr>
          <p:spPr>
            <a:xfrm>
              <a:off x="6312879" y="1154510"/>
              <a:ext cx="11653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 smtClean="0">
                  <a:latin typeface="Source Sans Pro" panose="020B0604020202020204" charset="0"/>
                </a:rPr>
                <a:t>Catedráticos</a:t>
              </a:r>
              <a:endParaRPr lang="es-CO" dirty="0">
                <a:latin typeface="Source Sans Pro" panose="020B0604020202020204" charset="0"/>
              </a:endParaRPr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6164303" y="154911"/>
            <a:ext cx="29796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osis" panose="020B0604020202020204" charset="0"/>
              </a:rPr>
              <a:t>Formación docente</a:t>
            </a:r>
            <a:endParaRPr lang="es-E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osis" panose="020B0604020202020204" charset="0"/>
            </a:endParaRPr>
          </a:p>
        </p:txBody>
      </p:sp>
      <p:sp>
        <p:nvSpPr>
          <p:cNvPr id="5" name="Abrir llave 4"/>
          <p:cNvSpPr/>
          <p:nvPr/>
        </p:nvSpPr>
        <p:spPr>
          <a:xfrm flipH="1">
            <a:off x="5808128" y="640497"/>
            <a:ext cx="392612" cy="3969489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6"/>
          <a:srcRect t="82902"/>
          <a:stretch/>
        </p:blipFill>
        <p:spPr>
          <a:xfrm>
            <a:off x="1102317" y="4553991"/>
            <a:ext cx="5267401" cy="5274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9730" y="1602543"/>
            <a:ext cx="2225233" cy="2127688"/>
          </a:xfrm>
          <a:prstGeom prst="rect">
            <a:avLst/>
          </a:prstGeom>
        </p:spPr>
      </p:pic>
      <p:sp>
        <p:nvSpPr>
          <p:cNvPr id="9" name="Flecha circular 8"/>
          <p:cNvSpPr/>
          <p:nvPr/>
        </p:nvSpPr>
        <p:spPr>
          <a:xfrm rot="4324452" flipH="1">
            <a:off x="6890543" y="1695992"/>
            <a:ext cx="1463606" cy="1492359"/>
          </a:xfrm>
          <a:prstGeom prst="circularArrow">
            <a:avLst>
              <a:gd name="adj1" fmla="val 16162"/>
              <a:gd name="adj2" fmla="val 1142319"/>
              <a:gd name="adj3" fmla="val 20210087"/>
              <a:gd name="adj4" fmla="val 3929336"/>
              <a:gd name="adj5" fmla="val 12500"/>
            </a:avLst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136331" y="1701597"/>
            <a:ext cx="842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</a:rPr>
              <a:t>78.3%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60402020202020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6465241" y="4073851"/>
            <a:ext cx="2481861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CO" sz="700" b="1" i="1" dirty="0" smtClean="0"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</a:t>
            </a:r>
            <a:r>
              <a:rPr lang="es-CO" sz="700" i="1" dirty="0" smtClean="0"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700" i="1" dirty="0">
                <a:latin typeface="Source Sans Pro" panose="020B0604020202020204" charset="0"/>
              </a:rPr>
              <a:t>Información </a:t>
            </a:r>
            <a:r>
              <a:rPr lang="es-CO" sz="700" i="1" dirty="0" smtClean="0">
                <a:latin typeface="Source Sans Pro" panose="020B0604020202020204" charset="0"/>
              </a:rPr>
              <a:t>tomada </a:t>
            </a:r>
            <a:r>
              <a:rPr lang="es-CO" sz="700" i="1" dirty="0">
                <a:latin typeface="Source Sans Pro" panose="020B0604020202020204" charset="0"/>
              </a:rPr>
              <a:t>del estudio de </a:t>
            </a:r>
            <a:r>
              <a:rPr lang="es-CO" sz="700" i="1" dirty="0" smtClean="0">
                <a:latin typeface="Source Sans Pro" panose="020B0604020202020204" charset="0"/>
              </a:rPr>
              <a:t>Vicerrectores </a:t>
            </a:r>
            <a:r>
              <a:rPr lang="es-CO" sz="700" i="1" dirty="0">
                <a:latin typeface="Source Sans Pro" panose="020B0604020202020204" charset="0"/>
              </a:rPr>
              <a:t>Administrativos y Financieros </a:t>
            </a:r>
            <a:r>
              <a:rPr lang="es-CO" sz="700" i="1" dirty="0" smtClean="0">
                <a:latin typeface="Source Sans Pro" panose="020B0604020202020204" charset="0"/>
              </a:rPr>
              <a:t>– Características de las 32 </a:t>
            </a:r>
            <a:r>
              <a:rPr lang="es-CO" sz="700" i="1" dirty="0">
                <a:latin typeface="Source Sans Pro" panose="020B0604020202020204" charset="0"/>
              </a:rPr>
              <a:t>Universidades Públicas de Colombia</a:t>
            </a:r>
            <a:r>
              <a:rPr lang="es-CO" sz="700" i="1" dirty="0" smtClean="0">
                <a:latin typeface="Source Sans Pro" panose="020B0604020202020204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es-CO" sz="700" i="1" dirty="0" smtClean="0">
              <a:latin typeface="Source Sans Pro" panose="020B0604020202020204" charset="0"/>
            </a:endParaRPr>
          </a:p>
          <a:p>
            <a:pPr algn="just">
              <a:lnSpc>
                <a:spcPct val="115000"/>
              </a:lnSpc>
            </a:pPr>
            <a:r>
              <a:rPr lang="es-CO" sz="700" i="1" dirty="0" smtClean="0">
                <a:latin typeface="Source Sans Pro" panose="020B0604020202020204" charset="0"/>
              </a:rPr>
              <a:t>* Los docentes se encuentran en equivalentes a tiempo completo. Para catedráticos ETC son 16 horas a la semana.</a:t>
            </a:r>
            <a:endParaRPr lang="es-CO" sz="700" i="1" dirty="0">
              <a:latin typeface="Source San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5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44424" y="5599"/>
            <a:ext cx="4537215" cy="680608"/>
          </a:xfrm>
        </p:spPr>
        <p:txBody>
          <a:bodyPr/>
          <a:lstStyle/>
          <a:p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>EL SUE EN CIFRAS</a:t>
            </a:r>
            <a:endParaRPr lang="es-CO" dirty="0"/>
          </a:p>
        </p:txBody>
      </p:sp>
      <p:sp>
        <p:nvSpPr>
          <p:cNvPr id="52" name="Rectángulo 51"/>
          <p:cNvSpPr/>
          <p:nvPr/>
        </p:nvSpPr>
        <p:spPr>
          <a:xfrm>
            <a:off x="778163" y="741805"/>
            <a:ext cx="4123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E516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Fortalecimiento de la Investigación</a:t>
            </a: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3E5160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Arial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404575" y="137829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400"/>
              </a:spcBef>
              <a:buSzPts val="1100"/>
            </a:pPr>
            <a:r>
              <a:rPr lang="es-MX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EVOLUCIÓN TOTAL DE GRUPOS DE INVESTIGACIÓN DE LAS UNIVERSIDADES PÚBLICAS RECONOCIDOS POR COLCIENCIAS</a:t>
            </a:r>
            <a:endParaRPr kumimoji="0" lang="es-CO" sz="1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 panose="020B060402020202020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/>
          <a:stretch/>
        </p:blipFill>
        <p:spPr bwMode="auto">
          <a:xfrm>
            <a:off x="3604051" y="1741235"/>
            <a:ext cx="4440555" cy="2959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710611" y="4700970"/>
            <a:ext cx="50490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</a:t>
            </a:r>
            <a:r>
              <a:rPr lang="es-CO" sz="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Vicerrectoría Administrativa y Financiera, UTP</a:t>
            </a:r>
            <a:r>
              <a:rPr lang="es-CO" sz="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CO" sz="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s-CO" sz="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T. de </a:t>
            </a:r>
            <a:r>
              <a:rPr lang="es-CO" sz="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Vicerrectores Administrativos y Financieros SUE</a:t>
            </a:r>
            <a:endParaRPr lang="es-CO" sz="7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Información suministrada por las Universidades Estatales con fecha de corte: julio de 2018</a:t>
            </a:r>
            <a:endParaRPr lang="es-CO" sz="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44424" y="2323414"/>
            <a:ext cx="2266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En los grupos de investigación reconocidos por </a:t>
            </a:r>
            <a:r>
              <a:rPr lang="es-CO" sz="1200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COLCIENCIAS </a:t>
            </a:r>
            <a:r>
              <a:rPr 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se evidencia un crecimiento importante del 206,4%, al pasar de 834 grupos reconocidos en el 2004 a 2.555 en el </a:t>
            </a:r>
            <a:r>
              <a:rPr lang="es-CO" sz="1200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2017.</a:t>
            </a:r>
            <a:endParaRPr lang="es-CO" sz="1200" dirty="0">
              <a:solidFill>
                <a:srgbClr val="3E5160"/>
              </a:solidFill>
              <a:latin typeface="Source Sans Pro"/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5548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44424" y="5599"/>
            <a:ext cx="4537215" cy="680608"/>
          </a:xfrm>
        </p:spPr>
        <p:txBody>
          <a:bodyPr/>
          <a:lstStyle/>
          <a:p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>EL SUE EN CIFRAS</a:t>
            </a:r>
            <a:endParaRPr lang="es-CO" dirty="0"/>
          </a:p>
        </p:txBody>
      </p:sp>
      <p:sp>
        <p:nvSpPr>
          <p:cNvPr id="52" name="Rectángulo 51"/>
          <p:cNvSpPr/>
          <p:nvPr/>
        </p:nvSpPr>
        <p:spPr>
          <a:xfrm>
            <a:off x="778163" y="741805"/>
            <a:ext cx="4123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E516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Fortalecimiento de la Investigación</a:t>
            </a: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3E5160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Arial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138453" y="10480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400"/>
              </a:spcBef>
              <a:buSzPts val="1100"/>
            </a:pPr>
            <a:r>
              <a:rPr lang="es-MX" sz="9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GRUPOS </a:t>
            </a:r>
            <a:r>
              <a:rPr lang="es-MX" sz="900" b="1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INVESTIGACIÓN DE LAS UNIVERSIDADES SUE RECONOCIDOS POR COLCIENCIAS, SEGÚN CATEGORÍA</a:t>
            </a:r>
            <a:endParaRPr kumimoji="0" lang="es-CO" sz="9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 panose="020B060402020202020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6499" y="4469060"/>
            <a:ext cx="7915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600" dirty="0"/>
              <a:t>Fuente: </a:t>
            </a:r>
            <a:r>
              <a:rPr lang="es-CO" sz="600" b="1" dirty="0"/>
              <a:t>Vicerrectoría Administrativa y Financiera, UTP</a:t>
            </a:r>
            <a:r>
              <a:rPr lang="es-CO" sz="600" dirty="0"/>
              <a:t> </a:t>
            </a:r>
            <a:r>
              <a:rPr lang="es-CO" sz="600" dirty="0" smtClean="0"/>
              <a:t>– </a:t>
            </a:r>
            <a:r>
              <a:rPr lang="es-CO" sz="600" b="1" dirty="0" smtClean="0"/>
              <a:t>C.T. de </a:t>
            </a:r>
            <a:r>
              <a:rPr lang="es-CO" sz="600" b="1" dirty="0"/>
              <a:t>Vicerrectores Administrativos y Financieros SUE</a:t>
            </a:r>
            <a:endParaRPr lang="es-CO" sz="600" dirty="0"/>
          </a:p>
          <a:p>
            <a:r>
              <a:rPr lang="es-CO" sz="600" dirty="0"/>
              <a:t>Información suministrada por las Universidades Estatales con fecha de corte: julio de 2018</a:t>
            </a:r>
          </a:p>
          <a:p>
            <a:r>
              <a:rPr lang="es-CO" sz="600" i="1" dirty="0"/>
              <a:t> </a:t>
            </a:r>
            <a:endParaRPr lang="es-CO" sz="600" dirty="0"/>
          </a:p>
          <a:p>
            <a:r>
              <a:rPr lang="es-CO" sz="600" i="1" dirty="0"/>
              <a:t>Nota: Es de aclarar que tanto para el año 2004, como para el año 2014, no se tenía la misma metodología que hoy se aplica para la categorización de los </a:t>
            </a:r>
            <a:r>
              <a:rPr lang="es-CO" sz="600" i="1" dirty="0" smtClean="0"/>
              <a:t>investigadores y de los grupos, </a:t>
            </a:r>
            <a:r>
              <a:rPr lang="es-CO" sz="600" i="1" dirty="0"/>
              <a:t>por lo tanto, no se realizarán comparaciones o equivalencias a los datos presentados.</a:t>
            </a:r>
            <a:endParaRPr lang="es-CO" sz="600" dirty="0"/>
          </a:p>
          <a:p>
            <a:r>
              <a:rPr lang="es-CO" sz="600" dirty="0"/>
              <a:t> 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650309"/>
              </p:ext>
            </p:extLst>
          </p:nvPr>
        </p:nvGraphicFramePr>
        <p:xfrm>
          <a:off x="919791" y="1384961"/>
          <a:ext cx="4790662" cy="1290765"/>
        </p:xfrm>
        <a:graphic>
          <a:graphicData uri="http://schemas.openxmlformats.org/drawingml/2006/table">
            <a:tbl>
              <a:tblPr firstRow="1" firstCol="1" bandRow="1"/>
              <a:tblGrid>
                <a:gridCol w="2570385">
                  <a:extLst>
                    <a:ext uri="{9D8B030D-6E8A-4147-A177-3AD203B41FA5}">
                      <a16:colId xmlns:a16="http://schemas.microsoft.com/office/drawing/2014/main" val="3865055418"/>
                    </a:ext>
                  </a:extLst>
                </a:gridCol>
                <a:gridCol w="805713">
                  <a:extLst>
                    <a:ext uri="{9D8B030D-6E8A-4147-A177-3AD203B41FA5}">
                      <a16:colId xmlns:a16="http://schemas.microsoft.com/office/drawing/2014/main" val="2438435769"/>
                    </a:ext>
                  </a:extLst>
                </a:gridCol>
                <a:gridCol w="707282">
                  <a:extLst>
                    <a:ext uri="{9D8B030D-6E8A-4147-A177-3AD203B41FA5}">
                      <a16:colId xmlns:a16="http://schemas.microsoft.com/office/drawing/2014/main" val="2943639406"/>
                    </a:ext>
                  </a:extLst>
                </a:gridCol>
                <a:gridCol w="707282">
                  <a:extLst>
                    <a:ext uri="{9D8B030D-6E8A-4147-A177-3AD203B41FA5}">
                      <a16:colId xmlns:a16="http://schemas.microsoft.com/office/drawing/2014/main" val="4161888381"/>
                    </a:ext>
                  </a:extLst>
                </a:gridCol>
              </a:tblGrid>
              <a:tr h="135231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Categorías Colciencias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Número Grupos de Investigación</a:t>
                      </a:r>
                      <a:endParaRPr lang="es-CO" sz="1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629617"/>
                  </a:ext>
                </a:extLst>
              </a:tr>
              <a:tr h="1521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2004</a:t>
                      </a:r>
                      <a:endParaRPr lang="es-CO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1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1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292123"/>
                  </a:ext>
                </a:extLst>
              </a:tr>
              <a:tr h="13523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A1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N.A.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204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041212"/>
                  </a:ext>
                </a:extLst>
              </a:tr>
              <a:tr h="13523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264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436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611234"/>
                  </a:ext>
                </a:extLst>
              </a:tr>
              <a:tr h="13523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460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568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014341"/>
                  </a:ext>
                </a:extLst>
              </a:tr>
              <a:tr h="13523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158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639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985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467271"/>
                  </a:ext>
                </a:extLst>
              </a:tr>
              <a:tr h="13523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N.A.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26276"/>
                  </a:ext>
                </a:extLst>
              </a:tr>
              <a:tr h="13523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Reconocidos No Categorizados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459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301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276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719431"/>
                  </a:ext>
                </a:extLst>
              </a:tr>
              <a:tr h="1306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de Grupos reconocidos por Colciencias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834</a:t>
                      </a:r>
                      <a:endParaRPr lang="es-CO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2.194</a:t>
                      </a:r>
                      <a:endParaRPr lang="es-CO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2.555</a:t>
                      </a:r>
                      <a:endParaRPr lang="es-CO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546779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341668"/>
              </p:ext>
            </p:extLst>
          </p:nvPr>
        </p:nvGraphicFramePr>
        <p:xfrm>
          <a:off x="3167277" y="3144839"/>
          <a:ext cx="5075575" cy="1258573"/>
        </p:xfrm>
        <a:graphic>
          <a:graphicData uri="http://schemas.openxmlformats.org/drawingml/2006/table">
            <a:tbl>
              <a:tblPr firstRow="1" firstCol="1" bandRow="1"/>
              <a:tblGrid>
                <a:gridCol w="2513377">
                  <a:extLst>
                    <a:ext uri="{9D8B030D-6E8A-4147-A177-3AD203B41FA5}">
                      <a16:colId xmlns:a16="http://schemas.microsoft.com/office/drawing/2014/main" val="847413835"/>
                    </a:ext>
                  </a:extLst>
                </a:gridCol>
                <a:gridCol w="854066">
                  <a:extLst>
                    <a:ext uri="{9D8B030D-6E8A-4147-A177-3AD203B41FA5}">
                      <a16:colId xmlns:a16="http://schemas.microsoft.com/office/drawing/2014/main" val="1993957179"/>
                    </a:ext>
                  </a:extLst>
                </a:gridCol>
                <a:gridCol w="854066">
                  <a:extLst>
                    <a:ext uri="{9D8B030D-6E8A-4147-A177-3AD203B41FA5}">
                      <a16:colId xmlns:a16="http://schemas.microsoft.com/office/drawing/2014/main" val="1080795092"/>
                    </a:ext>
                  </a:extLst>
                </a:gridCol>
                <a:gridCol w="854066">
                  <a:extLst>
                    <a:ext uri="{9D8B030D-6E8A-4147-A177-3AD203B41FA5}">
                      <a16:colId xmlns:a16="http://schemas.microsoft.com/office/drawing/2014/main" val="831687152"/>
                    </a:ext>
                  </a:extLst>
                </a:gridCol>
              </a:tblGrid>
              <a:tr h="17642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Investigadores por </a:t>
                      </a:r>
                      <a:r>
                        <a:rPr lang="es-CO" sz="1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Categoría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2.004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2.014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2.017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56080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Investigadores Emérito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N.A.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N.A.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646190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Investigadores Senior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N.A.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616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919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857639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Investigadores Asociado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N.A.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973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1.495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897437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Investigadores Junior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N.A.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2.016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2.626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875579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Investigadores no categorizados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3.239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7.955</a:t>
                      </a:r>
                      <a:endParaRPr lang="es-CO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N.A.</a:t>
                      </a:r>
                      <a:endParaRPr lang="es-CO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64001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de Investigadores</a:t>
                      </a:r>
                      <a:endParaRPr lang="es-CO" sz="7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3.239</a:t>
                      </a:r>
                      <a:endParaRPr lang="es-CO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11.560</a:t>
                      </a:r>
                      <a:endParaRPr lang="es-CO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5.100</a:t>
                      </a:r>
                      <a:endParaRPr lang="es-CO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30769"/>
                  </a:ext>
                </a:extLst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3372683" y="27992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400"/>
              </a:spcBef>
              <a:buSzPts val="1100"/>
            </a:pPr>
            <a:r>
              <a:rPr lang="es-CO" sz="900" b="1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INVESTIGADORES DE LAS UNIVERSIDADES SUE RECONOCIDOS POR COLCIENCIAS, SEGÚN CATEGORÍA</a:t>
            </a:r>
          </a:p>
        </p:txBody>
      </p:sp>
    </p:spTree>
    <p:extLst>
      <p:ext uri="{BB962C8B-B14F-4D97-AF65-F5344CB8AC3E}">
        <p14:creationId xmlns:p14="http://schemas.microsoft.com/office/powerpoint/2010/main" val="51208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44424" y="5599"/>
            <a:ext cx="4537215" cy="680608"/>
          </a:xfrm>
        </p:spPr>
        <p:txBody>
          <a:bodyPr/>
          <a:lstStyle/>
          <a:p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>EL SUE EN CIFRAS</a:t>
            </a:r>
            <a:endParaRPr lang="es-CO" dirty="0"/>
          </a:p>
        </p:txBody>
      </p:sp>
      <p:sp>
        <p:nvSpPr>
          <p:cNvPr id="52" name="Rectángulo 51"/>
          <p:cNvSpPr/>
          <p:nvPr/>
        </p:nvSpPr>
        <p:spPr>
          <a:xfrm>
            <a:off x="778163" y="741805"/>
            <a:ext cx="4123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E516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Fortalecimiento de la Investigación</a:t>
            </a: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3E5160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Arial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840818" y="1476967"/>
            <a:ext cx="418892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buSzPts val="1100"/>
            </a:pPr>
            <a:r>
              <a:rPr lang="es-MX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AVANCES </a:t>
            </a:r>
            <a:r>
              <a:rPr lang="es-MX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PRODUCTOS DE PROPIEDAD </a:t>
            </a:r>
            <a:r>
              <a:rPr lang="es-MX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 UNIVERSIDADES </a:t>
            </a:r>
            <a:r>
              <a:rPr lang="es-MX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PÚBLICAS</a:t>
            </a:r>
            <a:endParaRPr kumimoji="0" lang="es-CO" sz="105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 panose="020B060402020202020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28734" y="4131125"/>
            <a:ext cx="5297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600" dirty="0"/>
              <a:t>Fuente: </a:t>
            </a:r>
            <a:r>
              <a:rPr lang="es-CO" sz="600" b="1" dirty="0"/>
              <a:t>Vicerrectoría Administrativa y Financiera, UTP</a:t>
            </a:r>
            <a:r>
              <a:rPr lang="es-CO" sz="600" dirty="0"/>
              <a:t> </a:t>
            </a:r>
            <a:r>
              <a:rPr lang="es-CO" sz="600" dirty="0" smtClean="0"/>
              <a:t>– </a:t>
            </a:r>
            <a:r>
              <a:rPr lang="es-CO" sz="600" b="1" dirty="0" smtClean="0"/>
              <a:t>C.T. de </a:t>
            </a:r>
            <a:r>
              <a:rPr lang="es-CO" sz="600" b="1" dirty="0"/>
              <a:t>Vicerrectores Administrativos y Financieros SUE</a:t>
            </a:r>
            <a:endParaRPr lang="es-CO" sz="600" dirty="0"/>
          </a:p>
          <a:p>
            <a:r>
              <a:rPr lang="es-CO" sz="600" dirty="0"/>
              <a:t>Información suministrada por las Universidades Estatales con fecha de corte: julio de 2018</a:t>
            </a:r>
          </a:p>
          <a:p>
            <a:r>
              <a:rPr lang="es-CO" sz="600" i="1" dirty="0"/>
              <a:t> </a:t>
            </a:r>
            <a:endParaRPr lang="es-CO" sz="6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226406"/>
              </p:ext>
            </p:extLst>
          </p:nvPr>
        </p:nvGraphicFramePr>
        <p:xfrm>
          <a:off x="1310381" y="1913720"/>
          <a:ext cx="5309079" cy="1971927"/>
        </p:xfrm>
        <a:graphic>
          <a:graphicData uri="http://schemas.openxmlformats.org/drawingml/2006/table">
            <a:tbl>
              <a:tblPr firstRow="1" firstCol="1" bandRow="1"/>
              <a:tblGrid>
                <a:gridCol w="2655602">
                  <a:extLst>
                    <a:ext uri="{9D8B030D-6E8A-4147-A177-3AD203B41FA5}">
                      <a16:colId xmlns:a16="http://schemas.microsoft.com/office/drawing/2014/main" val="3410741947"/>
                    </a:ext>
                  </a:extLst>
                </a:gridCol>
                <a:gridCol w="1326208">
                  <a:extLst>
                    <a:ext uri="{9D8B030D-6E8A-4147-A177-3AD203B41FA5}">
                      <a16:colId xmlns:a16="http://schemas.microsoft.com/office/drawing/2014/main" val="3621265944"/>
                    </a:ext>
                  </a:extLst>
                </a:gridCol>
                <a:gridCol w="1327269">
                  <a:extLst>
                    <a:ext uri="{9D8B030D-6E8A-4147-A177-3AD203B41FA5}">
                      <a16:colId xmlns:a16="http://schemas.microsoft.com/office/drawing/2014/main" val="238522653"/>
                    </a:ext>
                  </a:extLst>
                </a:gridCol>
              </a:tblGrid>
              <a:tr h="39438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PROPIEDAD INTELECTUAL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NACIONALES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INTERNACIONALES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802462"/>
                  </a:ext>
                </a:extLst>
              </a:tr>
              <a:tr h="394385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Número total de registros otorgados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673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969952"/>
                  </a:ext>
                </a:extLst>
              </a:tr>
              <a:tr h="197193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Patentes de invención otorgadas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133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727603"/>
                  </a:ext>
                </a:extLst>
              </a:tr>
              <a:tr h="394385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Patentes de modelo de utilidad otorgadas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259397"/>
                  </a:ext>
                </a:extLst>
              </a:tr>
              <a:tr h="197193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Diseños Industriales registrados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609754"/>
                  </a:ext>
                </a:extLst>
              </a:tr>
              <a:tr h="197193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Marcas registradas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482896"/>
                  </a:ext>
                </a:extLst>
              </a:tr>
              <a:tr h="197193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Otros 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423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023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59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44424" y="5599"/>
            <a:ext cx="4537215" cy="680608"/>
          </a:xfrm>
        </p:spPr>
        <p:txBody>
          <a:bodyPr/>
          <a:lstStyle/>
          <a:p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>EL SUE EN CIFRAS</a:t>
            </a:r>
            <a:endParaRPr lang="es-CO" dirty="0"/>
          </a:p>
        </p:txBody>
      </p:sp>
      <p:sp>
        <p:nvSpPr>
          <p:cNvPr id="52" name="Rectángulo 51"/>
          <p:cNvSpPr/>
          <p:nvPr/>
        </p:nvSpPr>
        <p:spPr>
          <a:xfrm>
            <a:off x="798041" y="646068"/>
            <a:ext cx="4123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E516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Acreditación y Calidad</a:t>
            </a: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3E5160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Arial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390784" y="1165539"/>
            <a:ext cx="418892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buSzPts val="1100"/>
            </a:pPr>
            <a:r>
              <a:rPr lang="es-MX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INFORMACIÓN </a:t>
            </a:r>
            <a:r>
              <a:rPr lang="es-MX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UNIVERSIDADES PÚBLICAS CON ACREDITACIÓN INSTITUCIONAL DE ALTA CALIDAD A 2018</a:t>
            </a:r>
            <a:endParaRPr kumimoji="0" lang="es-CO" sz="105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 panose="020B060402020202020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07160" y="4502974"/>
            <a:ext cx="5297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600" dirty="0"/>
              <a:t>Fuente: </a:t>
            </a:r>
            <a:r>
              <a:rPr lang="es-CO" sz="600" b="1" dirty="0"/>
              <a:t>Vicerrectoría Administrativa y Financiera, UTP</a:t>
            </a:r>
            <a:r>
              <a:rPr lang="es-CO" sz="600" dirty="0"/>
              <a:t> </a:t>
            </a:r>
            <a:r>
              <a:rPr lang="es-CO" sz="600" dirty="0" smtClean="0"/>
              <a:t>– </a:t>
            </a:r>
            <a:r>
              <a:rPr lang="es-CO" sz="600" b="1" dirty="0" smtClean="0"/>
              <a:t>C.T. de </a:t>
            </a:r>
            <a:r>
              <a:rPr lang="es-CO" sz="600" b="1" dirty="0"/>
              <a:t>Vicerrectores Administrativos y Financieros SUE</a:t>
            </a:r>
            <a:endParaRPr lang="es-CO" sz="600" dirty="0"/>
          </a:p>
          <a:p>
            <a:r>
              <a:rPr lang="es-CO" sz="600" dirty="0"/>
              <a:t>Información suministrada por las Universidades Estatales con fecha de corte: julio de 2018</a:t>
            </a:r>
          </a:p>
          <a:p>
            <a:r>
              <a:rPr lang="es-CO" sz="600" i="1" dirty="0"/>
              <a:t> </a:t>
            </a:r>
            <a:endParaRPr lang="es-CO" sz="6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496159"/>
              </p:ext>
            </p:extLst>
          </p:nvPr>
        </p:nvGraphicFramePr>
        <p:xfrm>
          <a:off x="1507160" y="1748775"/>
          <a:ext cx="6092962" cy="2728033"/>
        </p:xfrm>
        <a:graphic>
          <a:graphicData uri="http://schemas.openxmlformats.org/drawingml/2006/table">
            <a:tbl>
              <a:tblPr firstRow="1" firstCol="1" bandRow="1"/>
              <a:tblGrid>
                <a:gridCol w="320014">
                  <a:extLst>
                    <a:ext uri="{9D8B030D-6E8A-4147-A177-3AD203B41FA5}">
                      <a16:colId xmlns:a16="http://schemas.microsoft.com/office/drawing/2014/main" val="1893853848"/>
                    </a:ext>
                  </a:extLst>
                </a:gridCol>
                <a:gridCol w="3479402">
                  <a:extLst>
                    <a:ext uri="{9D8B030D-6E8A-4147-A177-3AD203B41FA5}">
                      <a16:colId xmlns:a16="http://schemas.microsoft.com/office/drawing/2014/main" val="3772690799"/>
                    </a:ext>
                  </a:extLst>
                </a:gridCol>
                <a:gridCol w="2293546">
                  <a:extLst>
                    <a:ext uri="{9D8B030D-6E8A-4147-A177-3AD203B41FA5}">
                      <a16:colId xmlns:a16="http://schemas.microsoft.com/office/drawing/2014/main" val="2594053378"/>
                    </a:ext>
                  </a:extLst>
                </a:gridCol>
              </a:tblGrid>
              <a:tr h="19928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UNIVERSIDADES PÚBLICAS ACREDITADAS INSTITUCIONALMENTE DE ALTA CALIDAD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544995"/>
                  </a:ext>
                </a:extLst>
              </a:tr>
              <a:tr h="143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No.</a:t>
                      </a:r>
                      <a:endParaRPr lang="es-CO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NOMBRE DE LA INSTITUCIÓN</a:t>
                      </a:r>
                      <a:endParaRPr lang="es-CO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FECHA INICIAL DE ACREDITACIÓN</a:t>
                      </a:r>
                      <a:endParaRPr lang="es-CO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691632"/>
                  </a:ext>
                </a:extLst>
              </a:tr>
              <a:tr h="149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CO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UNIVERSIDAD DE ANTIOQUIA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Septiembre de 2003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570162"/>
                  </a:ext>
                </a:extLst>
              </a:tr>
              <a:tr h="149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CO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UNIVERSIDAD DEL VALLE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Junio de 2005</a:t>
                      </a:r>
                      <a:endParaRPr lang="es-CO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425995"/>
                  </a:ext>
                </a:extLst>
              </a:tr>
              <a:tr h="149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CO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UNIVERSIDAD INDUSTRIAL DE SANTANDER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Junio de 2005</a:t>
                      </a:r>
                      <a:endParaRPr lang="es-CO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6871"/>
                  </a:ext>
                </a:extLst>
              </a:tr>
              <a:tr h="149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s-CO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UNIVERSIDAD TECNOLÓGICA DE PEREIRA - UTP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Junio de 2005</a:t>
                      </a:r>
                      <a:endParaRPr lang="es-CO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901507"/>
                  </a:ext>
                </a:extLst>
              </a:tr>
              <a:tr h="149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s-CO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UNIVERSIDAD DE CALDAS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Diciembre de 2007</a:t>
                      </a:r>
                      <a:endParaRPr lang="es-CO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878070"/>
                  </a:ext>
                </a:extLst>
              </a:tr>
              <a:tr h="149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s-CO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UNIVERSIDAD NACIONAL DE COLOMBIA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Abril de 2010</a:t>
                      </a:r>
                      <a:endParaRPr lang="es-CO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643457"/>
                  </a:ext>
                </a:extLst>
              </a:tr>
              <a:tr h="126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s-CO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UNIVERSIDAD PEDAGÓGICA Y TECNOLÓGICA DE COLOMBIA- UPTC 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Agosto de 2010</a:t>
                      </a:r>
                      <a:endParaRPr lang="es-CO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681779"/>
                  </a:ext>
                </a:extLst>
              </a:tr>
              <a:tr h="149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s-CO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UNIVERSIDAD DEL CAUCA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Abril de 2013</a:t>
                      </a:r>
                      <a:endParaRPr lang="es-CO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190720"/>
                  </a:ext>
                </a:extLst>
              </a:tr>
              <a:tr h="149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s-CO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UNIVERSIDAD DE CARTAGENA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Febrero de 2014</a:t>
                      </a:r>
                      <a:endParaRPr lang="es-CO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254076"/>
                  </a:ext>
                </a:extLst>
              </a:tr>
              <a:tr h="149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s-CO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UNIVERSIDAD MILITAR NUEVA GRANADA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Julio de 2015</a:t>
                      </a:r>
                      <a:endParaRPr lang="es-CO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980862"/>
                  </a:ext>
                </a:extLst>
              </a:tr>
              <a:tr h="149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s-CO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UNIVERSIDAD DEL MAGDALENA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Agosto de 2016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717594"/>
                  </a:ext>
                </a:extLst>
              </a:tr>
              <a:tr h="149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s-CO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UNIVERSIDAD PEDAGÓGICA NACIONAL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Agosto de 2016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161786"/>
                  </a:ext>
                </a:extLst>
              </a:tr>
              <a:tr h="149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s-CO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UNIVERSIDAD DISTRITAL FRANCISCO JOSÉ DE CALDAS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Diciembre de 2016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416808"/>
                  </a:ext>
                </a:extLst>
              </a:tr>
              <a:tr h="149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s-CO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UNIVERSIDAD DE NARIÑO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Mayo de 2017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90302"/>
                  </a:ext>
                </a:extLst>
              </a:tr>
              <a:tr h="149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s-CO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UNIVERSIDAD SURCOLOMBIANA 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Diciembre de 2017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834992"/>
                  </a:ext>
                </a:extLst>
              </a:tr>
              <a:tr h="149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s-CO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UNIVERSIDAD DEL QUINDÍO</a:t>
                      </a:r>
                      <a:endParaRPr lang="es-CO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Abril de 2018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39" marR="30039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075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16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44424" y="5599"/>
            <a:ext cx="4537215" cy="680608"/>
          </a:xfrm>
        </p:spPr>
        <p:txBody>
          <a:bodyPr/>
          <a:lstStyle/>
          <a:p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>EL SUE EN CIFRAS</a:t>
            </a:r>
            <a:endParaRPr lang="es-CO" dirty="0"/>
          </a:p>
        </p:txBody>
      </p:sp>
      <p:sp>
        <p:nvSpPr>
          <p:cNvPr id="52" name="Rectángulo 51"/>
          <p:cNvSpPr/>
          <p:nvPr/>
        </p:nvSpPr>
        <p:spPr>
          <a:xfrm>
            <a:off x="798041" y="646068"/>
            <a:ext cx="4123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E516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Movilidad Académica</a:t>
            </a: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3E5160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Arial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955536" y="1486404"/>
            <a:ext cx="445189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buSzPts val="1100"/>
            </a:pPr>
            <a:r>
              <a:rPr lang="es-MX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INFORMACIÓN </a:t>
            </a:r>
            <a:r>
              <a:rPr lang="es-MX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RELACIONADA CON LA MOVILIDAD ESTUDIANTIL, DOCENTE Y ADMINISTRATIVA UNIVERSIDADES SUE</a:t>
            </a:r>
            <a:endParaRPr kumimoji="0" lang="es-CO" sz="105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 panose="020B060402020202020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55837" y="3631239"/>
            <a:ext cx="5297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600" dirty="0"/>
              <a:t>Fuente: </a:t>
            </a:r>
            <a:r>
              <a:rPr lang="es-CO" sz="600" b="1" dirty="0"/>
              <a:t>Vicerrectoría Administrativa y Financiera, UTP</a:t>
            </a:r>
            <a:r>
              <a:rPr lang="es-CO" sz="600" dirty="0"/>
              <a:t> </a:t>
            </a:r>
            <a:r>
              <a:rPr lang="es-CO" sz="600" dirty="0" smtClean="0"/>
              <a:t>– </a:t>
            </a:r>
            <a:r>
              <a:rPr lang="es-CO" sz="600" b="1" dirty="0" smtClean="0"/>
              <a:t>C.T. de </a:t>
            </a:r>
            <a:r>
              <a:rPr lang="es-CO" sz="600" b="1" dirty="0"/>
              <a:t>Vicerrectores Administrativos y Financieros SUE</a:t>
            </a:r>
            <a:endParaRPr lang="es-CO" sz="600" dirty="0"/>
          </a:p>
          <a:p>
            <a:r>
              <a:rPr lang="es-CO" sz="600" dirty="0"/>
              <a:t>Información suministrada por las Universidades Estatales con fecha de corte: julio de 2018</a:t>
            </a:r>
          </a:p>
          <a:p>
            <a:r>
              <a:rPr lang="es-CO" sz="600" i="1" dirty="0"/>
              <a:t> </a:t>
            </a:r>
            <a:endParaRPr lang="es-CO" sz="6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541197"/>
              </p:ext>
            </p:extLst>
          </p:nvPr>
        </p:nvGraphicFramePr>
        <p:xfrm>
          <a:off x="996823" y="2038470"/>
          <a:ext cx="6112967" cy="1393206"/>
        </p:xfrm>
        <a:graphic>
          <a:graphicData uri="http://schemas.openxmlformats.org/drawingml/2006/table">
            <a:tbl>
              <a:tblPr firstRow="1" firstCol="1" bandRow="1"/>
              <a:tblGrid>
                <a:gridCol w="2617573">
                  <a:extLst>
                    <a:ext uri="{9D8B030D-6E8A-4147-A177-3AD203B41FA5}">
                      <a16:colId xmlns:a16="http://schemas.microsoft.com/office/drawing/2014/main" val="3557158784"/>
                    </a:ext>
                  </a:extLst>
                </a:gridCol>
                <a:gridCol w="793463">
                  <a:extLst>
                    <a:ext uri="{9D8B030D-6E8A-4147-A177-3AD203B41FA5}">
                      <a16:colId xmlns:a16="http://schemas.microsoft.com/office/drawing/2014/main" val="1696905777"/>
                    </a:ext>
                  </a:extLst>
                </a:gridCol>
                <a:gridCol w="793463">
                  <a:extLst>
                    <a:ext uri="{9D8B030D-6E8A-4147-A177-3AD203B41FA5}">
                      <a16:colId xmlns:a16="http://schemas.microsoft.com/office/drawing/2014/main" val="3788975759"/>
                    </a:ext>
                  </a:extLst>
                </a:gridCol>
                <a:gridCol w="793463">
                  <a:extLst>
                    <a:ext uri="{9D8B030D-6E8A-4147-A177-3AD203B41FA5}">
                      <a16:colId xmlns:a16="http://schemas.microsoft.com/office/drawing/2014/main" val="1411023492"/>
                    </a:ext>
                  </a:extLst>
                </a:gridCol>
                <a:gridCol w="1115005">
                  <a:extLst>
                    <a:ext uri="{9D8B030D-6E8A-4147-A177-3AD203B41FA5}">
                      <a16:colId xmlns:a16="http://schemas.microsoft.com/office/drawing/2014/main" val="2935958922"/>
                    </a:ext>
                  </a:extLst>
                </a:gridCol>
              </a:tblGrid>
              <a:tr h="40412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TIPO DE MOVILIDAD</a:t>
                      </a:r>
                      <a:endParaRPr lang="es-CO" sz="900" dirty="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2.004</a:t>
                      </a:r>
                      <a:endParaRPr lang="es-CO" sz="105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2.014</a:t>
                      </a:r>
                      <a:endParaRPr lang="es-CO" sz="105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2.017</a:t>
                      </a:r>
                      <a:endParaRPr lang="es-CO" sz="105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Crecimiento</a:t>
                      </a:r>
                      <a:endParaRPr lang="es-CO" sz="105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2004-2017</a:t>
                      </a:r>
                      <a:endParaRPr lang="es-CO" sz="1050">
                        <a:solidFill>
                          <a:srgbClr val="1E5E9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167876"/>
                  </a:ext>
                </a:extLst>
              </a:tr>
              <a:tr h="2556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Movilidad estudiantes colombianos</a:t>
                      </a:r>
                      <a:endParaRPr lang="es-CO" sz="900" dirty="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1E5E9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1E5E9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50" b="0" i="0" u="none" strike="noStrike" cap="none" dirty="0">
                          <a:solidFill>
                            <a:srgbClr val="1E5E9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4.215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1.405,4%</a:t>
                      </a:r>
                      <a:endParaRPr lang="es-CO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682923"/>
                  </a:ext>
                </a:extLst>
              </a:tr>
              <a:tr h="23518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Movilidad estudiantes extranjeros</a:t>
                      </a:r>
                      <a:endParaRPr lang="es-CO" sz="900" dirty="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1E5E9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1E5E9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050" b="0" i="0" u="none" strike="noStrike" cap="none" dirty="0">
                          <a:solidFill>
                            <a:srgbClr val="1E5E9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2.283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2.650,6%</a:t>
                      </a:r>
                      <a:endParaRPr lang="es-CO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702548"/>
                  </a:ext>
                </a:extLst>
              </a:tr>
              <a:tr h="19287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Movilidad Docentes</a:t>
                      </a:r>
                      <a:endParaRPr lang="es-CO" sz="900" dirty="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1E5E9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1E5E9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4.544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F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050" b="0" i="0" u="none" strike="noStrike" cap="none" dirty="0">
                          <a:solidFill>
                            <a:srgbClr val="1E5E9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4.892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292,3%</a:t>
                      </a:r>
                      <a:endParaRPr lang="es-CO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646612"/>
                  </a:ext>
                </a:extLst>
              </a:tr>
              <a:tr h="25849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Movilidad Funcionarios Administrativos</a:t>
                      </a:r>
                      <a:endParaRPr lang="es-CO" sz="900" dirty="0">
                        <a:solidFill>
                          <a:srgbClr val="1E5E9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1E5E9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1E5E9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050" b="0" i="0" u="none" strike="noStrike" cap="none" dirty="0">
                          <a:solidFill>
                            <a:srgbClr val="1E5E9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192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1.271,4%</a:t>
                      </a:r>
                      <a:endParaRPr lang="es-CO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539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88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799" y="1457740"/>
            <a:ext cx="7040217" cy="1495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1</a:t>
            </a:r>
            <a:r>
              <a:rPr lang="en" sz="2400" dirty="0" smtClean="0"/>
              <a:t>. </a:t>
            </a:r>
            <a:r>
              <a:rPr lang="es-MX" sz="2400" dirty="0" smtClean="0"/>
              <a:t>CARACTERÍSTICAS </a:t>
            </a:r>
            <a:r>
              <a:rPr lang="es-MX" sz="2400" dirty="0"/>
              <a:t>DE LAS UNIVERSIDADES PÚBLICAS DEL SUE Y DE LA EDUCACIÓN SUPERIOR EN COLOMBIA</a:t>
            </a:r>
            <a:endParaRPr sz="2400" dirty="0"/>
          </a:p>
        </p:txBody>
      </p:sp>
      <p:pic>
        <p:nvPicPr>
          <p:cNvPr id="5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70" y="4470615"/>
            <a:ext cx="1056473" cy="616669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44424" y="5599"/>
            <a:ext cx="4537215" cy="680608"/>
          </a:xfrm>
        </p:spPr>
        <p:txBody>
          <a:bodyPr/>
          <a:lstStyle/>
          <a:p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>EL SUE EN CIFRAS</a:t>
            </a:r>
            <a:endParaRPr lang="es-CO" dirty="0"/>
          </a:p>
        </p:txBody>
      </p:sp>
      <p:sp>
        <p:nvSpPr>
          <p:cNvPr id="52" name="Rectángulo 51"/>
          <p:cNvSpPr/>
          <p:nvPr/>
        </p:nvSpPr>
        <p:spPr>
          <a:xfrm>
            <a:off x="798041" y="646068"/>
            <a:ext cx="4123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E516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Infraestructura Física </a:t>
            </a: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3E5160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Arial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485085" y="1354670"/>
            <a:ext cx="445189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buSzPts val="1100"/>
            </a:pPr>
            <a:r>
              <a:rPr lang="es-MX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INFORMACIÓN </a:t>
            </a:r>
            <a:r>
              <a:rPr lang="es-MX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UNIVERSIDADES PÚBLICAS </a:t>
            </a:r>
            <a:r>
              <a:rPr lang="es-MX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ÁREA CONSTRUIDA EN M2</a:t>
            </a:r>
            <a:endParaRPr kumimoji="0" lang="es-CO" sz="105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 panose="020B060402020202020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41565" y="4704668"/>
            <a:ext cx="5297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600" dirty="0"/>
              <a:t>Fuente: </a:t>
            </a:r>
            <a:r>
              <a:rPr lang="es-CO" sz="600" b="1" dirty="0"/>
              <a:t>Vicerrectoría Administrativa y Financiera, UTP</a:t>
            </a:r>
            <a:r>
              <a:rPr lang="es-CO" sz="600" dirty="0"/>
              <a:t> </a:t>
            </a:r>
            <a:r>
              <a:rPr lang="es-CO" sz="600" dirty="0" smtClean="0"/>
              <a:t>– </a:t>
            </a:r>
            <a:r>
              <a:rPr lang="es-CO" sz="600" b="1" dirty="0" smtClean="0"/>
              <a:t>C.T. de </a:t>
            </a:r>
            <a:r>
              <a:rPr lang="es-CO" sz="600" b="1" dirty="0"/>
              <a:t>Vicerrectores Administrativos y Financieros SUE</a:t>
            </a:r>
            <a:endParaRPr lang="es-CO" sz="600" dirty="0"/>
          </a:p>
          <a:p>
            <a:r>
              <a:rPr lang="es-CO" sz="600" dirty="0"/>
              <a:t>Información suministrada por las Universidades Estatales con fecha de corte: julio de 2018</a:t>
            </a:r>
          </a:p>
          <a:p>
            <a:r>
              <a:rPr lang="es-CO" sz="600" i="1" dirty="0"/>
              <a:t> </a:t>
            </a:r>
            <a:endParaRPr lang="es-CO" sz="600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416455715"/>
              </p:ext>
            </p:extLst>
          </p:nvPr>
        </p:nvGraphicFramePr>
        <p:xfrm>
          <a:off x="1272216" y="1726471"/>
          <a:ext cx="4927742" cy="2863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6533321" y="2197536"/>
            <a:ext cx="2107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En la gráfica se observa como en los últimos 10 años, las Instituciones SUE pasaron de tener un área construida de 2.400.874 m2 a 4.482.497 m2 en el 2017, crecimiento que representa un 86,7%.</a:t>
            </a:r>
          </a:p>
        </p:txBody>
      </p:sp>
    </p:spTree>
    <p:extLst>
      <p:ext uri="{BB962C8B-B14F-4D97-AF65-F5344CB8AC3E}">
        <p14:creationId xmlns:p14="http://schemas.microsoft.com/office/powerpoint/2010/main" val="83748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799" y="1457740"/>
            <a:ext cx="7040217" cy="1495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2</a:t>
            </a:r>
            <a:r>
              <a:rPr lang="en" sz="2400" dirty="0" smtClean="0"/>
              <a:t>. </a:t>
            </a:r>
            <a:r>
              <a:rPr lang="es-MX" sz="2400" dirty="0" smtClean="0"/>
              <a:t>FINANCIACIÓN Y SOSTENIBILIDAD DE LAS UNIVERSIDADES PÚBLICAS COLOMBIANAS 2018</a:t>
            </a:r>
            <a:endParaRPr lang="es-MX" sz="2400" dirty="0"/>
          </a:p>
        </p:txBody>
      </p:sp>
      <p:pic>
        <p:nvPicPr>
          <p:cNvPr id="5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70" y="4470615"/>
            <a:ext cx="1056473" cy="616669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115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44423" y="5598"/>
            <a:ext cx="6682812" cy="11301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MX" dirty="0"/>
              <a:t>FINANCIACIÓN Y SOSTENIBILIDAD DE LAS UNIVERSIDADES PÚBLICAS COLOMBIANAS 2018</a:t>
            </a:r>
            <a:endParaRPr lang="es-CO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293" y="2863702"/>
            <a:ext cx="1955402" cy="1955402"/>
          </a:xfrm>
          <a:prstGeom prst="rect">
            <a:avLst/>
          </a:prstGeom>
        </p:spPr>
      </p:pic>
      <p:sp>
        <p:nvSpPr>
          <p:cNvPr id="12" name="2 Subtítulo"/>
          <p:cNvSpPr txBox="1">
            <a:spLocks/>
          </p:cNvSpPr>
          <p:nvPr/>
        </p:nvSpPr>
        <p:spPr>
          <a:xfrm>
            <a:off x="785747" y="1584206"/>
            <a:ext cx="6370427" cy="22571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373545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Contexto</a:t>
            </a:r>
          </a:p>
          <a:p>
            <a:pPr marL="50292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373545"/>
              </a:buClr>
              <a:buSzTx/>
              <a:buFont typeface="+mj-lt"/>
              <a:buAutoNum type="arabicPeriod"/>
              <a:tabLst/>
              <a:defRPr/>
            </a:pPr>
            <a:r>
              <a:rPr lang="es-CO" sz="1200" b="1" dirty="0" smtClean="0">
                <a:solidFill>
                  <a:srgbClr val="3494BA">
                    <a:lumMod val="50000"/>
                  </a:srgbClr>
                </a:solidFill>
                <a:latin typeface="Source Sans Pro" panose="020B0604020202020204" charset="0"/>
              </a:rPr>
              <a:t>Evolución de las Universidades Públicas</a:t>
            </a:r>
            <a:endParaRPr kumimoji="0" lang="es-CO" sz="1200" b="1" i="0" u="none" strike="noStrike" kern="1200" cap="none" spc="0" normalizeH="0" baseline="0" noProof="0" dirty="0" smtClean="0">
              <a:ln>
                <a:noFill/>
              </a:ln>
              <a:solidFill>
                <a:srgbClr val="3494BA">
                  <a:lumMod val="50000"/>
                </a:srgbClr>
              </a:solidFill>
              <a:effectLst/>
              <a:uLnTx/>
              <a:uFillTx/>
              <a:latin typeface="Source Sans Pro" panose="020B0604020202020204" charset="0"/>
              <a:ea typeface="+mn-ea"/>
              <a:cs typeface="+mn-cs"/>
              <a:sym typeface="Arial"/>
            </a:endParaRPr>
          </a:p>
          <a:p>
            <a:pPr marL="502920" lvl="0" indent="-457200">
              <a:lnSpc>
                <a:spcPct val="150000"/>
              </a:lnSpc>
              <a:buClr>
                <a:srgbClr val="373545"/>
              </a:buClr>
              <a:buFont typeface="+mj-lt"/>
              <a:buAutoNum type="arabicPeriod"/>
            </a:pPr>
            <a:r>
              <a:rPr kumimoji="0" lang="es-C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Situación de Financiación y Sostenibilidad de las </a:t>
            </a:r>
            <a:r>
              <a:rPr lang="es-CO" sz="1200" b="1" dirty="0">
                <a:solidFill>
                  <a:srgbClr val="3494BA">
                    <a:lumMod val="50000"/>
                  </a:srgbClr>
                </a:solidFill>
                <a:latin typeface="Source Sans Pro" panose="020B0604020202020204" charset="0"/>
              </a:rPr>
              <a:t>Universidades Públicas</a:t>
            </a:r>
            <a:endParaRPr kumimoji="0" lang="es-CO" sz="1200" b="1" i="0" u="none" strike="noStrike" kern="1200" cap="none" spc="0" normalizeH="0" baseline="0" noProof="0" dirty="0" smtClean="0">
              <a:ln>
                <a:noFill/>
              </a:ln>
              <a:solidFill>
                <a:srgbClr val="3494BA">
                  <a:lumMod val="50000"/>
                </a:srgbClr>
              </a:solidFill>
              <a:effectLst/>
              <a:uLnTx/>
              <a:uFillTx/>
              <a:latin typeface="Source Sans Pro" panose="020B0604020202020204" charset="0"/>
              <a:ea typeface="+mn-ea"/>
              <a:cs typeface="+mn-cs"/>
              <a:sym typeface="Arial"/>
            </a:endParaRPr>
          </a:p>
          <a:p>
            <a:pPr marL="502920" lvl="2" indent="0">
              <a:buClr>
                <a:srgbClr val="373545"/>
              </a:buClr>
              <a:buNone/>
            </a:pPr>
            <a:r>
              <a:rPr kumimoji="0" lang="es-CO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B6C0">
                    <a:lumMod val="50000"/>
                  </a:srgbClr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3.1 Aspectos importantes en el análisis de </a:t>
            </a:r>
            <a:r>
              <a:rPr lang="es-CO" sz="1050" dirty="0">
                <a:solidFill>
                  <a:srgbClr val="58B6C0">
                    <a:lumMod val="50000"/>
                  </a:srgbClr>
                </a:solidFill>
                <a:latin typeface="Source Sans Pro" panose="020B0604020202020204" charset="0"/>
              </a:rPr>
              <a:t>la financiación de las Universidades </a:t>
            </a:r>
            <a:r>
              <a:rPr lang="es-CO" sz="1050" dirty="0" smtClean="0">
                <a:solidFill>
                  <a:srgbClr val="58B6C0">
                    <a:lumMod val="50000"/>
                  </a:srgbClr>
                </a:solidFill>
                <a:latin typeface="Source Sans Pro" panose="020B0604020202020204" charset="0"/>
              </a:rPr>
              <a:t>Públicas colombianas</a:t>
            </a:r>
            <a:endParaRPr kumimoji="0" lang="es-CO" sz="1050" b="0" i="0" u="none" strike="noStrike" kern="1200" cap="none" spc="0" normalizeH="0" baseline="0" noProof="0" dirty="0" smtClean="0">
              <a:ln>
                <a:noFill/>
              </a:ln>
              <a:solidFill>
                <a:srgbClr val="58B6C0">
                  <a:lumMod val="50000"/>
                </a:srgbClr>
              </a:solidFill>
              <a:effectLst/>
              <a:uLnTx/>
              <a:uFillTx/>
              <a:latin typeface="Source Sans Pro" panose="020B0604020202020204" charset="0"/>
              <a:ea typeface="+mn-ea"/>
              <a:cs typeface="+mn-cs"/>
              <a:sym typeface="Arial"/>
            </a:endParaRPr>
          </a:p>
          <a:p>
            <a:pPr marL="502920" lvl="2" indent="0">
              <a:buClr>
                <a:srgbClr val="373545"/>
              </a:buClr>
              <a:buNone/>
            </a:pPr>
            <a:r>
              <a:rPr lang="es-CO" sz="1050" dirty="0">
                <a:solidFill>
                  <a:srgbClr val="58B6C0">
                    <a:lumMod val="50000"/>
                  </a:srgbClr>
                </a:solidFill>
                <a:latin typeface="Source Sans Pro" panose="020B0604020202020204" charset="0"/>
              </a:rPr>
              <a:t>3</a:t>
            </a:r>
            <a:r>
              <a:rPr kumimoji="0" lang="es-CO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B6C0">
                    <a:lumMod val="50000"/>
                  </a:srgbClr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.2 </a:t>
            </a:r>
            <a:r>
              <a:rPr lang="es-CO" sz="1050" dirty="0">
                <a:solidFill>
                  <a:srgbClr val="58B6C0">
                    <a:lumMod val="50000"/>
                  </a:srgbClr>
                </a:solidFill>
                <a:latin typeface="Source Sans Pro" panose="020B0604020202020204" charset="0"/>
              </a:rPr>
              <a:t>Información presupuestal de las Universidades </a:t>
            </a:r>
            <a:r>
              <a:rPr lang="es-CO" sz="1050" dirty="0" smtClean="0">
                <a:solidFill>
                  <a:srgbClr val="58B6C0">
                    <a:lumMod val="50000"/>
                  </a:srgbClr>
                </a:solidFill>
                <a:latin typeface="Source Sans Pro" panose="020B0604020202020204" charset="0"/>
              </a:rPr>
              <a:t>Estatales</a:t>
            </a:r>
            <a:endParaRPr kumimoji="0" lang="es-CO" sz="1050" b="0" i="0" u="none" strike="noStrike" kern="1200" cap="none" spc="0" normalizeH="0" baseline="0" noProof="0" dirty="0" smtClean="0">
              <a:ln>
                <a:noFill/>
              </a:ln>
              <a:solidFill>
                <a:srgbClr val="58B6C0">
                  <a:lumMod val="50000"/>
                </a:srgbClr>
              </a:solidFill>
              <a:effectLst/>
              <a:uLnTx/>
              <a:uFillTx/>
              <a:latin typeface="Source Sans Pro" panose="020B0604020202020204" charset="0"/>
              <a:ea typeface="+mn-ea"/>
              <a:cs typeface="+mn-cs"/>
              <a:sym typeface="Arial"/>
            </a:endParaRPr>
          </a:p>
          <a:p>
            <a:pPr marL="502920" marR="0" lvl="2" indent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373545"/>
              </a:buClr>
              <a:buSzTx/>
              <a:buFont typeface="Wingdings" charset="2"/>
              <a:buNone/>
              <a:tabLst/>
              <a:defRPr/>
            </a:pPr>
            <a:r>
              <a:rPr lang="es-CO" sz="1050" dirty="0">
                <a:solidFill>
                  <a:srgbClr val="58B6C0">
                    <a:lumMod val="50000"/>
                  </a:srgbClr>
                </a:solidFill>
                <a:latin typeface="Source Sans Pro" panose="020B0604020202020204" charset="0"/>
              </a:rPr>
              <a:t>3</a:t>
            </a:r>
            <a:r>
              <a:rPr kumimoji="0" lang="es-CO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B6C0">
                    <a:lumMod val="50000"/>
                  </a:srgbClr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.3 Crecimiento de los costos de la Educación Superior Pública </a:t>
            </a:r>
          </a:p>
          <a:p>
            <a:pPr marL="502920" lvl="0" indent="-457200">
              <a:lnSpc>
                <a:spcPct val="150000"/>
              </a:lnSpc>
              <a:buClr>
                <a:srgbClr val="373545"/>
              </a:buClr>
              <a:buFont typeface="+mj-lt"/>
              <a:buAutoNum type="arabicPeriod"/>
            </a:pPr>
            <a:r>
              <a:rPr kumimoji="0" lang="es-C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Brechas de calidad en las</a:t>
            </a:r>
            <a:r>
              <a:rPr kumimoji="0" lang="es-CO" sz="1200" b="1" i="0" u="none" strike="noStrike" kern="1200" cap="none" spc="0" normalizeH="0" noProof="0" dirty="0" smtClean="0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 </a:t>
            </a:r>
            <a:r>
              <a:rPr lang="es-CO" sz="1200" b="1" dirty="0">
                <a:solidFill>
                  <a:srgbClr val="3494BA">
                    <a:lumMod val="50000"/>
                  </a:srgbClr>
                </a:solidFill>
                <a:latin typeface="Source Sans Pro" panose="020B0604020202020204" charset="0"/>
              </a:rPr>
              <a:t>Universidades Públicas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srgbClr val="3494BA">
                  <a:lumMod val="50000"/>
                </a:srgbClr>
              </a:solidFill>
              <a:effectLst/>
              <a:uLnTx/>
              <a:uFillTx/>
              <a:latin typeface="Source Sans Pro" panose="020B0604020202020204" charset="0"/>
              <a:ea typeface="+mn-ea"/>
              <a:cs typeface="+mn-cs"/>
              <a:sym typeface="Arial"/>
            </a:endParaRPr>
          </a:p>
          <a:p>
            <a:pPr marL="502920" lvl="0" indent="-457200">
              <a:lnSpc>
                <a:spcPct val="150000"/>
              </a:lnSpc>
              <a:spcBef>
                <a:spcPts val="0"/>
              </a:spcBef>
              <a:buClr>
                <a:srgbClr val="373545"/>
              </a:buClr>
              <a:buFont typeface="+mj-lt"/>
              <a:buAutoNum type="arabicPeriod"/>
            </a:pPr>
            <a:r>
              <a:rPr kumimoji="0" lang="es-CO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Arial"/>
                <a:sym typeface="Arial"/>
              </a:rPr>
              <a:t>Gestión de recursos para las </a:t>
            </a:r>
            <a:r>
              <a:rPr lang="es-CO" sz="1200" b="1" dirty="0" smtClean="0">
                <a:solidFill>
                  <a:srgbClr val="3494BA">
                    <a:lumMod val="50000"/>
                  </a:srgbClr>
                </a:solidFill>
                <a:latin typeface="Source Sans Pro" panose="020B0604020202020204" charset="0"/>
              </a:rPr>
              <a:t>Universidades Públicas</a:t>
            </a:r>
          </a:p>
          <a:p>
            <a:pPr marL="502920" lvl="0" indent="-457200">
              <a:lnSpc>
                <a:spcPct val="150000"/>
              </a:lnSpc>
              <a:spcBef>
                <a:spcPts val="0"/>
              </a:spcBef>
              <a:buClr>
                <a:srgbClr val="373545"/>
              </a:buClr>
              <a:buFont typeface="+mj-lt"/>
              <a:buAutoNum type="arabicPeriod"/>
            </a:pPr>
            <a:r>
              <a:rPr kumimoji="0" lang="es-CO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Arial"/>
                <a:sym typeface="Arial"/>
              </a:rPr>
              <a:t>Propuestas de Sostenibilidad</a:t>
            </a:r>
            <a:r>
              <a:rPr kumimoji="0" lang="es-CO" sz="1200" b="1" i="0" u="none" strike="noStrike" kern="0" cap="none" spc="0" normalizeH="0" noProof="0" dirty="0" smtClean="0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Arial"/>
                <a:sym typeface="Arial"/>
              </a:rPr>
              <a:t> </a:t>
            </a:r>
          </a:p>
          <a:p>
            <a:pPr marL="502920" lvl="0" indent="-457200">
              <a:lnSpc>
                <a:spcPct val="150000"/>
              </a:lnSpc>
              <a:spcBef>
                <a:spcPts val="0"/>
              </a:spcBef>
              <a:buClr>
                <a:srgbClr val="373545"/>
              </a:buClr>
              <a:buFont typeface="+mj-lt"/>
              <a:buAutoNum type="arabicPeriod"/>
            </a:pPr>
            <a:r>
              <a:rPr lang="es-CO" sz="1200" b="1" kern="0" baseline="0" dirty="0" smtClean="0">
                <a:solidFill>
                  <a:srgbClr val="3494BA">
                    <a:lumMod val="50000"/>
                  </a:srgbClr>
                </a:solidFill>
                <a:latin typeface="Source Sans Pro" panose="020B0604020202020204" charset="0"/>
                <a:cs typeface="Arial"/>
              </a:rPr>
              <a:t>Estudios</a:t>
            </a:r>
            <a:r>
              <a:rPr lang="es-CO" sz="1200" b="1" kern="0" dirty="0" smtClean="0">
                <a:solidFill>
                  <a:srgbClr val="3494BA">
                    <a:lumMod val="50000"/>
                  </a:srgbClr>
                </a:solidFill>
                <a:latin typeface="Source Sans Pro" panose="020B0604020202020204" charset="0"/>
                <a:cs typeface="Arial"/>
              </a:rPr>
              <a:t> y soportes</a:t>
            </a:r>
            <a:endParaRPr kumimoji="0" lang="es-CO" sz="1200" b="1" i="0" u="none" strike="noStrike" kern="0" cap="none" spc="0" normalizeH="0" baseline="0" noProof="0" dirty="0">
              <a:ln>
                <a:noFill/>
              </a:ln>
              <a:solidFill>
                <a:srgbClr val="3494BA">
                  <a:lumMod val="50000"/>
                </a:srgbClr>
              </a:solidFill>
              <a:effectLst/>
              <a:uLnTx/>
              <a:uFillTx/>
              <a:latin typeface="Source Sans Pro" panose="020B0604020202020204" charset="0"/>
              <a:ea typeface="+mn-ea"/>
              <a:cs typeface="Arial"/>
              <a:sym typeface="Arial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73545"/>
              </a:buClr>
              <a:buSzTx/>
              <a:buFont typeface="Wingdings" charset="2"/>
              <a:buChar char="§"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58B6C0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011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0630" y="167008"/>
            <a:ext cx="5688897" cy="710018"/>
          </a:xfrm>
        </p:spPr>
        <p:txBody>
          <a:bodyPr/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MX" dirty="0"/>
              <a:t>Situación de Financiación y Sostenibilidad de las Universidades </a:t>
            </a:r>
            <a:r>
              <a:rPr lang="es-MX" dirty="0" smtClean="0"/>
              <a:t>Públicas</a:t>
            </a:r>
            <a:endParaRPr lang="es-CO" dirty="0"/>
          </a:p>
        </p:txBody>
      </p:sp>
      <p:sp>
        <p:nvSpPr>
          <p:cNvPr id="52" name="Rectángulo 51"/>
          <p:cNvSpPr/>
          <p:nvPr/>
        </p:nvSpPr>
        <p:spPr>
          <a:xfrm>
            <a:off x="837798" y="808070"/>
            <a:ext cx="4123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E516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Información de Gastos</a:t>
            </a: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3E5160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Arial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00" y="1817110"/>
            <a:ext cx="4300855" cy="3068320"/>
          </a:xfrm>
          <a:prstGeom prst="rect">
            <a:avLst/>
          </a:prstGeom>
          <a:noFill/>
          <a:ln w="3175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Rectángulo 3"/>
          <p:cNvSpPr/>
          <p:nvPr/>
        </p:nvSpPr>
        <p:spPr>
          <a:xfrm>
            <a:off x="967409" y="1235646"/>
            <a:ext cx="7182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El presupuesto de las Universidades Públicas está </a:t>
            </a:r>
            <a:r>
              <a:rPr lang="es-MX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compuesto por los gastos de funcionamiento, del servicio de la deuda pública y </a:t>
            </a:r>
            <a:r>
              <a:rPr lang="es-MX" sz="1200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los </a:t>
            </a:r>
            <a:r>
              <a:rPr lang="es-MX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gastos de inversión , como se expresa a continuación:</a:t>
            </a:r>
            <a:endParaRPr lang="es-CO" sz="1200" dirty="0">
              <a:solidFill>
                <a:srgbClr val="3E5160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239986" y="4304592"/>
            <a:ext cx="2254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dirty="0" smtClean="0"/>
              <a:t>Fuente: Dirección </a:t>
            </a:r>
            <a:r>
              <a:rPr lang="es-MX" sz="800" dirty="0"/>
              <a:t>Nacional de Presupuesto – Ministerio de Hacienda y Crédito Publico </a:t>
            </a:r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39224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0630" y="167008"/>
            <a:ext cx="5688897" cy="710018"/>
          </a:xfrm>
        </p:spPr>
        <p:txBody>
          <a:bodyPr/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MX" dirty="0"/>
              <a:t>Situación de Financiación y Sostenibilidad de las Universidades </a:t>
            </a:r>
            <a:r>
              <a:rPr lang="es-MX" dirty="0" smtClean="0"/>
              <a:t>Públicas</a:t>
            </a:r>
            <a:endParaRPr lang="es-CO" dirty="0"/>
          </a:p>
        </p:txBody>
      </p:sp>
      <p:sp>
        <p:nvSpPr>
          <p:cNvPr id="52" name="Rectángulo 51"/>
          <p:cNvSpPr/>
          <p:nvPr/>
        </p:nvSpPr>
        <p:spPr>
          <a:xfrm>
            <a:off x="837798" y="808070"/>
            <a:ext cx="4123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E516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Información de Gastos</a:t>
            </a: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3E5160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Arial"/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97" y="1164211"/>
            <a:ext cx="7497820" cy="3666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5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0630" y="167008"/>
            <a:ext cx="5688897" cy="710018"/>
          </a:xfrm>
        </p:spPr>
        <p:txBody>
          <a:bodyPr/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MX" dirty="0"/>
              <a:t>Situación de Financiación y Sostenibilidad de las Universidades </a:t>
            </a:r>
            <a:r>
              <a:rPr lang="es-MX" dirty="0" smtClean="0"/>
              <a:t>Públicas</a:t>
            </a:r>
            <a:endParaRPr lang="es-CO" dirty="0"/>
          </a:p>
        </p:txBody>
      </p:sp>
      <p:sp>
        <p:nvSpPr>
          <p:cNvPr id="52" name="Rectángulo 51"/>
          <p:cNvSpPr/>
          <p:nvPr/>
        </p:nvSpPr>
        <p:spPr>
          <a:xfrm>
            <a:off x="837798" y="808070"/>
            <a:ext cx="4123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E516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Información de Gastos</a:t>
            </a: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3E5160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50630" y="3783642"/>
            <a:ext cx="5297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Fuente: </a:t>
            </a:r>
            <a:r>
              <a:rPr kumimoji="0" lang="es-CO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Vicerrectoría Administrativa y Financiera, UTP</a:t>
            </a:r>
            <a:r>
              <a:rPr kumimoji="0" lang="es-CO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s-CO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es-CO" sz="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C.T. de </a:t>
            </a:r>
            <a:r>
              <a:rPr kumimoji="0" lang="es-CO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Vicerrectores Administrativos y Financieros SUE</a:t>
            </a:r>
            <a:endParaRPr kumimoji="0" lang="es-CO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Información suministrada por las Universidades Estatales con fecha de corte: julio de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endParaRPr kumimoji="0" lang="es-CO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97" y="1469127"/>
            <a:ext cx="7590585" cy="2228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28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066248"/>
              </p:ext>
            </p:extLst>
          </p:nvPr>
        </p:nvGraphicFramePr>
        <p:xfrm>
          <a:off x="857515" y="1230066"/>
          <a:ext cx="5926057" cy="2914651"/>
        </p:xfrm>
        <a:graphic>
          <a:graphicData uri="http://schemas.openxmlformats.org/drawingml/2006/table">
            <a:tbl>
              <a:tblPr/>
              <a:tblGrid>
                <a:gridCol w="827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010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INFORMACIÓN GASTOS DE FUNCIONAMIENTO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EJECUCIÓN 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VIGENCIA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EJECUCIÓN 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VIGENCIA 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EJECUCIÓN 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VIGENCIA 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EJECUCIÓN 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VIGENCIA 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EJECUCIÓN 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VIGENCIA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052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GASTOS DE PERSONAL</a:t>
                      </a:r>
                    </a:p>
                  </a:txBody>
                  <a:tcPr marL="54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PERSONAL DOCENTE:</a:t>
                      </a:r>
                    </a:p>
                  </a:txBody>
                  <a:tcPr marL="54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 1.746.516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</a:t>
                      </a:r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1.879.382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</a:t>
                      </a:r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</a:t>
                      </a: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2.040.832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2.248.973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2.511.902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0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DOCENTES DE PLANTA</a:t>
                      </a:r>
                    </a:p>
                  </a:txBody>
                  <a:tcPr marL="54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 1.175.967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 1.234.593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 1.341.033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1.490.461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</a:t>
                      </a:r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1.667.516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0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DOCENTES OCASIONALES</a:t>
                      </a:r>
                    </a:p>
                  </a:txBody>
                  <a:tcPr marL="54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    229.727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    263.117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    309.906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310.133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</a:t>
                      </a:r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 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359.290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0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DOCENTES DE CÁTEDRA</a:t>
                      </a:r>
                    </a:p>
                  </a:txBody>
                  <a:tcPr marL="54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    340.822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    381.672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    389.892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448.379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</a:t>
                      </a:r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485.096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0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PERSONAL ADMINISTRATIVO:</a:t>
                      </a:r>
                    </a:p>
                  </a:txBody>
                  <a:tcPr marL="54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    773.308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    825.039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    882.763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975.523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1.038.766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ADMINISTRATIVOS DE PLANTA</a:t>
                      </a:r>
                    </a:p>
                  </a:txBody>
                  <a:tcPr marL="54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    540.998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    580.617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    619.667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671.655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</a:t>
                      </a:r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721.763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3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ADMINISTRATIVOS OCASIONALES</a:t>
                      </a:r>
                    </a:p>
                  </a:txBody>
                  <a:tcPr marL="54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     80.606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    107.237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    117.441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145.209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</a:t>
                      </a:r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141.362 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3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Contratos y Órdenes  de Servicios para  actividades administrativas.</a:t>
                      </a:r>
                    </a:p>
                  </a:txBody>
                  <a:tcPr marL="54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    151.704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    137.186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    145.656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158.659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</a:t>
                      </a:r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175.641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0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TOTAL GASTOS DE PERSONAL</a:t>
                      </a:r>
                    </a:p>
                  </a:txBody>
                  <a:tcPr marL="54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     2.519.824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</a:t>
                      </a:r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</a:t>
                      </a: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2.704.421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</a:t>
                      </a:r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</a:t>
                      </a: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2.923.595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3.224.497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</a:t>
                      </a:r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     3.550.668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4008"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4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222222"/>
                          </a:solidFill>
                          <a:effectLst/>
                          <a:latin typeface="Source Sans Pro" panose="020B0604020202020204" charset="0"/>
                        </a:rPr>
                        <a:t>TOTAL GASTOS DE FUNCIONAMIENTO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3.878.004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4.115.015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4.390.697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4.778.405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5.208.400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1440">
                <a:tc gridSpan="7"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s-CO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s-CO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s-CO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s-CO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s-CO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s-CO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473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b="1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Source Sans Pro" panose="020B0604020202020204" charset="0"/>
                        </a:rPr>
                        <a:t>TOTAL GASTOS DE FUNCIONAMIENTO</a:t>
                      </a:r>
                      <a:r>
                        <a:rPr lang="es-CO" sz="900" b="1" i="0" u="none" strike="noStrike" baseline="0" dirty="0" smtClean="0">
                          <a:solidFill>
                            <a:srgbClr val="222222"/>
                          </a:solidFill>
                          <a:effectLst/>
                          <a:latin typeface="Source Sans Pro" panose="020B0604020202020204" charset="0"/>
                        </a:rPr>
                        <a:t> E INVERSIÓN</a:t>
                      </a:r>
                      <a:endParaRPr lang="es-CO" sz="900" b="1" i="0" u="none" strike="noStrike" dirty="0" smtClean="0">
                        <a:solidFill>
                          <a:srgbClr val="222222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5.573.275 </a:t>
                      </a:r>
                      <a:endParaRPr lang="es-CO" sz="1000" b="1" i="0" u="sng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5.965.640 </a:t>
                      </a:r>
                      <a:endParaRPr lang="es-CO" sz="1000" b="1" i="0" u="sng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6.325.519 </a:t>
                      </a:r>
                      <a:endParaRPr lang="es-CO" sz="1000" b="1" i="0" u="sng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6.966.338 </a:t>
                      </a:r>
                      <a:endParaRPr lang="es-CO" sz="1000" b="1" i="0" u="sng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7.567.752 </a:t>
                      </a:r>
                      <a:endParaRPr lang="es-CO" sz="1000" b="1" i="0" u="sng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" name="Llamada con línea 1 (borde y barra de énfasis) 13"/>
          <p:cNvSpPr/>
          <p:nvPr/>
        </p:nvSpPr>
        <p:spPr>
          <a:xfrm>
            <a:off x="7469867" y="2854539"/>
            <a:ext cx="1239518" cy="571501"/>
          </a:xfrm>
          <a:prstGeom prst="accentBorderCallout1">
            <a:avLst>
              <a:gd name="adj1" fmla="val 18750"/>
              <a:gd name="adj2" fmla="val -8333"/>
              <a:gd name="adj3" fmla="val 78815"/>
              <a:gd name="adj4" fmla="val -909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825" dirty="0" smtClean="0">
                <a:latin typeface="Source Sans Pro" panose="020B0604020202020204" charset="0"/>
              </a:rPr>
              <a:t>Participación Promedio </a:t>
            </a:r>
            <a:r>
              <a:rPr lang="es-CO" sz="825" dirty="0">
                <a:latin typeface="Source Sans Pro" panose="020B0604020202020204" charset="0"/>
              </a:rPr>
              <a:t>Gastos Personal /Funcionamiento</a:t>
            </a:r>
          </a:p>
          <a:p>
            <a:pPr algn="ctr"/>
            <a:r>
              <a:rPr lang="es-CO" sz="1200" dirty="0">
                <a:latin typeface="Source Sans Pro" panose="020B0604020202020204" charset="0"/>
              </a:rPr>
              <a:t>67% </a:t>
            </a:r>
          </a:p>
        </p:txBody>
      </p:sp>
      <p:sp>
        <p:nvSpPr>
          <p:cNvPr id="15" name="Llamada con línea 1 (borde y barra de énfasis) 14"/>
          <p:cNvSpPr/>
          <p:nvPr/>
        </p:nvSpPr>
        <p:spPr>
          <a:xfrm>
            <a:off x="7502859" y="2022306"/>
            <a:ext cx="1239518" cy="571501"/>
          </a:xfrm>
          <a:prstGeom prst="accentBorderCallout1">
            <a:avLst>
              <a:gd name="adj1" fmla="val 18750"/>
              <a:gd name="adj2" fmla="val -8333"/>
              <a:gd name="adj3" fmla="val 81295"/>
              <a:gd name="adj4" fmla="val -989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825" dirty="0">
                <a:latin typeface="Source Sans Pro" panose="020B0604020202020204" charset="0"/>
              </a:rPr>
              <a:t>Participación </a:t>
            </a:r>
            <a:r>
              <a:rPr lang="es-CO" sz="825" dirty="0" smtClean="0">
                <a:latin typeface="Source Sans Pro" panose="020B0604020202020204" charset="0"/>
              </a:rPr>
              <a:t> Promedio Personal </a:t>
            </a:r>
            <a:r>
              <a:rPr lang="es-CO" sz="825" dirty="0">
                <a:latin typeface="Source Sans Pro" panose="020B0604020202020204" charset="0"/>
              </a:rPr>
              <a:t>Administrativo /Gastos de Personal </a:t>
            </a:r>
          </a:p>
          <a:p>
            <a:pPr algn="ctr"/>
            <a:r>
              <a:rPr lang="es-CO" sz="1200" dirty="0">
                <a:latin typeface="Source Sans Pro" panose="020B0604020202020204" charset="0"/>
              </a:rPr>
              <a:t>30% </a:t>
            </a:r>
          </a:p>
        </p:txBody>
      </p:sp>
      <p:sp>
        <p:nvSpPr>
          <p:cNvPr id="16" name="Llamada con línea 1 (borde y barra de énfasis) 15"/>
          <p:cNvSpPr/>
          <p:nvPr/>
        </p:nvSpPr>
        <p:spPr>
          <a:xfrm>
            <a:off x="7469867" y="1190074"/>
            <a:ext cx="1239518" cy="571501"/>
          </a:xfrm>
          <a:prstGeom prst="accentBorderCallout1">
            <a:avLst>
              <a:gd name="adj1" fmla="val 18750"/>
              <a:gd name="adj2" fmla="val -8333"/>
              <a:gd name="adj3" fmla="val 94939"/>
              <a:gd name="adj4" fmla="val -9492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825" dirty="0">
                <a:latin typeface="Source Sans Pro" panose="020B0604020202020204" charset="0"/>
              </a:rPr>
              <a:t>Participación </a:t>
            </a:r>
            <a:r>
              <a:rPr lang="es-CO" sz="825" dirty="0" smtClean="0">
                <a:latin typeface="Source Sans Pro" panose="020B0604020202020204" charset="0"/>
              </a:rPr>
              <a:t> Promedio Personal </a:t>
            </a:r>
            <a:r>
              <a:rPr lang="es-CO" sz="825" dirty="0">
                <a:latin typeface="Source Sans Pro" panose="020B0604020202020204" charset="0"/>
              </a:rPr>
              <a:t>Docente /Gastos de Personal </a:t>
            </a:r>
          </a:p>
          <a:p>
            <a:pPr algn="ctr"/>
            <a:r>
              <a:rPr lang="es-CO" sz="1200" dirty="0">
                <a:latin typeface="Source Sans Pro" panose="020B0604020202020204" charset="0"/>
              </a:rPr>
              <a:t>70% </a:t>
            </a: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777134" y="107930"/>
            <a:ext cx="5688897" cy="7100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400" dirty="0" smtClean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Situación </a:t>
            </a:r>
            <a:r>
              <a:rPr lang="es-MX" sz="2400" dirty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de Financiación y Sostenibilidad de las Universidades Públicas</a:t>
            </a:r>
            <a:endParaRPr lang="es-CO" sz="2400" dirty="0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77134" y="817948"/>
            <a:ext cx="4123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E516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Información de Gastos</a:t>
            </a: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3E5160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77134" y="4177971"/>
            <a:ext cx="50490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</a:t>
            </a:r>
            <a:r>
              <a:rPr lang="es-CO" sz="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Vicerrectoría Administrativa y Financiera, UTP</a:t>
            </a:r>
            <a:r>
              <a:rPr lang="es-CO" sz="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CO" sz="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s-CO" sz="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T. de </a:t>
            </a:r>
            <a:r>
              <a:rPr lang="es-CO" sz="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Vicerrectores Administrativos y Financieros SUE</a:t>
            </a:r>
            <a:endParaRPr lang="es-CO" sz="7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Información suministrada por las Universidades Estatales con fecha de corte: julio de 2018</a:t>
            </a:r>
            <a:endParaRPr lang="es-CO" sz="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12306" y="4532141"/>
            <a:ext cx="80970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s-ES_tradnl" sz="11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D</a:t>
            </a:r>
            <a:r>
              <a:rPr lang="es-ES_tradnl" sz="110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entro </a:t>
            </a:r>
            <a:r>
              <a:rPr lang="es-ES_tradnl" sz="11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de los gastos de funcionamiento de las Universidades Públicas, los gastos de personal representan un 67%. Así mismo en los gastos de personal, el 70% corresponde al costo del personal docente y el 30% al </a:t>
            </a:r>
            <a:r>
              <a:rPr lang="es-ES_tradnl" sz="1100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personal </a:t>
            </a:r>
            <a:r>
              <a:rPr lang="es-ES_tradnl" sz="11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administrativo.</a:t>
            </a:r>
            <a:endParaRPr lang="es-CO" sz="1100" dirty="0">
              <a:solidFill>
                <a:srgbClr val="3E5160"/>
              </a:solidFill>
              <a:latin typeface="Source Sans Pro"/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664507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0630" y="167008"/>
            <a:ext cx="5688897" cy="710018"/>
          </a:xfrm>
        </p:spPr>
        <p:txBody>
          <a:bodyPr/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MX" dirty="0"/>
              <a:t>Situación de Financiación y Sostenibilidad de las Universidades </a:t>
            </a:r>
            <a:r>
              <a:rPr lang="es-MX" dirty="0" smtClean="0"/>
              <a:t>Públicas</a:t>
            </a:r>
            <a:endParaRPr lang="es-CO" dirty="0"/>
          </a:p>
        </p:txBody>
      </p:sp>
      <p:sp>
        <p:nvSpPr>
          <p:cNvPr id="52" name="Rectángulo 51"/>
          <p:cNvSpPr/>
          <p:nvPr/>
        </p:nvSpPr>
        <p:spPr>
          <a:xfrm>
            <a:off x="837798" y="808070"/>
            <a:ext cx="4123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E516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Información de Ingresos</a:t>
            </a: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3E5160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67409" y="1235646"/>
            <a:ext cx="71826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Según la Ley 30 de 1992, en su artículo 85, los </a:t>
            </a:r>
            <a:r>
              <a:rPr lang="es-MX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ingresos y el patrimonio de las instituciones estatales u oficiales de Educación Superior, estará constituido por</a:t>
            </a:r>
            <a:r>
              <a:rPr lang="es-MX" sz="1200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:</a:t>
            </a:r>
          </a:p>
          <a:p>
            <a:endParaRPr lang="es-MX" sz="1200" dirty="0">
              <a:solidFill>
                <a:srgbClr val="3E5160"/>
              </a:solidFill>
              <a:latin typeface="Source Sans Pro"/>
              <a:ea typeface="Source Sans Pro"/>
              <a:cs typeface="Source Sans Pro"/>
            </a:endParaRPr>
          </a:p>
          <a:p>
            <a:r>
              <a:rPr lang="es-MX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a) Las partidas que se le sean asignadas dentro del presupuesto nacional, departamental, distrital o municipal. </a:t>
            </a:r>
          </a:p>
          <a:p>
            <a:r>
              <a:rPr lang="es-MX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b) Los bienes muebles e inmuebles que actualmente posean y los que adquieran posteriormente, así como sus frutos y rendimientos. </a:t>
            </a:r>
          </a:p>
          <a:p>
            <a:r>
              <a:rPr lang="es-MX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c) Las rentas que reciban por concepto de matrículas, inscripciones y demás derechos. </a:t>
            </a:r>
          </a:p>
          <a:p>
            <a:r>
              <a:rPr lang="es-MX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d) Los bienes que como personas jurídicas adquieran a cualquier título. </a:t>
            </a:r>
          </a:p>
          <a:p>
            <a:endParaRPr lang="es-CO" sz="1200" dirty="0">
              <a:solidFill>
                <a:srgbClr val="3E5160"/>
              </a:solidFill>
              <a:latin typeface="Source Sans Pro"/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7557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>
          <a:xfrm>
            <a:off x="-1" y="5598"/>
            <a:ext cx="675428" cy="5137902"/>
          </a:xfrm>
          <a:solidFill>
            <a:srgbClr val="0DB7C4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"/>
              <a:sym typeface="Dosis"/>
            </a:endParaRPr>
          </a:p>
        </p:txBody>
      </p:sp>
      <p:sp>
        <p:nvSpPr>
          <p:cNvPr id="9" name="Shape 81"/>
          <p:cNvSpPr txBox="1">
            <a:spLocks/>
          </p:cNvSpPr>
          <p:nvPr/>
        </p:nvSpPr>
        <p:spPr>
          <a:xfrm>
            <a:off x="947531" y="72888"/>
            <a:ext cx="7434470" cy="29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lvl="0" algn="ctr"/>
            <a:r>
              <a:rPr lang="es-MX" sz="14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CONSOLIDADO </a:t>
            </a:r>
            <a:r>
              <a:rPr lang="es-MX" sz="14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INGRESOS DE LAS UNIVERSIDADES PÚBLICAS 2013-2017</a:t>
            </a:r>
            <a:endParaRPr kumimoji="0" lang="es-CO" sz="2400" b="0" i="0" u="none" strike="noStrike" kern="0" cap="none" spc="0" normalizeH="0" baseline="0" noProof="0" dirty="0">
              <a:ln>
                <a:noFill/>
              </a:ln>
              <a:solidFill>
                <a:srgbClr val="0DB7C4"/>
              </a:solidFill>
              <a:effectLst/>
              <a:uLnTx/>
              <a:uFillTx/>
              <a:latin typeface="Dosis"/>
              <a:sym typeface="Dosis"/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92" y="417445"/>
            <a:ext cx="5433392" cy="46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/>
          <p:cNvSpPr/>
          <p:nvPr/>
        </p:nvSpPr>
        <p:spPr>
          <a:xfrm>
            <a:off x="6765236" y="4467030"/>
            <a:ext cx="22131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</a:t>
            </a:r>
            <a:r>
              <a:rPr lang="es-CO" sz="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Vicerrectoría Administrativa y Financiera, UTP</a:t>
            </a:r>
            <a:r>
              <a:rPr lang="es-CO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CO" sz="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s-CO" sz="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T. de </a:t>
            </a:r>
            <a:r>
              <a:rPr lang="es-CO" sz="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Vicerrectores Administrativos y Financieros SUE</a:t>
            </a:r>
            <a:endParaRPr lang="es-CO" sz="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Información suministrada por las Universidades Estatales con fecha de corte: julio de 2018</a:t>
            </a:r>
            <a:endParaRPr lang="es-CO" sz="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837798" y="59976"/>
            <a:ext cx="7484412" cy="1140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s-MX" sz="2400" dirty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Situación de Financiación y Sostenibilidad de las Universidades Públicas</a:t>
            </a:r>
            <a:endParaRPr kumimoji="0" lang="es-CO" sz="2400" b="0" i="0" u="none" strike="noStrike" kern="0" cap="none" spc="0" normalizeH="0" baseline="0" noProof="0" dirty="0">
              <a:ln>
                <a:noFill/>
              </a:ln>
              <a:solidFill>
                <a:srgbClr val="0DB7C4"/>
              </a:solidFill>
              <a:effectLst/>
              <a:uLnTx/>
              <a:uFillTx/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7798" y="808070"/>
            <a:ext cx="4123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E516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Información de Ingresos</a:t>
            </a: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3E5160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Arial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229454"/>
              </p:ext>
            </p:extLst>
          </p:nvPr>
        </p:nvGraphicFramePr>
        <p:xfrm>
          <a:off x="837798" y="1197459"/>
          <a:ext cx="7179645" cy="2047749"/>
        </p:xfrm>
        <a:graphic>
          <a:graphicData uri="http://schemas.openxmlformats.org/drawingml/2006/table">
            <a:tbl>
              <a:tblPr firstRow="1" firstCol="1" bandRow="1"/>
              <a:tblGrid>
                <a:gridCol w="2379333">
                  <a:extLst>
                    <a:ext uri="{9D8B030D-6E8A-4147-A177-3AD203B41FA5}">
                      <a16:colId xmlns:a16="http://schemas.microsoft.com/office/drawing/2014/main" val="1374122783"/>
                    </a:ext>
                  </a:extLst>
                </a:gridCol>
                <a:gridCol w="960637">
                  <a:extLst>
                    <a:ext uri="{9D8B030D-6E8A-4147-A177-3AD203B41FA5}">
                      <a16:colId xmlns:a16="http://schemas.microsoft.com/office/drawing/2014/main" val="3366473551"/>
                    </a:ext>
                  </a:extLst>
                </a:gridCol>
                <a:gridCol w="960637">
                  <a:extLst>
                    <a:ext uri="{9D8B030D-6E8A-4147-A177-3AD203B41FA5}">
                      <a16:colId xmlns:a16="http://schemas.microsoft.com/office/drawing/2014/main" val="365018983"/>
                    </a:ext>
                  </a:extLst>
                </a:gridCol>
                <a:gridCol w="960637">
                  <a:extLst>
                    <a:ext uri="{9D8B030D-6E8A-4147-A177-3AD203B41FA5}">
                      <a16:colId xmlns:a16="http://schemas.microsoft.com/office/drawing/2014/main" val="825159689"/>
                    </a:ext>
                  </a:extLst>
                </a:gridCol>
                <a:gridCol w="960637">
                  <a:extLst>
                    <a:ext uri="{9D8B030D-6E8A-4147-A177-3AD203B41FA5}">
                      <a16:colId xmlns:a16="http://schemas.microsoft.com/office/drawing/2014/main" val="868034729"/>
                    </a:ext>
                  </a:extLst>
                </a:gridCol>
                <a:gridCol w="957764">
                  <a:extLst>
                    <a:ext uri="{9D8B030D-6E8A-4147-A177-3AD203B41FA5}">
                      <a16:colId xmlns:a16="http://schemas.microsoft.com/office/drawing/2014/main" val="1101451337"/>
                    </a:ext>
                  </a:extLst>
                </a:gridCol>
              </a:tblGrid>
              <a:tr h="34123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INFORMACIÓN INGRESOS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4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EJECUCIÓN </a:t>
                      </a:r>
                      <a:b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VIGENCIA 2013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4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EJECUCIÓN </a:t>
                      </a:r>
                      <a:b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VIGENCIA 2014 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4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EJECUCIÓN </a:t>
                      </a:r>
                      <a:b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VIGENCIA 2015 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4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EJECUCIÓN </a:t>
                      </a:r>
                      <a:b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VIGENCIA 2016 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4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EJECUCIÓN </a:t>
                      </a:r>
                      <a:b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VIGENCIA 2017 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718630"/>
                  </a:ext>
                </a:extLst>
              </a:tr>
              <a:tr h="1481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Información en millones de  pesos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4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536709"/>
                  </a:ext>
                </a:extLst>
              </a:tr>
              <a:tr h="148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Recursos Transferencias Nación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2.837.265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3.184.389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3.255.137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3.428.012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3.801.136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637674"/>
                  </a:ext>
                </a:extLst>
              </a:tr>
              <a:tr h="214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Recursos Transferencias Entidades Territoriales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311.275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335.926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419.469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439.616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444.825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724178"/>
                  </a:ext>
                </a:extLst>
              </a:tr>
              <a:tr h="148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Recursos Propios 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2.515.274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2.811.421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3.226.408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3.510.180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3.919.589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226830"/>
                  </a:ext>
                </a:extLst>
              </a:tr>
              <a:tr h="148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EJECUCIÓN DE INGRESOS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5.663.814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6.331.736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6.901.015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7.377.809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8.165.549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943554"/>
                  </a:ext>
                </a:extLst>
              </a:tr>
              <a:tr h="263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Participación Ingresos Nación sobre Total Ingresos Universidades Públicas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 u="sng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 u="sng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 u="sng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47%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 u="sng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47%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 u="sng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47%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694415"/>
                  </a:ext>
                </a:extLst>
              </a:tr>
              <a:tr h="300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Participación Entidades Territoriales sobre Total Ingresos Universidades Públicas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 u="sng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5%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 u="sng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5%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 u="sng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6%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 u="sng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6%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 u="sng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5%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707789"/>
                  </a:ext>
                </a:extLst>
              </a:tr>
              <a:tr h="263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Participación Recursos Propios sobre Total Ingresos Universidades Públicas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 u="sng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44%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 u="sng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44%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 u="sng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47%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 u="sng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48%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900" b="1" u="sng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48%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D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89748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70" y="3326820"/>
            <a:ext cx="2732277" cy="175942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77134" y="3300840"/>
            <a:ext cx="38853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</a:t>
            </a:r>
            <a:r>
              <a:rPr lang="es-CO" sz="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Vicerrectoría Administrativa y Financiera, UTP</a:t>
            </a:r>
            <a:r>
              <a:rPr lang="es-CO" sz="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CO" sz="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s-CO" sz="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T. de </a:t>
            </a:r>
            <a:r>
              <a:rPr lang="es-CO" sz="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Vicerrectores Administrativos y Financieros SUE</a:t>
            </a:r>
            <a:endParaRPr lang="es-CO" sz="7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Información suministrada por las Universidades Estatales con fecha de corte: julio de 2018</a:t>
            </a:r>
            <a:endParaRPr lang="es-CO" sz="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40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44423" y="5598"/>
            <a:ext cx="6682812" cy="11301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MX" dirty="0" smtClean="0"/>
              <a:t>CARACTERÍSTICAS DE LAS UNIVERSIDADES PÚBLICAS DEL SUE Y DE LA EDUCACIÓN SUPERIOR EN COLOMBIA</a:t>
            </a:r>
            <a:endParaRPr lang="es-CO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293" y="2863702"/>
            <a:ext cx="1955402" cy="1955402"/>
          </a:xfrm>
          <a:prstGeom prst="rect">
            <a:avLst/>
          </a:prstGeom>
        </p:spPr>
      </p:pic>
      <p:sp>
        <p:nvSpPr>
          <p:cNvPr id="12" name="2 Subtítulo"/>
          <p:cNvSpPr txBox="1">
            <a:spLocks/>
          </p:cNvSpPr>
          <p:nvPr/>
        </p:nvSpPr>
        <p:spPr>
          <a:xfrm>
            <a:off x="905016" y="1367273"/>
            <a:ext cx="6728236" cy="36751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Clr>
                <a:srgbClr val="373545"/>
              </a:buClr>
              <a:buFont typeface="+mj-lt"/>
              <a:buAutoNum type="arabicPeriod"/>
            </a:pPr>
            <a:r>
              <a:rPr lang="es-CO" sz="1200" b="1" dirty="0" smtClean="0">
                <a:solidFill>
                  <a:srgbClr val="3494BA">
                    <a:lumMod val="50000"/>
                  </a:srgbClr>
                </a:solidFill>
                <a:latin typeface="Source Sans Pro" panose="020B0604020202020204" charset="0"/>
              </a:rPr>
              <a:t>Qué es el Sistema Universitario Estatal</a:t>
            </a:r>
          </a:p>
          <a:p>
            <a:pPr marL="502920" indent="-457200">
              <a:buClr>
                <a:srgbClr val="373545"/>
              </a:buClr>
              <a:buFont typeface="+mj-lt"/>
              <a:buAutoNum type="arabicPeriod"/>
            </a:pPr>
            <a:r>
              <a:rPr lang="es-CO" sz="1200" b="1" dirty="0" smtClean="0">
                <a:solidFill>
                  <a:srgbClr val="3494BA">
                    <a:lumMod val="50000"/>
                  </a:srgbClr>
                </a:solidFill>
                <a:latin typeface="Source Sans Pro" panose="020B0604020202020204" charset="0"/>
              </a:rPr>
              <a:t>Educación Superior en Colombia</a:t>
            </a:r>
          </a:p>
          <a:p>
            <a:pPr marL="502920" lvl="2" indent="0">
              <a:buClr>
                <a:srgbClr val="373545"/>
              </a:buClr>
              <a:buFont typeface="Wingdings" charset="2"/>
              <a:buNone/>
            </a:pPr>
            <a:r>
              <a:rPr lang="es-CO" sz="1050" dirty="0" smtClean="0">
                <a:solidFill>
                  <a:srgbClr val="58B6C0">
                    <a:lumMod val="50000"/>
                  </a:srgbClr>
                </a:solidFill>
                <a:latin typeface="Source Sans Pro" panose="020B0604020202020204" charset="0"/>
              </a:rPr>
              <a:t>2.1 Definiciones</a:t>
            </a:r>
          </a:p>
          <a:p>
            <a:pPr marL="502920" lvl="2" indent="0">
              <a:buClr>
                <a:srgbClr val="373545"/>
              </a:buClr>
              <a:buFont typeface="Wingdings" charset="2"/>
              <a:buNone/>
            </a:pPr>
            <a:r>
              <a:rPr lang="es-CO" sz="1050" dirty="0" smtClean="0">
                <a:solidFill>
                  <a:srgbClr val="58B6C0">
                    <a:lumMod val="50000"/>
                  </a:srgbClr>
                </a:solidFill>
                <a:latin typeface="Source Sans Pro" panose="020B0604020202020204" charset="0"/>
              </a:rPr>
              <a:t>2.2 Información General:</a:t>
            </a:r>
          </a:p>
          <a:p>
            <a:pPr marL="960120" lvl="4" indent="0">
              <a:buClr>
                <a:srgbClr val="373545"/>
              </a:buClr>
              <a:buFont typeface="Wingdings" charset="2"/>
              <a:buNone/>
            </a:pPr>
            <a:r>
              <a:rPr lang="es-CO" sz="1000" dirty="0" smtClean="0">
                <a:solidFill>
                  <a:srgbClr val="58B6C0">
                    <a:lumMod val="50000"/>
                  </a:srgbClr>
                </a:solidFill>
                <a:latin typeface="Source Sans Pro" panose="020B0604020202020204" charset="0"/>
              </a:rPr>
              <a:t>2.2.1 Datos de Cobertura en Educación Superior</a:t>
            </a:r>
          </a:p>
          <a:p>
            <a:pPr marL="960120" lvl="4" indent="0">
              <a:buClr>
                <a:srgbClr val="373545"/>
              </a:buClr>
              <a:buFont typeface="Wingdings" charset="2"/>
              <a:buNone/>
            </a:pPr>
            <a:r>
              <a:rPr lang="es-CO" sz="1000" dirty="0" smtClean="0">
                <a:solidFill>
                  <a:srgbClr val="58B6C0">
                    <a:lumMod val="50000"/>
                  </a:srgbClr>
                </a:solidFill>
                <a:latin typeface="Source Sans Pro" panose="020B0604020202020204" charset="0"/>
              </a:rPr>
              <a:t>2.2.2 Valores de Matrícula y Condiciones Económicas de la población estudiantil</a:t>
            </a:r>
          </a:p>
          <a:p>
            <a:pPr marL="960120" lvl="4" indent="0">
              <a:buClr>
                <a:srgbClr val="373545"/>
              </a:buClr>
              <a:buNone/>
            </a:pPr>
            <a:r>
              <a:rPr lang="es-CO" sz="1000" dirty="0">
                <a:solidFill>
                  <a:srgbClr val="58B6C0">
                    <a:lumMod val="50000"/>
                  </a:srgbClr>
                </a:solidFill>
                <a:latin typeface="Source Sans Pro" panose="020B0604020202020204" charset="0"/>
              </a:rPr>
              <a:t>2.2.3 </a:t>
            </a:r>
            <a:r>
              <a:rPr lang="es-CO" sz="1000" dirty="0" smtClean="0">
                <a:solidFill>
                  <a:srgbClr val="58B6C0">
                    <a:lumMod val="50000"/>
                  </a:srgbClr>
                </a:solidFill>
                <a:latin typeface="Source Sans Pro" panose="020B0604020202020204" charset="0"/>
              </a:rPr>
              <a:t>Personal </a:t>
            </a:r>
            <a:r>
              <a:rPr lang="es-CO" sz="1000" dirty="0">
                <a:solidFill>
                  <a:srgbClr val="58B6C0">
                    <a:lumMod val="50000"/>
                  </a:srgbClr>
                </a:solidFill>
                <a:latin typeface="Source Sans Pro" panose="020B0604020202020204" charset="0"/>
              </a:rPr>
              <a:t>Docente</a:t>
            </a:r>
          </a:p>
          <a:p>
            <a:pPr marL="502920" lvl="2" indent="0">
              <a:buClr>
                <a:srgbClr val="373545"/>
              </a:buClr>
              <a:buFont typeface="Wingdings" charset="2"/>
              <a:buNone/>
            </a:pPr>
            <a:r>
              <a:rPr lang="es-CO" sz="1050" dirty="0" smtClean="0">
                <a:solidFill>
                  <a:srgbClr val="58B6C0">
                    <a:lumMod val="50000"/>
                  </a:srgbClr>
                </a:solidFill>
                <a:latin typeface="Source Sans Pro" panose="020B0604020202020204" charset="0"/>
              </a:rPr>
              <a:t>2.3 Sobre la Calidad de la Educación Superior en Colombia</a:t>
            </a:r>
          </a:p>
          <a:p>
            <a:pPr marL="502920" indent="-457200">
              <a:buClr>
                <a:srgbClr val="373545"/>
              </a:buClr>
              <a:buFont typeface="+mj-lt"/>
              <a:buAutoNum type="arabicPeriod"/>
            </a:pPr>
            <a:r>
              <a:rPr lang="es-CO" sz="1200" b="1" dirty="0" smtClean="0">
                <a:solidFill>
                  <a:srgbClr val="3494BA">
                    <a:lumMod val="50000"/>
                  </a:srgbClr>
                </a:solidFill>
                <a:latin typeface="Source Sans Pro" panose="020B0604020202020204" charset="0"/>
              </a:rPr>
              <a:t>El </a:t>
            </a:r>
            <a:r>
              <a:rPr lang="es-CO" sz="1200" b="1" dirty="0">
                <a:solidFill>
                  <a:srgbClr val="3494BA">
                    <a:lumMod val="50000"/>
                  </a:srgbClr>
                </a:solidFill>
                <a:latin typeface="Source Sans Pro" panose="020B0604020202020204" charset="0"/>
              </a:rPr>
              <a:t>SUE en cifras</a:t>
            </a:r>
          </a:p>
          <a:p>
            <a:pPr marL="502920" lvl="2" indent="0">
              <a:buClr>
                <a:srgbClr val="373545"/>
              </a:buClr>
              <a:buFont typeface="Wingdings" charset="2"/>
              <a:buNone/>
            </a:pPr>
            <a:r>
              <a:rPr lang="es-CO" sz="1050" dirty="0" smtClean="0">
                <a:solidFill>
                  <a:srgbClr val="58B6C0">
                    <a:lumMod val="50000"/>
                  </a:srgbClr>
                </a:solidFill>
                <a:latin typeface="Source Sans Pro" panose="020B0604020202020204" charset="0"/>
              </a:rPr>
              <a:t>3.1 Evolución en cifras de las Universidades que integran el SUE:</a:t>
            </a:r>
          </a:p>
          <a:p>
            <a:pPr marL="960120" lvl="4" indent="0">
              <a:buClr>
                <a:srgbClr val="373545"/>
              </a:buClr>
              <a:buFont typeface="Wingdings" charset="2"/>
              <a:buNone/>
            </a:pPr>
            <a:r>
              <a:rPr lang="es-CO" sz="1000" dirty="0" smtClean="0">
                <a:solidFill>
                  <a:srgbClr val="58B6C0">
                    <a:lumMod val="50000"/>
                  </a:srgbClr>
                </a:solidFill>
                <a:latin typeface="Source Sans Pro" panose="020B0604020202020204" charset="0"/>
              </a:rPr>
              <a:t>3.1.1 Cobertura estudiantil y programas académicos</a:t>
            </a:r>
          </a:p>
          <a:p>
            <a:pPr marL="960120" lvl="4" indent="0">
              <a:buClr>
                <a:srgbClr val="373545"/>
              </a:buClr>
              <a:buFont typeface="Wingdings" charset="2"/>
              <a:buNone/>
            </a:pPr>
            <a:r>
              <a:rPr lang="es-CO" sz="1000" dirty="0" smtClean="0">
                <a:solidFill>
                  <a:srgbClr val="58B6C0">
                    <a:lumMod val="50000"/>
                  </a:srgbClr>
                </a:solidFill>
                <a:latin typeface="Source Sans Pro" panose="020B0604020202020204" charset="0"/>
              </a:rPr>
              <a:t>3.1.2 Planta docente y niveles de formación</a:t>
            </a:r>
          </a:p>
          <a:p>
            <a:pPr marL="960120" lvl="4" indent="0">
              <a:buClr>
                <a:srgbClr val="373545"/>
              </a:buClr>
              <a:buFont typeface="Wingdings" charset="2"/>
              <a:buNone/>
            </a:pPr>
            <a:r>
              <a:rPr lang="es-CO" sz="1000" dirty="0" smtClean="0">
                <a:solidFill>
                  <a:srgbClr val="58B6C0">
                    <a:lumMod val="50000"/>
                  </a:srgbClr>
                </a:solidFill>
                <a:latin typeface="Source Sans Pro" panose="020B0604020202020204" charset="0"/>
              </a:rPr>
              <a:t>3.1.3 Fortalecimiento de la Investigación</a:t>
            </a:r>
          </a:p>
          <a:p>
            <a:pPr marL="960120" lvl="4" indent="0">
              <a:buClr>
                <a:srgbClr val="373545"/>
              </a:buClr>
              <a:buFont typeface="Wingdings" charset="2"/>
              <a:buNone/>
            </a:pPr>
            <a:r>
              <a:rPr lang="es-CO" sz="1000" dirty="0" smtClean="0">
                <a:solidFill>
                  <a:srgbClr val="58B6C0">
                    <a:lumMod val="50000"/>
                  </a:srgbClr>
                </a:solidFill>
                <a:latin typeface="Source Sans Pro" panose="020B0604020202020204" charset="0"/>
              </a:rPr>
              <a:t>3.1.4 Acreditación y Calidad</a:t>
            </a:r>
          </a:p>
          <a:p>
            <a:pPr marL="960120" lvl="4" indent="0">
              <a:buClr>
                <a:srgbClr val="373545"/>
              </a:buClr>
              <a:buFont typeface="Wingdings" charset="2"/>
              <a:buNone/>
            </a:pPr>
            <a:r>
              <a:rPr lang="es-CO" sz="1000" dirty="0" smtClean="0">
                <a:solidFill>
                  <a:srgbClr val="58B6C0">
                    <a:lumMod val="50000"/>
                  </a:srgbClr>
                </a:solidFill>
                <a:latin typeface="Source Sans Pro" panose="020B0604020202020204" charset="0"/>
              </a:rPr>
              <a:t>3.1.5 Movilidad e Internacionalización</a:t>
            </a:r>
          </a:p>
          <a:p>
            <a:pPr marL="960120" lvl="4" indent="0">
              <a:buClr>
                <a:srgbClr val="373545"/>
              </a:buClr>
              <a:buFont typeface="Wingdings" charset="2"/>
              <a:buNone/>
            </a:pPr>
            <a:r>
              <a:rPr lang="es-CO" sz="1000" dirty="0" smtClean="0">
                <a:solidFill>
                  <a:srgbClr val="58B6C0">
                    <a:lumMod val="50000"/>
                  </a:srgbClr>
                </a:solidFill>
                <a:latin typeface="Source Sans Pro" panose="020B0604020202020204" charset="0"/>
              </a:rPr>
              <a:t>3.1.6 Infraestructura Física</a:t>
            </a:r>
          </a:p>
          <a:p>
            <a:pPr marL="502920" lvl="0" indent="-457200">
              <a:spcBef>
                <a:spcPts val="0"/>
              </a:spcBef>
              <a:buClr>
                <a:srgbClr val="373545"/>
              </a:buClr>
              <a:buFont typeface="+mj-lt"/>
              <a:buAutoNum type="arabicPeriod"/>
            </a:pPr>
            <a:r>
              <a:rPr lang="es-CO" sz="1200" b="1" kern="0" dirty="0" smtClean="0">
                <a:solidFill>
                  <a:srgbClr val="3494BA">
                    <a:lumMod val="50000"/>
                  </a:srgbClr>
                </a:solidFill>
                <a:latin typeface="Source Sans Pro" panose="020B0604020202020204" charset="0"/>
                <a:cs typeface="Arial"/>
              </a:rPr>
              <a:t>Descripción </a:t>
            </a:r>
            <a:r>
              <a:rPr lang="es-CO" sz="1200" b="1" kern="0" dirty="0">
                <a:solidFill>
                  <a:srgbClr val="3494BA">
                    <a:lumMod val="50000"/>
                  </a:srgbClr>
                </a:solidFill>
                <a:latin typeface="Source Sans Pro" panose="020B0604020202020204" charset="0"/>
                <a:cs typeface="Arial"/>
              </a:rPr>
              <a:t>de las Universidades del SUE</a:t>
            </a:r>
          </a:p>
          <a:p>
            <a:pPr marL="960120" lvl="4" indent="0">
              <a:buClr>
                <a:srgbClr val="373545"/>
              </a:buClr>
              <a:buFont typeface="Wingdings" charset="2"/>
              <a:buNone/>
            </a:pPr>
            <a:endParaRPr lang="es-CO" sz="1000" dirty="0" smtClean="0">
              <a:solidFill>
                <a:srgbClr val="58B6C0">
                  <a:lumMod val="50000"/>
                </a:srgbClr>
              </a:solidFill>
              <a:latin typeface="Trebuchet MS" panose="020B0603020202020204"/>
            </a:endParaRPr>
          </a:p>
          <a:p>
            <a:pPr marL="502920" lvl="2" indent="0">
              <a:buClr>
                <a:srgbClr val="373545"/>
              </a:buClr>
              <a:buFont typeface="Wingdings" charset="2"/>
              <a:buNone/>
            </a:pPr>
            <a:endParaRPr lang="es-CO" sz="1050" dirty="0" smtClean="0">
              <a:solidFill>
                <a:srgbClr val="58B6C0">
                  <a:lumMod val="50000"/>
                </a:srgbClr>
              </a:solidFill>
              <a:latin typeface="Trebuchet MS" panose="020B0603020202020204"/>
            </a:endParaRPr>
          </a:p>
          <a:p>
            <a:pPr>
              <a:buClr>
                <a:srgbClr val="373545"/>
              </a:buClr>
            </a:pPr>
            <a:endParaRPr lang="es-CO" sz="1200" dirty="0">
              <a:solidFill>
                <a:srgbClr val="58B6C0">
                  <a:lumMod val="50000"/>
                </a:srgbClr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20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errar llave 16"/>
          <p:cNvSpPr/>
          <p:nvPr/>
        </p:nvSpPr>
        <p:spPr>
          <a:xfrm>
            <a:off x="6758583" y="1698765"/>
            <a:ext cx="160140" cy="8001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8" name="CuadroTexto 17"/>
          <p:cNvSpPr txBox="1"/>
          <p:nvPr/>
        </p:nvSpPr>
        <p:spPr>
          <a:xfrm>
            <a:off x="6964044" y="1634595"/>
            <a:ext cx="9651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100" dirty="0">
                <a:latin typeface="Source Sans Pro" panose="020B0604020202020204" charset="0"/>
              </a:rPr>
              <a:t>En promedio una diferencia porcentual de 4 puntos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7446643" y="4712079"/>
            <a:ext cx="15547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Cifras en millones de pesos</a:t>
            </a:r>
            <a:r>
              <a:rPr lang="es-CO" sz="1100" dirty="0">
                <a:solidFill>
                  <a:srgbClr val="003366"/>
                </a:solidFill>
              </a:rPr>
              <a:t>.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857569"/>
              </p:ext>
            </p:extLst>
          </p:nvPr>
        </p:nvGraphicFramePr>
        <p:xfrm>
          <a:off x="736324" y="4097154"/>
          <a:ext cx="6690840" cy="87653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005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0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08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67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Source Sans Pro" panose="020B0604020202020204" charset="0"/>
                        </a:rPr>
                        <a:t>IMPACTO GASTOS DE PERSONAL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Source Sans Pro" panose="020B0604020202020204" charset="0"/>
                        </a:rPr>
                        <a:t>2012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Source Sans Pro" panose="020B0604020202020204" charset="0"/>
                        </a:rPr>
                        <a:t>2013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Source Sans Pro" panose="020B0604020202020204" charset="0"/>
                        </a:rPr>
                        <a:t>2014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Source Sans Pro" panose="020B0604020202020204" charset="0"/>
                        </a:rPr>
                        <a:t>2015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Source Sans Pro" panose="020B0604020202020204" charset="0"/>
                        </a:rPr>
                        <a:t>2016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  <a:latin typeface="Source Sans Pro" panose="020B0604020202020204" charset="0"/>
                        </a:rPr>
                        <a:t>2017</a:t>
                      </a:r>
                      <a:endParaRPr lang="es-CO" sz="900" b="1" i="0" u="none" strike="noStrike">
                        <a:solidFill>
                          <a:srgbClr val="FFFFFF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Source Sans Pro" panose="020B0604020202020204" charset="0"/>
                        </a:rPr>
                        <a:t>ACUMULADO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  <a:latin typeface="Source Sans Pro" panose="020B0604020202020204" charset="0"/>
                        </a:rPr>
                        <a:t>IMPACTO ANUAL DIFERENCIAL SALARIAL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54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  <a:latin typeface="Source Sans Pro" panose="020B0604020202020204" charset="0"/>
                        </a:rPr>
                        <a:t>29.675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  <a:latin typeface="Source Sans Pro" panose="020B0604020202020204" charset="0"/>
                        </a:rPr>
                        <a:t>25.352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  <a:latin typeface="Source Sans Pro" panose="020B0604020202020204" charset="0"/>
                        </a:rPr>
                        <a:t>27.123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  <a:latin typeface="Source Sans Pro" panose="020B0604020202020204" charset="0"/>
                        </a:rPr>
                        <a:t>29.630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  <a:latin typeface="Source Sans Pro" panose="020B0604020202020204" charset="0"/>
                        </a:rPr>
                        <a:t>32.378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  <a:latin typeface="Source Sans Pro" panose="020B0604020202020204" charset="0"/>
                        </a:rPr>
                        <a:t>35.381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  <a:latin typeface="Source Sans Pro" panose="020B0604020202020204" charset="0"/>
                        </a:rPr>
                        <a:t>179.540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8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  <a:latin typeface="Source Sans Pro" panose="020B0604020202020204" charset="0"/>
                        </a:rPr>
                        <a:t>IMPACTO ANUAL DECRETO 1279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54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  <a:latin typeface="Source Sans Pro" panose="020B0604020202020204" charset="0"/>
                        </a:rPr>
                        <a:t>48.470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  <a:latin typeface="Source Sans Pro" panose="020B0604020202020204" charset="0"/>
                        </a:rPr>
                        <a:t>52.466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  <a:latin typeface="Source Sans Pro" panose="020B0604020202020204" charset="0"/>
                        </a:rPr>
                        <a:t>56.030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  <a:latin typeface="Source Sans Pro" panose="020B0604020202020204" charset="0"/>
                        </a:rPr>
                        <a:t>60.603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  <a:latin typeface="Source Sans Pro" panose="020B0604020202020204" charset="0"/>
                        </a:rPr>
                        <a:t>66.224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  <a:latin typeface="Source Sans Pro" panose="020B0604020202020204" charset="0"/>
                        </a:rPr>
                        <a:t>72.887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  <a:latin typeface="Source Sans Pro" panose="020B0604020202020204" charset="0"/>
                        </a:rPr>
                        <a:t>356.679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  <a:latin typeface="Source Sans Pro" panose="020B0604020202020204" charset="0"/>
                        </a:rPr>
                        <a:t>IMPACTO ANUAL GASTOS DE PERSONAL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54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  <a:latin typeface="Source Sans Pro" panose="020B0604020202020204" charset="0"/>
                        </a:rPr>
                        <a:t>78.144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  <a:latin typeface="Source Sans Pro" panose="020B0604020202020204" charset="0"/>
                        </a:rPr>
                        <a:t>77.818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  <a:latin typeface="Source Sans Pro" panose="020B0604020202020204" charset="0"/>
                        </a:rPr>
                        <a:t>83.154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  <a:latin typeface="Source Sans Pro" panose="020B0604020202020204" charset="0"/>
                        </a:rPr>
                        <a:t>90.232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  <a:latin typeface="Source Sans Pro" panose="020B0604020202020204" charset="0"/>
                        </a:rPr>
                        <a:t>98.602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  <a:latin typeface="Source Sans Pro" panose="020B0604020202020204" charset="0"/>
                        </a:rPr>
                        <a:t>108.269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  <a:latin typeface="Source Sans Pro" panose="020B0604020202020204" charset="0"/>
                        </a:rPr>
                        <a:t>536.219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426052"/>
              </p:ext>
            </p:extLst>
          </p:nvPr>
        </p:nvGraphicFramePr>
        <p:xfrm>
          <a:off x="1284672" y="1045910"/>
          <a:ext cx="5473911" cy="30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761999" y="0"/>
            <a:ext cx="5088835" cy="881269"/>
          </a:xfrm>
        </p:spPr>
        <p:txBody>
          <a:bodyPr/>
          <a:lstStyle/>
          <a:p>
            <a:r>
              <a:rPr lang="es-MX" sz="2000" dirty="0"/>
              <a:t>S</a:t>
            </a:r>
            <a:r>
              <a:rPr lang="es-MX" sz="2000" dirty="0" smtClean="0"/>
              <a:t>ituación </a:t>
            </a:r>
            <a:r>
              <a:rPr lang="es-MX" sz="2000" dirty="0"/>
              <a:t>de Financiación y Sostenibilidad de las Universidades Públicas</a:t>
            </a:r>
            <a:endParaRPr lang="es-CO" sz="2000" dirty="0"/>
          </a:p>
        </p:txBody>
      </p:sp>
      <p:sp>
        <p:nvSpPr>
          <p:cNvPr id="10" name="Rectángulo 9"/>
          <p:cNvSpPr/>
          <p:nvPr/>
        </p:nvSpPr>
        <p:spPr>
          <a:xfrm>
            <a:off x="837798" y="808070"/>
            <a:ext cx="4123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E516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Crecimiento</a:t>
            </a:r>
            <a:r>
              <a:rPr kumimoji="0" lang="es-CO" sz="1400" b="0" i="0" u="none" strike="noStrike" kern="0" cap="none" spc="0" normalizeH="0" noProof="0" dirty="0" smtClean="0">
                <a:ln>
                  <a:noFill/>
                </a:ln>
                <a:solidFill>
                  <a:srgbClr val="3E516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 de los Costos de la Educación Superior </a:t>
            </a: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3E5160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210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1634" y="79513"/>
            <a:ext cx="7014252" cy="854765"/>
          </a:xfrm>
        </p:spPr>
        <p:txBody>
          <a:bodyPr/>
          <a:lstStyle/>
          <a:p>
            <a:r>
              <a:rPr lang="es-MX" dirty="0"/>
              <a:t>Situación de Financiación y Sostenibilidad de las Universidades Públicas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903660" y="4607447"/>
            <a:ext cx="6749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s-MX" sz="700" dirty="0">
                <a:latin typeface="+mn-lt"/>
                <a:ea typeface="+mn-ea"/>
                <a:cs typeface="+mn-cs"/>
              </a:rPr>
              <a:t>Fuente: Vicerrectoría Administrativa y Financiera, UTP - Comisión Técnica de Vicerrectores Administrativos y Financieros SUE</a:t>
            </a:r>
          </a:p>
          <a:p>
            <a:pPr defTabSz="342900"/>
            <a:r>
              <a:rPr lang="es-MX" sz="700" dirty="0">
                <a:latin typeface="+mn-lt"/>
                <a:ea typeface="+mn-ea"/>
                <a:cs typeface="+mn-cs"/>
              </a:rPr>
              <a:t>Información suministrada por las Universidades Estatales con fecha de corte: diciembre de 2017.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569122"/>
              </p:ext>
            </p:extLst>
          </p:nvPr>
        </p:nvGraphicFramePr>
        <p:xfrm>
          <a:off x="986192" y="1400478"/>
          <a:ext cx="7165430" cy="3206969"/>
        </p:xfrm>
        <a:graphic>
          <a:graphicData uri="http://schemas.openxmlformats.org/drawingml/2006/table">
            <a:tbl>
              <a:tblPr/>
              <a:tblGrid>
                <a:gridCol w="142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3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4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34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34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41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72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CONCEPTO / VIGENCIA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5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2010-2011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5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2011-2012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5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2012-2013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5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2013-2014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5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2014-2015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5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2015-2016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5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2016-2017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5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PROMEDIO 2010 - 2017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5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697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Incremento Gastos Funcionamiento  e Inversión Universidades SUE</a:t>
                      </a:r>
                    </a:p>
                  </a:txBody>
                  <a:tcPr marL="72000" marR="0" marT="0" marB="0" anchor="b">
                    <a:lnL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9,35%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14,55%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11,82%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7,04%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6,03%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10,13%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8,63%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9,65%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697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Incremento Gastos Funcionamiento  Universidades SUE</a:t>
                      </a:r>
                    </a:p>
                  </a:txBody>
                  <a:tcPr marL="72000" marR="0" marT="0" marB="0" anchor="b">
                    <a:lnL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7,06%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12,58%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8,55%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6,11%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6,70%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8,83%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8,40%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79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Incremento Gastos de Personal Universidades SUE</a:t>
                      </a:r>
                    </a:p>
                  </a:txBody>
                  <a:tcPr marL="72000" marR="0" marT="0" marB="0" anchor="b">
                    <a:lnL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7,27%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12,19%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10,26%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7,33%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8,10%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10,29%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10,12%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9,37%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898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56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IPC vigencia anterior</a:t>
                      </a:r>
                    </a:p>
                  </a:txBody>
                  <a:tcPr marL="72000" marR="0" marT="0" marB="0" anchor="b">
                    <a:lnL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3,73%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2,44%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1,94%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3,66%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6,77%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3,76%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8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898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697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% por encima del IPC en gastos de funcionamiento e inversión</a:t>
                      </a:r>
                    </a:p>
                  </a:txBody>
                  <a:tcPr marL="72000" marR="0" marT="0" marB="0" anchor="b">
                    <a:lnL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7,35%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10,82%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9,38%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2,37%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2,88%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5,90%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79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% por encima del IPC en gastos de funcionamiento</a:t>
                      </a:r>
                    </a:p>
                  </a:txBody>
                  <a:tcPr marL="72000" marR="0" marT="0" marB="0" anchor="b">
                    <a:lnL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5,06%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8,85%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6,11%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3,04%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2,06%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4,65%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79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% por encima del IPC en gastos de personal</a:t>
                      </a:r>
                    </a:p>
                  </a:txBody>
                  <a:tcPr marL="72000" marR="0" marT="0" marB="0" anchor="b">
                    <a:lnL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8,46%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7,82%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4,44%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3,52%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4,37%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5,61%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837798" y="808070"/>
            <a:ext cx="4123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E516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Crecimiento</a:t>
            </a:r>
            <a:r>
              <a:rPr kumimoji="0" lang="es-CO" sz="1400" b="0" i="0" u="none" strike="noStrike" kern="0" cap="none" spc="0" normalizeH="0" noProof="0" dirty="0" smtClean="0">
                <a:ln>
                  <a:noFill/>
                </a:ln>
                <a:solidFill>
                  <a:srgbClr val="3E516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 de los Costos de E.S. </a:t>
            </a: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3E5160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117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4294967295"/>
          </p:nvPr>
        </p:nvSpPr>
        <p:spPr>
          <a:xfrm>
            <a:off x="151061" y="4315307"/>
            <a:ext cx="3127231" cy="71159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150000"/>
            </a:pPr>
            <a:r>
              <a:rPr lang="es-CO" sz="850" dirty="0" smtClean="0"/>
              <a:t>Nota:  Se toma como base el aporte de la Nación a las Universidades del SUE (Art.. 86 y 87 Ley 30 de 1.992)</a:t>
            </a:r>
          </a:p>
          <a:p>
            <a:pPr>
              <a:spcBef>
                <a:spcPts val="0"/>
              </a:spcBef>
              <a:buSzPct val="150000"/>
            </a:pPr>
            <a:endParaRPr lang="es-CO" sz="200" dirty="0" smtClean="0"/>
          </a:p>
          <a:p>
            <a:pPr>
              <a:spcBef>
                <a:spcPts val="0"/>
              </a:spcBef>
              <a:buSzPct val="150000"/>
            </a:pPr>
            <a:r>
              <a:rPr lang="es-CO" sz="850" dirty="0" smtClean="0"/>
              <a:t>El aporte del año 1.993 que correspondió a $202.866 millones se indexa a pesos del 2017.</a:t>
            </a:r>
            <a:endParaRPr lang="es-CO" sz="85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30684642"/>
              </p:ext>
            </p:extLst>
          </p:nvPr>
        </p:nvGraphicFramePr>
        <p:xfrm>
          <a:off x="1070188" y="866990"/>
          <a:ext cx="6062134" cy="4103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lamada rectangular redondeada 5"/>
          <p:cNvSpPr/>
          <p:nvPr/>
        </p:nvSpPr>
        <p:spPr>
          <a:xfrm>
            <a:off x="6882131" y="2256222"/>
            <a:ext cx="1092200" cy="908051"/>
          </a:xfrm>
          <a:prstGeom prst="wedgeRoundRectCallout">
            <a:avLst>
              <a:gd name="adj1" fmla="val -123620"/>
              <a:gd name="adj2" fmla="val -523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dirty="0">
                <a:solidFill>
                  <a:prstClr val="black"/>
                </a:solidFill>
              </a:rPr>
              <a:t>Aumento Cobertura </a:t>
            </a:r>
            <a:r>
              <a:rPr lang="es-CO" sz="1050" dirty="0" smtClean="0">
                <a:solidFill>
                  <a:prstClr val="black"/>
                </a:solidFill>
              </a:rPr>
              <a:t>1993-2017 </a:t>
            </a:r>
            <a:r>
              <a:rPr lang="es-CO" sz="1050" dirty="0" smtClean="0">
                <a:solidFill>
                  <a:srgbClr val="A1561F">
                    <a:lumMod val="75000"/>
                  </a:srgbClr>
                </a:solidFill>
              </a:rPr>
              <a:t>262% </a:t>
            </a:r>
            <a:endParaRPr lang="es-CO" sz="1050" dirty="0">
              <a:solidFill>
                <a:srgbClr val="A1561F">
                  <a:lumMod val="75000"/>
                </a:srgbClr>
              </a:solidFill>
            </a:endParaRPr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841513" y="231913"/>
            <a:ext cx="5115339" cy="578532"/>
          </a:xfrm>
        </p:spPr>
        <p:txBody>
          <a:bodyPr/>
          <a:lstStyle/>
          <a:p>
            <a:r>
              <a:rPr lang="es-CO" dirty="0" smtClean="0"/>
              <a:t>Brechas de Calidad</a:t>
            </a:r>
            <a:endParaRPr lang="es-CO" dirty="0"/>
          </a:p>
        </p:txBody>
      </p:sp>
      <p:sp>
        <p:nvSpPr>
          <p:cNvPr id="9" name="Llamada con línea 1 (borde y barra de énfasis) 8"/>
          <p:cNvSpPr/>
          <p:nvPr/>
        </p:nvSpPr>
        <p:spPr>
          <a:xfrm>
            <a:off x="6882131" y="3637279"/>
            <a:ext cx="2133176" cy="833121"/>
          </a:xfrm>
          <a:prstGeom prst="accentBorderCallout1">
            <a:avLst>
              <a:gd name="adj1" fmla="val 18750"/>
              <a:gd name="adj2" fmla="val -8333"/>
              <a:gd name="adj3" fmla="val -86197"/>
              <a:gd name="adj4" fmla="val -3733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CO" sz="900" dirty="0" smtClean="0">
                <a:latin typeface="Source Sans Pro" panose="020B0604020202020204" charset="0"/>
              </a:rPr>
              <a:t>Al incluir Posgrado, la </a:t>
            </a:r>
            <a:r>
              <a:rPr lang="es-CO" sz="900" dirty="0">
                <a:latin typeface="Source Sans Pro" panose="020B0604020202020204" charset="0"/>
              </a:rPr>
              <a:t>cobertura </a:t>
            </a:r>
            <a:r>
              <a:rPr lang="es-CO" sz="900" dirty="0" smtClean="0">
                <a:latin typeface="Source Sans Pro" panose="020B0604020202020204" charset="0"/>
              </a:rPr>
              <a:t>en matrículas de las Universidades Públicas asciende a  623.367 estudiantes y el aporte anual de la Nación por estudiante correspondería a $4.762.721.</a:t>
            </a:r>
            <a:endParaRPr lang="es-CO" dirty="0">
              <a:latin typeface="Source San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2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5" grpId="0">
        <p:bldAsOne/>
      </p:bldGraphic>
      <p:bldP spid="6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038678"/>
              </p:ext>
            </p:extLst>
          </p:nvPr>
        </p:nvGraphicFramePr>
        <p:xfrm>
          <a:off x="1003111" y="1366551"/>
          <a:ext cx="7294728" cy="2809664"/>
        </p:xfrm>
        <a:graphic>
          <a:graphicData uri="http://schemas.openxmlformats.org/drawingml/2006/table">
            <a:tbl>
              <a:tblPr/>
              <a:tblGrid>
                <a:gridCol w="305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2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</a:rPr>
                        <a:t>VARIABLES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B7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</a:rPr>
                        <a:t>VALOR RECURSOS REQUERIDOS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B7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</a:rPr>
                        <a:t>RECURSOS RECURRENTES</a:t>
                      </a:r>
                      <a:br>
                        <a:rPr lang="es-CO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</a:rPr>
                        <a:t>(Base </a:t>
                      </a:r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</a:rPr>
                        <a:t>Presupuestal)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B7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</a:rPr>
                        <a:t>RECURSOS</a:t>
                      </a:r>
                    </a:p>
                    <a:p>
                      <a:pPr algn="ctr" fontAlgn="ctr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</a:rPr>
                        <a:t> </a:t>
                      </a:r>
                      <a:r>
                        <a:rPr lang="es-CO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</a:rPr>
                        <a:t>INVERSIÓN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B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7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Gastos de Persona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l (Modalidades de Contratación)</a:t>
                      </a:r>
                    </a:p>
                  </a:txBody>
                  <a:tcPr marL="54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959.402.338.615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959.402.338.615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27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Formación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(Doctoral y </a:t>
                      </a:r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Bilingüismo)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54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2.838.581.416.959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2.838.581.416.959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Infraestructura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</a:t>
                      </a:r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(Áreas 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Académico - Administrativa, Movilidad Reducida y Sismo Resistencia)</a:t>
                      </a:r>
                    </a:p>
                  </a:txBody>
                  <a:tcPr marL="54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9.949.960.717.800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140.482.600.000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9.809.478.117.800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27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Bienestar Universitario</a:t>
                      </a:r>
                    </a:p>
                  </a:txBody>
                  <a:tcPr marL="54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121.144.270.941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121.144.270.941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555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Recursos Apoyo Académico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(Equipos de cómputo, Laboratorios, Bases de Datos)</a:t>
                      </a:r>
                    </a:p>
                  </a:txBody>
                  <a:tcPr marL="54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344.766.558.129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89.006.740.608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255.759.817.521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27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TIC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(Internet, redes de voz y Sistemas de Información)</a:t>
                      </a:r>
                    </a:p>
                  </a:txBody>
                  <a:tcPr marL="54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605.057.468.257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12.595.932.969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592.461.535.288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105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Gastos Administrativos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 (Sistemas de Gestión, Seguridad, </a:t>
                      </a:r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Mantenimiento, 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Servicios e Impuestos)</a:t>
                      </a:r>
                    </a:p>
                  </a:txBody>
                  <a:tcPr marL="54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313.537.425.062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139.008.275.243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174.529.149.819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27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TOTAL NECESIDADES</a:t>
                      </a:r>
                    </a:p>
                  </a:txBody>
                  <a:tcPr marL="54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15.132.450.195.763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1.461.640.158.376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604020202020204" charset="0"/>
                        </a:rPr>
                        <a:t>13.670.810.037.387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8 Rectángulo"/>
          <p:cNvSpPr/>
          <p:nvPr/>
        </p:nvSpPr>
        <p:spPr>
          <a:xfrm>
            <a:off x="583457" y="4581048"/>
            <a:ext cx="3510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00" dirty="0">
                <a:solidFill>
                  <a:schemeClr val="bg1"/>
                </a:solidFill>
                <a:latin typeface="Source Sans Pro" panose="020B0604020202020204" charset="0"/>
              </a:rPr>
              <a:t>Fuente: Información de las 32 Universidades Públicas de Colombia</a:t>
            </a:r>
          </a:p>
          <a:p>
            <a:r>
              <a:rPr lang="es-CO" sz="800" dirty="0">
                <a:solidFill>
                  <a:schemeClr val="bg1"/>
                </a:solidFill>
                <a:latin typeface="Source Sans Pro" panose="020B0604020202020204" charset="0"/>
              </a:rPr>
              <a:t>Tomada del Estudio de Financiación de la E.S. en Colombia 2015.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703110" y="162362"/>
            <a:ext cx="6371085" cy="78766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2400" dirty="0" smtClean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Brechas de Calidad</a:t>
            </a:r>
          </a:p>
          <a:p>
            <a:endParaRPr lang="es-CO" sz="2800" dirty="0">
              <a:solidFill>
                <a:schemeClr val="bg1"/>
              </a:solidFill>
              <a:latin typeface="Dosis"/>
              <a:ea typeface="Dosis"/>
              <a:cs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42869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ángulo 118"/>
          <p:cNvSpPr/>
          <p:nvPr/>
        </p:nvSpPr>
        <p:spPr>
          <a:xfrm>
            <a:off x="1778794" y="4884675"/>
            <a:ext cx="5093382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50" dirty="0">
                <a:latin typeface="Source Sans Pro" panose="020B0604020202020204" charset="0"/>
              </a:rPr>
              <a:t>Fuente: Datos Estadísticas MEN. Elaboró Vicerrectoría Administrativa Universidad Tecnológica de </a:t>
            </a:r>
            <a:r>
              <a:rPr lang="es-CO" sz="750" dirty="0" smtClean="0">
                <a:latin typeface="Source Sans Pro" panose="020B0604020202020204" charset="0"/>
              </a:rPr>
              <a:t>Pereira</a:t>
            </a:r>
            <a:r>
              <a:rPr lang="es-CO" sz="750" dirty="0" smtClean="0">
                <a:solidFill>
                  <a:prstClr val="black"/>
                </a:solidFill>
                <a:latin typeface="Source Sans Pro" panose="020B0604020202020204" charset="0"/>
                <a:cs typeface="Arial" panose="020B0604020202020204" pitchFamily="34" charset="0"/>
              </a:rPr>
              <a:t>.</a:t>
            </a:r>
            <a:endParaRPr lang="es-CO" sz="1200" dirty="0">
              <a:solidFill>
                <a:srgbClr val="003366"/>
              </a:solidFill>
              <a:latin typeface="Source Sans Pro" panose="020B060402020202020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38206" y="219002"/>
            <a:ext cx="7484412" cy="1140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2400" dirty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NECESIDADES – Relación Gastos Público E.S.– Aportes Universidades Públicas</a:t>
            </a:r>
          </a:p>
          <a:p>
            <a:endParaRPr lang="es-CO" sz="2400" dirty="0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001582"/>
              </p:ext>
            </p:extLst>
          </p:nvPr>
        </p:nvGraphicFramePr>
        <p:xfrm>
          <a:off x="1778794" y="1069659"/>
          <a:ext cx="5961699" cy="38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15613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ángulo 118"/>
          <p:cNvSpPr/>
          <p:nvPr/>
        </p:nvSpPr>
        <p:spPr>
          <a:xfrm>
            <a:off x="1778794" y="4884675"/>
            <a:ext cx="5093382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50" dirty="0">
                <a:latin typeface="Source Sans Pro" panose="020B0604020202020204" charset="0"/>
              </a:rPr>
              <a:t>Fuente: Datos Estadísticas MEN. Elaboró Vicerrectoría Administrativa Universidad Tecnológica de </a:t>
            </a:r>
            <a:r>
              <a:rPr lang="es-CO" sz="750" dirty="0" smtClean="0">
                <a:latin typeface="Source Sans Pro" panose="020B0604020202020204" charset="0"/>
              </a:rPr>
              <a:t>Pereira</a:t>
            </a:r>
            <a:r>
              <a:rPr lang="es-CO" sz="750" dirty="0" smtClean="0">
                <a:solidFill>
                  <a:prstClr val="black"/>
                </a:solidFill>
                <a:latin typeface="Source Sans Pro" panose="020B0604020202020204" charset="0"/>
                <a:cs typeface="Arial" panose="020B0604020202020204" pitchFamily="34" charset="0"/>
              </a:rPr>
              <a:t>.</a:t>
            </a:r>
            <a:endParaRPr lang="es-CO" sz="1200" dirty="0">
              <a:solidFill>
                <a:srgbClr val="003366"/>
              </a:solidFill>
              <a:latin typeface="Source Sans Pro" panose="020B060402020202020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76136" y="298515"/>
            <a:ext cx="7405864" cy="66018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2400" dirty="0" smtClean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Brechas de Calidad</a:t>
            </a:r>
            <a:endParaRPr lang="es-CO" sz="2400" dirty="0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  <a:p>
            <a:endParaRPr lang="es-CO" sz="2400" dirty="0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09" y="1114301"/>
            <a:ext cx="5968501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ángulo 118"/>
          <p:cNvSpPr/>
          <p:nvPr/>
        </p:nvSpPr>
        <p:spPr>
          <a:xfrm>
            <a:off x="932127" y="4749208"/>
            <a:ext cx="5093382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50" dirty="0">
                <a:latin typeface="Source Sans Pro" panose="020B0604020202020204" charset="0"/>
              </a:rPr>
              <a:t>Fuente: Tomado de: Presentación Andrés Felipe Mora Cortés – Pontificia Universidad Javeriana</a:t>
            </a:r>
            <a:r>
              <a:rPr lang="es-CO" sz="750" dirty="0" smtClean="0">
                <a:latin typeface="Source Sans Pro" panose="020B0604020202020204" charset="0"/>
              </a:rPr>
              <a:t>.</a:t>
            </a:r>
            <a:endParaRPr lang="es-CO" sz="1200" dirty="0">
              <a:solidFill>
                <a:srgbClr val="003366"/>
              </a:solidFill>
              <a:latin typeface="Source Sans Pro" panose="020B060402020202020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70727" y="232254"/>
            <a:ext cx="7631151" cy="58938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2400" dirty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Brechas de </a:t>
            </a:r>
            <a:r>
              <a:rPr lang="es-CO" sz="2400" dirty="0" smtClean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Calidad</a:t>
            </a:r>
            <a:endParaRPr lang="es-CO" sz="2400" dirty="0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 cstate="print"/>
          <a:srcRect l="11201" t="24743" r="9877" b="9777"/>
          <a:stretch/>
        </p:blipFill>
        <p:spPr bwMode="auto">
          <a:xfrm>
            <a:off x="1119581" y="1086168"/>
            <a:ext cx="7060988" cy="356372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33109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799" y="2525225"/>
            <a:ext cx="6543261" cy="1159800"/>
          </a:xfrm>
        </p:spPr>
        <p:txBody>
          <a:bodyPr/>
          <a:lstStyle/>
          <a:p>
            <a:r>
              <a:rPr lang="es-CO" sz="3200" dirty="0" smtClean="0"/>
              <a:t>PROPUESTAS SOSTENIBILIDAD DE LAS UNIVERSIDADES PÚBLICAS</a:t>
            </a:r>
            <a:endParaRPr lang="es-CO" sz="32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4294967295"/>
          </p:nvPr>
        </p:nvSpPr>
        <p:spPr>
          <a:xfrm>
            <a:off x="0" y="0"/>
            <a:ext cx="669925" cy="11398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477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1966966" y="334736"/>
            <a:ext cx="5293519" cy="61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CO" sz="2000" dirty="0" smtClean="0">
                <a:solidFill>
                  <a:srgbClr val="0DB7C4"/>
                </a:solidFill>
                <a:latin typeface="Dosis" panose="020B0604020202020204" charset="0"/>
                <a:cs typeface="Arial" panose="020B0604020202020204" pitchFamily="34" charset="0"/>
              </a:rPr>
              <a:t>PROPUESTAS</a:t>
            </a:r>
            <a:endParaRPr lang="es-ES_tradnl" altLang="es-CO" sz="2000" dirty="0">
              <a:solidFill>
                <a:srgbClr val="0DB7C4"/>
              </a:solidFill>
              <a:latin typeface="Dosis" panose="020B060402020202020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CO" sz="2000" dirty="0">
                <a:solidFill>
                  <a:srgbClr val="0DB7C4"/>
                </a:solidFill>
                <a:latin typeface="Dosis" panose="020B0604020202020204" charset="0"/>
                <a:cs typeface="Arial" panose="020B0604020202020204" pitchFamily="34" charset="0"/>
              </a:rPr>
              <a:t>SOSTENIBILIDAD DE LAS UNIVERSIDADES </a:t>
            </a:r>
            <a:r>
              <a:rPr lang="es-ES_tradnl" altLang="es-CO" sz="2000" dirty="0" smtClean="0">
                <a:solidFill>
                  <a:srgbClr val="0DB7C4"/>
                </a:solidFill>
                <a:latin typeface="Dosis" panose="020B0604020202020204" charset="0"/>
                <a:cs typeface="Arial" panose="020B0604020202020204" pitchFamily="34" charset="0"/>
              </a:rPr>
              <a:t>PÚBLICAS</a:t>
            </a:r>
            <a:endParaRPr lang="es-ES_tradnl" altLang="es-CO" sz="2000" dirty="0">
              <a:solidFill>
                <a:srgbClr val="0DB7C4"/>
              </a:solidFill>
              <a:latin typeface="Dosis" panose="020B060402020202020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/>
          </p:nvPr>
        </p:nvGraphicFramePr>
        <p:xfrm>
          <a:off x="1269114" y="1421219"/>
          <a:ext cx="6577715" cy="3232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3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endParaRPr lang="es-CO" sz="40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</a:rPr>
                        <a:t>Qué</a:t>
                      </a:r>
                      <a:endParaRPr lang="es-CO" sz="1200" dirty="0">
                        <a:latin typeface="Source Sans Pro" panose="020B0604020202020204" charset="0"/>
                      </a:endParaRPr>
                    </a:p>
                  </a:txBody>
                  <a:tcPr marL="68580" marR="68580" marT="34290" marB="34290" anchor="b">
                    <a:lnL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</a:rPr>
                        <a:t>Cómo?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4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600" b="1" kern="1200" dirty="0" smtClean="0">
                          <a:solidFill>
                            <a:srgbClr val="4BACC6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 smtClean="0">
                          <a:solidFill>
                            <a:srgbClr val="3271A5"/>
                          </a:solidFill>
                          <a:latin typeface="Source Sans Pro" panose="020B0604020202020204" charset="0"/>
                          <a:cs typeface="Arial" panose="020B0604020202020204" pitchFamily="34" charset="0"/>
                        </a:rPr>
                        <a:t>IVA Social e Impuesto</a:t>
                      </a:r>
                      <a:r>
                        <a:rPr lang="es-CO" sz="1600" b="1" baseline="0" dirty="0" smtClean="0">
                          <a:solidFill>
                            <a:srgbClr val="3271A5"/>
                          </a:solidFill>
                          <a:latin typeface="Source Sans Pro" panose="020B0604020202020204" charset="0"/>
                          <a:cs typeface="Arial" panose="020B0604020202020204" pitchFamily="34" charset="0"/>
                        </a:rPr>
                        <a:t> sobre la Renta</a:t>
                      </a:r>
                      <a:endParaRPr lang="es-CO" sz="1200" dirty="0">
                        <a:latin typeface="Source Sans Pro" panose="020B060402020202020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200" dirty="0" smtClean="0">
                          <a:solidFill>
                            <a:srgbClr val="595959"/>
                          </a:solidFill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  <a:sym typeface="Quattrocento Sans"/>
                        </a:rPr>
                        <a:t>Garantizar a las IES Públicas, los recursos que fueron incluidos en la Reforma Tributaria en los artículos 184 y 102 de la Ley 1819 de 2016, de los cuales actualmente el MEN</a:t>
                      </a:r>
                      <a:r>
                        <a:rPr lang="es-CO" sz="1200" baseline="0" dirty="0" smtClean="0">
                          <a:solidFill>
                            <a:srgbClr val="595959"/>
                          </a:solidFill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  <a:sym typeface="Quattrocento Sans"/>
                        </a:rPr>
                        <a:t> </a:t>
                      </a:r>
                      <a:r>
                        <a:rPr lang="es-CO" sz="1200" dirty="0" smtClean="0">
                          <a:solidFill>
                            <a:srgbClr val="595959"/>
                          </a:solidFill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  <a:sym typeface="Quattrocento Sans"/>
                        </a:rPr>
                        <a:t>viene destinando para otros programas y políticas de gobierno.</a:t>
                      </a:r>
                      <a:endParaRPr lang="es-CO" sz="1200" dirty="0">
                        <a:latin typeface="Source Sans Pro" panose="020B060402020202020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600" b="1" kern="1200" dirty="0" smtClean="0">
                          <a:solidFill>
                            <a:srgbClr val="4BACC6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 smtClean="0">
                          <a:solidFill>
                            <a:srgbClr val="3271A5"/>
                          </a:solidFill>
                          <a:latin typeface="Source Sans Pro" panose="020B0604020202020204" charset="0"/>
                          <a:cs typeface="Arial" panose="020B0604020202020204" pitchFamily="34" charset="0"/>
                        </a:rPr>
                        <a:t>Excedentes</a:t>
                      </a:r>
                      <a:r>
                        <a:rPr lang="es-CO" sz="1600" b="1" baseline="0" dirty="0" smtClean="0">
                          <a:solidFill>
                            <a:srgbClr val="3271A5"/>
                          </a:solidFill>
                          <a:latin typeface="Source Sans Pro" panose="020B0604020202020204" charset="0"/>
                          <a:cs typeface="Arial" panose="020B0604020202020204" pitchFamily="34" charset="0"/>
                        </a:rPr>
                        <a:t> Cooperativas</a:t>
                      </a:r>
                      <a:endParaRPr lang="es-CO" sz="1200" dirty="0">
                        <a:latin typeface="Source Sans Pro" panose="020B060402020202020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rgbClr val="595959"/>
                          </a:solidFill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  <a:sym typeface="Quattrocento Sans"/>
                        </a:rPr>
                        <a:t>Reglamentar la distribución y destinación directa a las IES públicas de los recursos del artículo 142 de la Ley 1819 de 2016.</a:t>
                      </a:r>
                      <a:endParaRPr lang="es-CO" sz="1200" dirty="0">
                        <a:latin typeface="Source Sans Pro" panose="020B060402020202020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600" b="1" kern="1200" dirty="0" smtClean="0">
                          <a:solidFill>
                            <a:srgbClr val="4BACC6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endParaRPr lang="es-CO" sz="1200" dirty="0">
                        <a:latin typeface="Source Sans Pro" panose="020B060402020202020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 smtClean="0">
                          <a:solidFill>
                            <a:srgbClr val="3271A5"/>
                          </a:solidFill>
                          <a:latin typeface="Source Sans Pro" panose="020B0604020202020204" charset="0"/>
                          <a:cs typeface="Arial" panose="020B0604020202020204" pitchFamily="34" charset="0"/>
                        </a:rPr>
                        <a:t>Modificar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 smtClean="0">
                          <a:solidFill>
                            <a:srgbClr val="3271A5"/>
                          </a:solidFill>
                          <a:latin typeface="Source Sans Pro" panose="020B0604020202020204" charset="0"/>
                          <a:cs typeface="Arial" panose="020B0604020202020204" pitchFamily="34" charset="0"/>
                        </a:rPr>
                        <a:t>Art.</a:t>
                      </a:r>
                      <a:r>
                        <a:rPr lang="es-CO" sz="1600" b="1" baseline="0" dirty="0" smtClean="0">
                          <a:solidFill>
                            <a:srgbClr val="3271A5"/>
                          </a:solidFill>
                          <a:latin typeface="Source Sans Pro" panose="020B0604020202020204" charset="0"/>
                          <a:cs typeface="Arial" panose="020B0604020202020204" pitchFamily="34" charset="0"/>
                        </a:rPr>
                        <a:t> 86 Ley 30 de 1992</a:t>
                      </a:r>
                      <a:endParaRPr lang="es-CO" sz="1200" dirty="0">
                        <a:latin typeface="Source Sans Pro" panose="020B060402020202020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rgbClr val="595959"/>
                          </a:solidFill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  <a:sym typeface="Quattrocento Sans"/>
                        </a:rPr>
                        <a:t>Ajustar las transferencias del Gobierno a las Universidades Oficiales, incluyendo un crecimiento real, de mínimo 4 puntos porcentuales adicionales al IPC.</a:t>
                      </a:r>
                      <a:endParaRPr lang="es-CO" sz="1200" dirty="0">
                        <a:latin typeface="Source Sans Pro" panose="020B060402020202020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7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092193"/>
              </p:ext>
            </p:extLst>
          </p:nvPr>
        </p:nvGraphicFramePr>
        <p:xfrm>
          <a:off x="1077728" y="1336157"/>
          <a:ext cx="6811630" cy="3239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8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endParaRPr lang="es-CO" sz="40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</a:rPr>
                        <a:t>Qué</a:t>
                      </a:r>
                      <a:endParaRPr lang="es-CO" sz="1200" dirty="0">
                        <a:latin typeface="Source Sans Pro" panose="020B0604020202020204" charset="0"/>
                      </a:endParaRPr>
                    </a:p>
                  </a:txBody>
                  <a:tcPr marL="68580" marR="68580" marT="34290" marB="34290" anchor="b">
                    <a:lnL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</a:rPr>
                        <a:t>Cómo?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4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600" b="1" kern="1200" dirty="0" smtClean="0">
                          <a:solidFill>
                            <a:srgbClr val="4BACC6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 smtClean="0">
                          <a:solidFill>
                            <a:srgbClr val="3271A5"/>
                          </a:solidFill>
                          <a:latin typeface="Source Sans Pro" panose="020B0604020202020204" charset="0"/>
                          <a:cs typeface="Arial" panose="020B0604020202020204" pitchFamily="34" charset="0"/>
                        </a:rPr>
                        <a:t>Modificar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 smtClean="0">
                          <a:solidFill>
                            <a:srgbClr val="3271A5"/>
                          </a:solidFill>
                          <a:latin typeface="Source Sans Pro" panose="020B0604020202020204" charset="0"/>
                          <a:cs typeface="Arial" panose="020B0604020202020204" pitchFamily="34" charset="0"/>
                        </a:rPr>
                        <a:t>Art.</a:t>
                      </a:r>
                      <a:r>
                        <a:rPr lang="es-CO" sz="1600" b="1" baseline="0" dirty="0" smtClean="0">
                          <a:solidFill>
                            <a:srgbClr val="3271A5"/>
                          </a:solidFill>
                          <a:latin typeface="Source Sans Pro" panose="020B0604020202020204" charset="0"/>
                          <a:cs typeface="Arial" panose="020B0604020202020204" pitchFamily="34" charset="0"/>
                        </a:rPr>
                        <a:t> 87 Ley 30 de 1992</a:t>
                      </a:r>
                      <a:endParaRPr lang="es-CO" sz="1200" dirty="0">
                        <a:latin typeface="Source Sans Pro" panose="020B060402020202020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200" dirty="0" smtClean="0">
                          <a:solidFill>
                            <a:srgbClr val="595959"/>
                          </a:solidFill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  <a:sym typeface="Quattrocento Sans"/>
                        </a:rPr>
                        <a:t>Incluir un aporte a las Universidades Públicas a partir del año 2019 correspondiente al 10% de los aportes girados por el MEN para el funcionamiento de las Instituciones de Educación Superior. </a:t>
                      </a:r>
                      <a:endParaRPr lang="es-CO" sz="1200" dirty="0">
                        <a:latin typeface="Source Sans Pro" panose="020B060402020202020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600" b="1" kern="1200" dirty="0" smtClean="0">
                          <a:solidFill>
                            <a:srgbClr val="4BACC6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 smtClean="0">
                          <a:solidFill>
                            <a:srgbClr val="3271A5"/>
                          </a:solidFill>
                          <a:latin typeface="Source Sans Pro" panose="020B0604020202020204" charset="0"/>
                          <a:cs typeface="Arial" panose="020B0604020202020204" pitchFamily="34" charset="0"/>
                        </a:rPr>
                        <a:t>Financiación impacto </a:t>
                      </a:r>
                      <a:r>
                        <a:rPr lang="es-CO" sz="1600" b="1" baseline="0" dirty="0" smtClean="0">
                          <a:solidFill>
                            <a:srgbClr val="3271A5"/>
                          </a:solidFill>
                          <a:latin typeface="Source Sans Pro" panose="020B0604020202020204" charset="0"/>
                          <a:cs typeface="Arial" panose="020B0604020202020204" pitchFamily="34" charset="0"/>
                        </a:rPr>
                        <a:t>nuevas leyes</a:t>
                      </a:r>
                      <a:endParaRPr lang="es-CO" sz="1200" dirty="0">
                        <a:latin typeface="Source Sans Pro" panose="020B060402020202020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200" dirty="0" smtClean="0">
                          <a:solidFill>
                            <a:srgbClr val="595959"/>
                          </a:solidFill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  <a:sym typeface="Quattrocento Sans"/>
                        </a:rPr>
                        <a:t>Expedir ley que precise el reconocimiento a las Universidades Públicas de los costos asociados a las disposiciones del legislativo que afecten su sostenibilidad financiera.</a:t>
                      </a:r>
                      <a:endParaRPr lang="es-CO" sz="1200" dirty="0">
                        <a:latin typeface="Source Sans Pro" panose="020B060402020202020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600" b="1" kern="1200" dirty="0" smtClean="0">
                          <a:solidFill>
                            <a:srgbClr val="4BACC6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</a:rPr>
                        <a:t>6</a:t>
                      </a:r>
                    </a:p>
                    <a:p>
                      <a:endParaRPr lang="es-CO" sz="1200" dirty="0">
                        <a:latin typeface="Source Sans Pro" panose="020B060402020202020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 smtClean="0">
                          <a:solidFill>
                            <a:srgbClr val="3271A5"/>
                          </a:solidFill>
                          <a:latin typeface="Source Sans Pro" panose="020B0604020202020204" charset="0"/>
                          <a:cs typeface="Arial" panose="020B0604020202020204" pitchFamily="34" charset="0"/>
                        </a:rPr>
                        <a:t>Impacto</a:t>
                      </a:r>
                      <a:r>
                        <a:rPr lang="es-CO" sz="1600" b="1" baseline="0" dirty="0" smtClean="0">
                          <a:solidFill>
                            <a:srgbClr val="3271A5"/>
                          </a:solidFill>
                          <a:latin typeface="Source Sans Pro" panose="020B0604020202020204" charset="0"/>
                          <a:cs typeface="Arial" panose="020B0604020202020204" pitchFamily="34" charset="0"/>
                        </a:rPr>
                        <a:t> Programas de Gobierno</a:t>
                      </a:r>
                      <a:endParaRPr lang="es-CO" sz="1200" dirty="0">
                        <a:latin typeface="Source Sans Pro" panose="020B060402020202020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rgbClr val="595959"/>
                          </a:solidFill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  <a:sym typeface="Quattrocento Sans"/>
                        </a:rPr>
                        <a:t>Revisar los programas de gobierno priorizados desde el MEN y el impacto de los mismos,</a:t>
                      </a:r>
                      <a:r>
                        <a:rPr lang="es-CO" sz="1200" baseline="0" dirty="0" smtClean="0">
                          <a:solidFill>
                            <a:srgbClr val="595959"/>
                          </a:solidFill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  <a:sym typeface="Quattrocento Sans"/>
                        </a:rPr>
                        <a:t> </a:t>
                      </a:r>
                      <a:r>
                        <a:rPr lang="es-CO" sz="1200" dirty="0" smtClean="0">
                          <a:solidFill>
                            <a:srgbClr val="595959"/>
                          </a:solidFill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  <a:sym typeface="Quattrocento Sans"/>
                        </a:rPr>
                        <a:t>promoviendo aquellos</a:t>
                      </a:r>
                      <a:r>
                        <a:rPr lang="es-CO" sz="1200" baseline="0" dirty="0" smtClean="0">
                          <a:solidFill>
                            <a:srgbClr val="595959"/>
                          </a:solidFill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  <a:sym typeface="Quattrocento Sans"/>
                        </a:rPr>
                        <a:t> </a:t>
                      </a:r>
                      <a:r>
                        <a:rPr lang="es-CO" sz="1200" dirty="0" smtClean="0">
                          <a:solidFill>
                            <a:srgbClr val="595959"/>
                          </a:solidFill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  <a:sym typeface="Quattrocento Sans"/>
                        </a:rPr>
                        <a:t>que impacten la oferta educativa y no sólo la demanda.</a:t>
                      </a:r>
                      <a:endParaRPr lang="es-CO" sz="1200" dirty="0">
                        <a:latin typeface="Source Sans Pro" panose="020B060402020202020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 bwMode="auto">
          <a:xfrm>
            <a:off x="1966966" y="334736"/>
            <a:ext cx="5293519" cy="61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CO" sz="2000" dirty="0" smtClean="0">
                <a:solidFill>
                  <a:srgbClr val="0DB7C4"/>
                </a:solidFill>
                <a:latin typeface="Dosis" panose="020B0604020202020204" charset="0"/>
                <a:cs typeface="Arial" panose="020B0604020202020204" pitchFamily="34" charset="0"/>
              </a:rPr>
              <a:t>PROPUESTAS</a:t>
            </a:r>
            <a:endParaRPr lang="es-ES_tradnl" altLang="es-CO" sz="2000" dirty="0">
              <a:solidFill>
                <a:srgbClr val="0DB7C4"/>
              </a:solidFill>
              <a:latin typeface="Dosis" panose="020B060402020202020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CO" sz="2000" dirty="0">
                <a:solidFill>
                  <a:srgbClr val="0DB7C4"/>
                </a:solidFill>
                <a:latin typeface="Dosis" panose="020B0604020202020204" charset="0"/>
                <a:cs typeface="Arial" panose="020B0604020202020204" pitchFamily="34" charset="0"/>
              </a:rPr>
              <a:t>SOSTENIBILIDAD DE LAS UNIVERSIDADES </a:t>
            </a:r>
            <a:r>
              <a:rPr lang="es-ES_tradnl" altLang="es-CO" sz="2000" dirty="0" smtClean="0">
                <a:solidFill>
                  <a:srgbClr val="0DB7C4"/>
                </a:solidFill>
                <a:latin typeface="Dosis" panose="020B0604020202020204" charset="0"/>
                <a:cs typeface="Arial" panose="020B0604020202020204" pitchFamily="34" charset="0"/>
              </a:rPr>
              <a:t>PÚBLICAS</a:t>
            </a:r>
            <a:endParaRPr lang="es-ES_tradnl" altLang="es-CO" sz="2000" dirty="0">
              <a:solidFill>
                <a:srgbClr val="0DB7C4"/>
              </a:solidFill>
              <a:latin typeface="Dosis" panose="020B060402020202020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" y="139864"/>
            <a:ext cx="1541478" cy="8997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42681" y="2390769"/>
            <a:ext cx="1541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ource Sans Pro" panose="020B0604020202020204" charset="0"/>
                <a:cs typeface="Arial"/>
                <a:sym typeface="Arial"/>
              </a:rPr>
              <a:t>1. Qué </a:t>
            </a:r>
            <a:r>
              <a: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ource Sans Pro" panose="020B0604020202020204" charset="0"/>
                <a:cs typeface="Arial"/>
                <a:sym typeface="Arial"/>
              </a:rPr>
              <a:t>es el Sistema Universitario Estatal?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310220" y="1039634"/>
            <a:ext cx="6481565" cy="342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350" b="0" i="0" u="none" strike="noStrike" kern="0" cap="none" spc="0" normalizeH="0" baseline="0" noProof="0" dirty="0">
                <a:ln>
                  <a:noFill/>
                </a:ln>
                <a:solidFill>
                  <a:srgbClr val="303E4A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Arial"/>
              </a:rPr>
              <a:t>El Sistema Universitario Estatal (SUE) fue creado por la Ley 30 de 1992 en su Capítulo IV, con el fin de </a:t>
            </a:r>
            <a:r>
              <a:rPr kumimoji="0" lang="es-ES_tradnl" sz="1350" b="0" i="0" u="none" strike="noStrike" kern="0" cap="none" spc="0" normalizeH="0" baseline="0" noProof="0" dirty="0">
                <a:ln>
                  <a:noFill/>
                </a:ln>
                <a:solidFill>
                  <a:srgbClr val="303E4A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Arial"/>
              </a:rPr>
              <a:t>optimizar los recursos, fomentar la cooperación y trabajar en pro del mejoramiento de la calidad.</a:t>
            </a:r>
            <a:endParaRPr kumimoji="0" lang="es-CO" sz="1350" b="0" i="0" u="none" strike="noStrike" kern="0" cap="none" spc="0" normalizeH="0" baseline="0" noProof="0" dirty="0">
              <a:ln>
                <a:noFill/>
              </a:ln>
              <a:solidFill>
                <a:srgbClr val="303E4A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350" b="0" i="0" u="none" strike="noStrike" kern="0" cap="none" spc="0" normalizeH="0" baseline="0" noProof="0" dirty="0">
              <a:ln>
                <a:noFill/>
              </a:ln>
              <a:solidFill>
                <a:srgbClr val="303E4A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350" b="0" i="0" u="none" strike="noStrike" kern="0" cap="none" spc="0" normalizeH="0" baseline="0" noProof="0" dirty="0">
                <a:ln>
                  <a:noFill/>
                </a:ln>
                <a:solidFill>
                  <a:srgbClr val="303E4A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Arial"/>
              </a:rPr>
              <a:t>El SUE está integrado por las 32 Universidades Estatales u Oficiales del país, representadas por sus respectivos Rectores, quienes constituyen el Consejo Nacional de Rectores.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350" b="0" i="0" u="none" strike="noStrike" kern="0" cap="none" spc="0" normalizeH="0" baseline="0" noProof="0" dirty="0">
              <a:ln>
                <a:noFill/>
              </a:ln>
              <a:solidFill>
                <a:srgbClr val="303E4A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350" b="0" i="0" u="none" strike="noStrike" kern="0" cap="none" spc="0" normalizeH="0" baseline="0" noProof="0" dirty="0">
                <a:ln>
                  <a:noFill/>
                </a:ln>
                <a:solidFill>
                  <a:srgbClr val="303E4A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Arial"/>
              </a:rPr>
              <a:t>El mismo constituye un espacio fundamental para la modernización de la universidad pública y un mecanismo de cooperación.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350" b="0" i="0" u="none" strike="noStrike" kern="0" cap="none" spc="0" normalizeH="0" baseline="0" noProof="0" dirty="0">
                <a:ln>
                  <a:noFill/>
                </a:ln>
                <a:solidFill>
                  <a:srgbClr val="303E4A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Arial"/>
              </a:rPr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350" b="0" i="0" u="none" strike="noStrike" kern="0" cap="none" spc="0" normalizeH="0" baseline="0" noProof="0" dirty="0">
                <a:ln>
                  <a:noFill/>
                </a:ln>
                <a:solidFill>
                  <a:srgbClr val="303E4A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Arial"/>
              </a:rPr>
              <a:t>El funcionamiento del SUE fue reglamentado inicialmente mediante Resolución No. 4646 del 15 de agosto de 2006 del MEN y actualmente mediante </a:t>
            </a:r>
            <a:r>
              <a:rPr kumimoji="0" lang="es-ES" sz="1350" b="0" i="0" u="none" strike="noStrike" kern="0" cap="none" spc="0" normalizeH="0" baseline="0" noProof="0" dirty="0">
                <a:ln>
                  <a:noFill/>
                </a:ln>
                <a:solidFill>
                  <a:srgbClr val="303E4A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Arial"/>
              </a:rPr>
              <a:t>Resolución No. 3666 del 26 de febrero de 2016</a:t>
            </a:r>
            <a:r>
              <a:rPr kumimoji="0" lang="es-CO" sz="1350" b="0" i="0" u="none" strike="noStrike" kern="0" cap="none" spc="0" normalizeH="0" baseline="0" noProof="0" dirty="0">
                <a:ln>
                  <a:noFill/>
                </a:ln>
                <a:solidFill>
                  <a:srgbClr val="303E4A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119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a 20"/>
          <p:cNvGraphicFramePr>
            <a:graphicFrameLocks noGrp="1"/>
          </p:cNvGraphicFramePr>
          <p:nvPr>
            <p:extLst/>
          </p:nvPr>
        </p:nvGraphicFramePr>
        <p:xfrm>
          <a:off x="1077728" y="1336157"/>
          <a:ext cx="6811630" cy="3239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8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endParaRPr lang="es-CO" sz="40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ource Sans Pr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</a:rPr>
                        <a:t>Qué</a:t>
                      </a:r>
                      <a:endParaRPr lang="es-CO" sz="1200" dirty="0">
                        <a:latin typeface="Source Sans Pro" panose="020B0604020202020204" charset="0"/>
                      </a:endParaRPr>
                    </a:p>
                  </a:txBody>
                  <a:tcPr marL="68580" marR="68580" marT="34290" marB="34290" anchor="b">
                    <a:lnL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</a:rPr>
                        <a:t>Cómo?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4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600" b="1" kern="1200" dirty="0" smtClean="0">
                          <a:solidFill>
                            <a:srgbClr val="4BACC6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kern="1200" baseline="0" dirty="0" smtClean="0">
                          <a:solidFill>
                            <a:srgbClr val="3271A5"/>
                          </a:solidFill>
                          <a:latin typeface="Source Sans Pro" panose="020B0604020202020204" charset="0"/>
                          <a:ea typeface="+mn-ea"/>
                          <a:cs typeface="Arial" panose="020B0604020202020204" pitchFamily="34" charset="0"/>
                        </a:rPr>
                        <a:t>Alcance y financiación Decreto 1279</a:t>
                      </a:r>
                      <a:endParaRPr lang="es-CO" sz="1600" b="1" kern="1200" baseline="0" dirty="0">
                        <a:solidFill>
                          <a:srgbClr val="3271A5"/>
                        </a:solidFill>
                        <a:latin typeface="Source Sans Pro" panose="020B060402020202020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rgbClr val="595959"/>
                          </a:solidFill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  <a:sym typeface="Quattrocento Sans"/>
                        </a:rPr>
                        <a:t>Analizar el alcance y financiación del sistema salarial y prestacional docente, el cual</a:t>
                      </a:r>
                      <a:r>
                        <a:rPr lang="es-CO" sz="1200" baseline="0" dirty="0" smtClean="0">
                          <a:solidFill>
                            <a:srgbClr val="595959"/>
                          </a:solidFill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  <a:sym typeface="Quattrocento Sans"/>
                        </a:rPr>
                        <a:t> </a:t>
                      </a:r>
                      <a:r>
                        <a:rPr lang="es-CO" sz="1200" dirty="0" smtClean="0">
                          <a:solidFill>
                            <a:srgbClr val="595959"/>
                          </a:solidFill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  <a:sym typeface="Quattrocento Sans"/>
                        </a:rPr>
                        <a:t>impacta el presupuesto de las Universidades Oficiales, al no tener límites de crecimiento anuales ni a lo largo de la carrera docente.</a:t>
                      </a:r>
                      <a:endParaRPr lang="es-CO" sz="1200" dirty="0">
                        <a:latin typeface="Source Sans Pro" panose="020B060402020202020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600" b="1" kern="1200" dirty="0" smtClean="0">
                          <a:solidFill>
                            <a:srgbClr val="4BACC6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 smtClean="0">
                          <a:solidFill>
                            <a:srgbClr val="3271A5"/>
                          </a:solidFill>
                          <a:latin typeface="Source Sans Pro" panose="020B0604020202020204" charset="0"/>
                          <a:cs typeface="Arial" panose="020B0604020202020204" pitchFamily="34" charset="0"/>
                        </a:rPr>
                        <a:t>Aporte Entidades Territoriales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200" dirty="0" smtClean="0">
                          <a:solidFill>
                            <a:srgbClr val="595959"/>
                          </a:solidFill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  <a:sym typeface="Quattrocento Sans"/>
                        </a:rPr>
                        <a:t>Establecer las leyes requeridas para que las entidades territoriales aporten a la educación pública en todos sus niveles (básica, media y superior).</a:t>
                      </a:r>
                      <a:endParaRPr lang="es-CO" sz="1200" dirty="0">
                        <a:latin typeface="Source Sans Pro" panose="020B060402020202020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600" b="1" kern="1200" dirty="0" smtClean="0">
                          <a:solidFill>
                            <a:srgbClr val="4BACC6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</a:rPr>
                        <a:t>9</a:t>
                      </a:r>
                    </a:p>
                    <a:p>
                      <a:endParaRPr lang="es-CO" sz="1200" dirty="0">
                        <a:latin typeface="Source Sans Pro" panose="020B060402020202020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 smtClean="0">
                          <a:solidFill>
                            <a:srgbClr val="3271A5"/>
                          </a:solidFill>
                          <a:latin typeface="Source Sans Pro" panose="020B0604020202020204" charset="0"/>
                          <a:cs typeface="Arial" panose="020B0604020202020204" pitchFamily="34" charset="0"/>
                        </a:rPr>
                        <a:t>Política</a:t>
                      </a:r>
                      <a:r>
                        <a:rPr lang="es-CO" sz="1600" b="1" baseline="0" dirty="0" smtClean="0">
                          <a:solidFill>
                            <a:srgbClr val="3271A5"/>
                          </a:solidFill>
                          <a:latin typeface="Source Sans Pro" panose="020B0604020202020204" charset="0"/>
                          <a:cs typeface="Arial" panose="020B0604020202020204" pitchFamily="34" charset="0"/>
                        </a:rPr>
                        <a:t> de Estado</a:t>
                      </a:r>
                      <a:endParaRPr lang="es-CO" sz="1200" dirty="0">
                        <a:latin typeface="Source Sans Pro" panose="020B060402020202020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rgbClr val="595959"/>
                          </a:solidFill>
                          <a:latin typeface="Source Sans Pro" panose="020B0604020202020204" charset="0"/>
                          <a:ea typeface="Segoe UI" charset="0"/>
                          <a:cs typeface="Arial" panose="020B0604020202020204" pitchFamily="34" charset="0"/>
                          <a:sym typeface="Quattrocento Sans"/>
                        </a:rPr>
                        <a:t>Construir una Política de Estado en la que se generen recursos adicionales para cierre de brechas a fin de mejorar el indicador de gasto en educación superior en relación al PIB.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 bwMode="auto">
          <a:xfrm>
            <a:off x="1966966" y="334736"/>
            <a:ext cx="5293519" cy="61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CO" sz="2000" dirty="0" smtClean="0">
                <a:solidFill>
                  <a:srgbClr val="0DB7C4"/>
                </a:solidFill>
                <a:latin typeface="Dosis" panose="020B0604020202020204" charset="0"/>
                <a:cs typeface="Arial" panose="020B0604020202020204" pitchFamily="34" charset="0"/>
              </a:rPr>
              <a:t>PROPUESTAS</a:t>
            </a:r>
            <a:endParaRPr lang="es-ES_tradnl" altLang="es-CO" sz="2000" dirty="0">
              <a:solidFill>
                <a:srgbClr val="0DB7C4"/>
              </a:solidFill>
              <a:latin typeface="Dosis" panose="020B060402020202020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CO" sz="2000" dirty="0">
                <a:solidFill>
                  <a:srgbClr val="0DB7C4"/>
                </a:solidFill>
                <a:latin typeface="Dosis" panose="020B0604020202020204" charset="0"/>
                <a:cs typeface="Arial" panose="020B0604020202020204" pitchFamily="34" charset="0"/>
              </a:rPr>
              <a:t>SOSTENIBILIDAD DE LAS UNIVERSIDADES </a:t>
            </a:r>
            <a:r>
              <a:rPr lang="es-ES_tradnl" altLang="es-CO" sz="2000" dirty="0" smtClean="0">
                <a:solidFill>
                  <a:srgbClr val="0DB7C4"/>
                </a:solidFill>
                <a:latin typeface="Dosis" panose="020B0604020202020204" charset="0"/>
                <a:cs typeface="Arial" panose="020B0604020202020204" pitchFamily="34" charset="0"/>
              </a:rPr>
              <a:t>PÚBLICAS</a:t>
            </a:r>
            <a:endParaRPr lang="es-ES_tradnl" altLang="es-CO" sz="2000" dirty="0">
              <a:solidFill>
                <a:srgbClr val="0DB7C4"/>
              </a:solidFill>
              <a:latin typeface="Dosis" panose="020B060402020202020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70"/>
          <p:cNvSpPr txBox="1">
            <a:spLocks/>
          </p:cNvSpPr>
          <p:nvPr/>
        </p:nvSpPr>
        <p:spPr>
          <a:xfrm>
            <a:off x="1009652" y="443948"/>
            <a:ext cx="6080261" cy="135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CO" sz="4800" dirty="0" smtClean="0">
                <a:solidFill>
                  <a:srgbClr val="FFFFFF"/>
                </a:solidFill>
              </a:rPr>
              <a:t>AVANCES A LA FECHA</a:t>
            </a:r>
            <a:endParaRPr lang="en" sz="4800" dirty="0">
              <a:solidFill>
                <a:srgbClr val="FFFFF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46781" y="2504662"/>
            <a:ext cx="4929810" cy="15636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604020202020204" charset="0"/>
                <a:ea typeface="Segoe UI" charset="0"/>
                <a:cs typeface="Arial" panose="020B0604020202020204" pitchFamily="34" charset="0"/>
              </a:rPr>
              <a:t>El 26 de octubre de 2018, el Gobierno Nacional en cabeza del presidente de la república Iván Duque Márquez firmó un acuerdo con los Rectores de Instituciones de Educación Públicas que recoge </a:t>
            </a:r>
            <a:r>
              <a:rPr lang="es-CO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604020202020204" charset="0"/>
                <a:ea typeface="Segoe UI" charset="0"/>
                <a:cs typeface="Arial" panose="020B0604020202020204" pitchFamily="34" charset="0"/>
              </a:rPr>
              <a:t>algunas </a:t>
            </a: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604020202020204" charset="0"/>
                <a:ea typeface="Segoe UI" charset="0"/>
                <a:cs typeface="Arial" panose="020B0604020202020204" pitchFamily="34" charset="0"/>
              </a:rPr>
              <a:t>de las propuestas antes </a:t>
            </a:r>
            <a:r>
              <a:rPr lang="es-CO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604020202020204" charset="0"/>
                <a:ea typeface="Segoe UI" charset="0"/>
                <a:cs typeface="Arial" panose="020B0604020202020204" pitchFamily="34" charset="0"/>
              </a:rPr>
              <a:t>enunciadas para </a:t>
            </a: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604020202020204" charset="0"/>
                <a:ea typeface="Segoe UI" charset="0"/>
                <a:cs typeface="Arial" panose="020B0604020202020204" pitchFamily="34" charset="0"/>
              </a:rPr>
              <a:t>el periodo 2019-2022 y cuyos efectos se revisarán </a:t>
            </a:r>
            <a:r>
              <a:rPr lang="es-CO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604020202020204" charset="0"/>
                <a:ea typeface="Segoe UI" charset="0"/>
                <a:cs typeface="Arial" panose="020B0604020202020204" pitchFamily="34" charset="0"/>
              </a:rPr>
              <a:t>posteriormente:</a:t>
            </a:r>
            <a:endParaRPr lang="es-CO" dirty="0">
              <a:solidFill>
                <a:schemeClr val="tx1">
                  <a:lumMod val="95000"/>
                  <a:lumOff val="5000"/>
                </a:schemeClr>
              </a:solidFill>
              <a:latin typeface="Source Sans Pro" panose="020B0604020202020204" charset="0"/>
              <a:ea typeface="Segoe UI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 bwMode="auto">
          <a:xfrm>
            <a:off x="1053547" y="556591"/>
            <a:ext cx="3796749" cy="44935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" b="2967"/>
          <a:stretch/>
        </p:blipFill>
        <p:spPr bwMode="auto">
          <a:xfrm>
            <a:off x="5102087" y="556591"/>
            <a:ext cx="3735745" cy="4493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427922" y="156662"/>
            <a:ext cx="68447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Source Sans Pro" panose="020B0604020202020204" charset="0"/>
                <a:ea typeface="Segoe UI" charset="0"/>
                <a:cs typeface="Arial" panose="020B0604020202020204" pitchFamily="34" charset="0"/>
              </a:rPr>
              <a:t>ACUERDO PRESIDENTE CON LOS RECTORES DE INSTITUCIONES DE EDUCACIÓN PÚBLICAS 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296" y="66261"/>
            <a:ext cx="4426101" cy="499141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88507" y="221867"/>
            <a:ext cx="3061250" cy="17851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604020202020204" charset="0"/>
                <a:ea typeface="Segoe UI" charset="0"/>
                <a:cs typeface="Arial" panose="020B0604020202020204" pitchFamily="34" charset="0"/>
              </a:rPr>
              <a:t>Posterior a este acuerdo, el movimiento estudiantil y profesoral universitario manifestó su inconformidad con los puntos acordados entre el Gobierno y los Rectores de las Universidades Públicas, manteniendo el paro </a:t>
            </a:r>
            <a:r>
              <a:rPr lang="es-CO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604020202020204" charset="0"/>
                <a:ea typeface="Segoe UI" charset="0"/>
                <a:cs typeface="Arial" panose="020B0604020202020204" pitchFamily="34" charset="0"/>
              </a:rPr>
              <a:t>estudiantil, </a:t>
            </a:r>
            <a:r>
              <a:rPr lang="es-CO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604020202020204" charset="0"/>
                <a:ea typeface="Segoe UI" charset="0"/>
                <a:cs typeface="Arial" panose="020B0604020202020204" pitchFamily="34" charset="0"/>
              </a:rPr>
              <a:t>lo que dio origen a que se conformara </a:t>
            </a:r>
            <a:r>
              <a:rPr lang="es-MX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604020202020204" charset="0"/>
                <a:ea typeface="Segoe UI" charset="0"/>
                <a:cs typeface="Arial" panose="020B0604020202020204" pitchFamily="34" charset="0"/>
              </a:rPr>
              <a:t>una mesa de diálogo que después de 16 sesiones finalmente  pudo llegar a un acuerdo el 14 de diciembre de 2018 y que se resume a continuación:</a:t>
            </a:r>
            <a:endParaRPr lang="es-CO" sz="1100" dirty="0">
              <a:solidFill>
                <a:schemeClr val="tx1">
                  <a:lumMod val="95000"/>
                  <a:lumOff val="5000"/>
                </a:schemeClr>
              </a:solidFill>
              <a:latin typeface="Source Sans Pro" panose="020B0604020202020204" charset="0"/>
              <a:ea typeface="Segoe UI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02973" y="2793883"/>
            <a:ext cx="3366053" cy="21057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0340" marR="300355" algn="just">
              <a:spcBef>
                <a:spcPts val="500"/>
              </a:spcBef>
            </a:pPr>
            <a:r>
              <a:rPr lang="es-CO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604020202020204" charset="0"/>
                <a:ea typeface="Segoe UI" charset="0"/>
                <a:cs typeface="Arial" panose="020B0604020202020204" pitchFamily="34" charset="0"/>
              </a:rPr>
              <a:t>La mesa enunció otros acuerdos frente a la inclusión en el PND de otros temas de impacto: </a:t>
            </a:r>
            <a:endParaRPr lang="es-CO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Source Sans Pro" panose="020B0604020202020204" charset="0"/>
              <a:ea typeface="Segoe UI" charset="0"/>
              <a:cs typeface="Arial" panose="020B0604020202020204" pitchFamily="34" charset="0"/>
            </a:endParaRPr>
          </a:p>
          <a:p>
            <a:pPr marL="180340" marR="300355" lvl="4" algn="just">
              <a:spcBef>
                <a:spcPts val="500"/>
              </a:spcBef>
            </a:pPr>
            <a:r>
              <a:rPr lang="es-CO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604020202020204" charset="0"/>
                <a:ea typeface="Segoe UI" charset="0"/>
                <a:cs typeface="Arial" panose="020B0604020202020204" pitchFamily="34" charset="0"/>
              </a:rPr>
              <a:t>Reforma al ICETEX</a:t>
            </a:r>
          </a:p>
          <a:p>
            <a:pPr marL="180340" marR="300355" lvl="4" algn="just">
              <a:spcBef>
                <a:spcPts val="500"/>
              </a:spcBef>
            </a:pPr>
            <a:r>
              <a:rPr lang="es-MX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604020202020204" charset="0"/>
                <a:ea typeface="Segoe UI" charset="0"/>
                <a:cs typeface="Arial" panose="020B0604020202020204" pitchFamily="34" charset="0"/>
              </a:rPr>
              <a:t>Destinación de recursos para las IES Públicas y Colciencias de saldos apropiados y no comprometidos</a:t>
            </a:r>
          </a:p>
          <a:p>
            <a:pPr marL="180340" marR="300355" lvl="4" algn="just">
              <a:spcBef>
                <a:spcPts val="500"/>
              </a:spcBef>
            </a:pPr>
            <a:r>
              <a:rPr lang="es-MX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604020202020204" charset="0"/>
                <a:ea typeface="Segoe UI" charset="0"/>
                <a:cs typeface="Arial" panose="020B0604020202020204" pitchFamily="34" charset="0"/>
              </a:rPr>
              <a:t>Reconocimiento del 100% del descuento por votación </a:t>
            </a:r>
          </a:p>
          <a:p>
            <a:pPr marL="180340" marR="300355" algn="just">
              <a:spcBef>
                <a:spcPts val="500"/>
              </a:spcBef>
            </a:pPr>
            <a:r>
              <a:rPr lang="es-MX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604020202020204" charset="0"/>
                <a:ea typeface="Segoe UI" charset="0"/>
                <a:cs typeface="Arial" panose="020B0604020202020204" pitchFamily="34" charset="0"/>
              </a:rPr>
              <a:t>Recursos de financiamiento a las ITTU Públicas </a:t>
            </a:r>
          </a:p>
          <a:p>
            <a:pPr marL="180340" marR="300355" algn="just">
              <a:spcBef>
                <a:spcPts val="500"/>
              </a:spcBef>
            </a:pPr>
            <a:r>
              <a:rPr lang="es-MX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604020202020204" charset="0"/>
                <a:ea typeface="Segoe UI" charset="0"/>
                <a:cs typeface="Arial" panose="020B0604020202020204" pitchFamily="34" charset="0"/>
              </a:rPr>
              <a:t>Modificación de los Artículos 86 y 87 de la </a:t>
            </a:r>
            <a:r>
              <a:rPr lang="es-MX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604020202020204" charset="0"/>
                <a:ea typeface="Segoe UI" charset="0"/>
                <a:cs typeface="Arial" panose="020B0604020202020204" pitchFamily="34" charset="0"/>
              </a:rPr>
              <a:t>Ley 30</a:t>
            </a:r>
            <a:endParaRPr lang="es-MX" sz="1050" dirty="0">
              <a:solidFill>
                <a:schemeClr val="tx1">
                  <a:lumMod val="95000"/>
                  <a:lumOff val="5000"/>
                </a:schemeClr>
              </a:solidFill>
              <a:latin typeface="Source Sans Pro" panose="020B0604020202020204" charset="0"/>
              <a:ea typeface="Segoe UI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5400" dirty="0" smtClean="0"/>
              <a:t>GRACIAS</a:t>
            </a:r>
            <a:endParaRPr sz="54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97093" y="4233592"/>
            <a:ext cx="3806456" cy="48693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</a:rPr>
              <a:t>SISTEMA UNIVERSITARIO ESTATAL</a:t>
            </a:r>
          </a:p>
          <a:p>
            <a:r>
              <a:rPr lang="es-CO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</a:rPr>
              <a:t>Comisión Técnica Vicerrectores Administrativos y Financieros</a:t>
            </a:r>
          </a:p>
          <a:p>
            <a:r>
              <a:rPr lang="es-CO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604020202020204" charset="0"/>
              </a:rPr>
              <a:t>Vicerrectoría Administrativa y Financiera UTP</a:t>
            </a:r>
          </a:p>
          <a:p>
            <a:endParaRPr lang="es-CO" sz="10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" y="139864"/>
            <a:ext cx="1541478" cy="899770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050311"/>
              </p:ext>
            </p:extLst>
          </p:nvPr>
        </p:nvGraphicFramePr>
        <p:xfrm>
          <a:off x="2350347" y="139864"/>
          <a:ext cx="6272322" cy="4634585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86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1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No.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Universidad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Ubicación Sede Principal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Población Estudiantil</a:t>
                      </a:r>
                      <a:br>
                        <a:rPr lang="es-CO" sz="700" u="none" strike="noStrike" dirty="0">
                          <a:effectLst/>
                        </a:rPr>
                      </a:br>
                      <a:r>
                        <a:rPr lang="es-CO" sz="700" u="none" strike="noStrike" dirty="0">
                          <a:effectLst/>
                        </a:rPr>
                        <a:t>2016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Población Estudiantil</a:t>
                      </a:r>
                      <a:br>
                        <a:rPr lang="es-CO" sz="700" u="none" strike="noStrike" dirty="0">
                          <a:effectLst/>
                        </a:rPr>
                      </a:br>
                      <a:r>
                        <a:rPr lang="es-CO" sz="700" u="none" strike="noStrike" dirty="0">
                          <a:effectLst/>
                        </a:rPr>
                        <a:t>2017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Participación Cobertura Estudiantil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 dirty="0">
                          <a:effectLst/>
                        </a:rPr>
                        <a:t>Universidad de la Amazonia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Florencia (Caquetá)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8.911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9.431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1,51%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de Antioquia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Medellín (Antioquia)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40.040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39.998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6,42%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3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del Atlántico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Barranquilla (Atlántico)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21.651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22.535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3,62%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4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 dirty="0">
                          <a:effectLst/>
                        </a:rPr>
                        <a:t>Universidad de Caldas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Manizales (Caldas)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14.820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14.610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2,34%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5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de Cartagena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Cartagena de Indias (Bolívar)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17.523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17.636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2,83%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6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del Cauca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Popayán (Cauca)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17.256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18.194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2,92%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7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Colegio Mayor de C/marca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Bogotá (Cundinamarca)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5.243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5.425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0,87%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8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de Córdoba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 dirty="0">
                          <a:effectLst/>
                        </a:rPr>
                        <a:t>Montería (Córdoba)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14.569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15.882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2,55%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9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de Cundinamarca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 dirty="0">
                          <a:effectLst/>
                        </a:rPr>
                        <a:t>Fusagasugá (Cundinamarca)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13.136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13.962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2,24%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5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10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 dirty="0">
                          <a:effectLst/>
                        </a:rPr>
                        <a:t>Universidad Distrital Francisco José de Caldas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 dirty="0">
                          <a:effectLst/>
                        </a:rPr>
                        <a:t>Bogotá (Cundinamarca)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27.257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26.280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4,22%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8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11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 dirty="0">
                          <a:effectLst/>
                        </a:rPr>
                        <a:t>Universidad Francisco de Paula Sder - Cúcuta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 dirty="0">
                          <a:effectLst/>
                        </a:rPr>
                        <a:t>Cúcuta (Norte de Santander)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18.220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17.740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2,85%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12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Francisco de Paula Sder - Ocaña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 dirty="0">
                          <a:effectLst/>
                        </a:rPr>
                        <a:t>Ocaña (Norte de Santander)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6.476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6.402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1,03%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13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Industrial de Santander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Bucaramanga (Santander)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20.378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20.248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3,25%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14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de La Guajira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Riohacha (La Guajira)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13.762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14.679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2,35%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15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de los Llanos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Villavicencio (Meta)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5.802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6.048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0,97%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16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del Magdalena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Santa Marta (Magdalena)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21.185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19.876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3,19%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17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Militar Nueva Granada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Bogotá (Cundinamarca)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17.127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18.272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2,93%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18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Nacional Abierta y a Distancia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Bogotá (Cundinamarca)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69.675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74.965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12,03%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19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Nacional de Colombia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Bogotá (Cundinamarca)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53.456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53.871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8,64%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20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de Nariño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San Juan de Pasto (Nariño)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11.936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12.516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2,01%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21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del Pacífico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Buenaventura (Valle del Cauca)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2.479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2.621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0,42%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22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de Pamplona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Pamplona (Norte de Santander)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24.121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25.794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4,14%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23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Pedagógica Nacional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Bogotá (Cundinamarca)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9.905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9.663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1,55%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24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Pedagógica y Tecnológica de Col.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Tunja (Boyacá)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29.257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30.030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4,82%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25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Popular del Cesar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Valledupar (Cesar)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14.687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17.506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2,81%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26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del Quindío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Armenia (Quindío)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18.986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15.576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2,50%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27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de Sucre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Sincelejo (Sucre)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5.619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5.378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0,86%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28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Surcolombiana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Neiva (Huila)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12.029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12.666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2,03%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29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Tecnológica del Chocó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Quibdó (Chocó)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9.507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10.196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1,64%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30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Tecnológica de Pereira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Pereira (Risaralda)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18.782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18.503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2,97%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31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Universidad del Tolima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Ibagué (Tolima)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19.867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18.204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2,92%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919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32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 dirty="0">
                          <a:effectLst/>
                        </a:rPr>
                        <a:t>Universidad del Valle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 smtClean="0">
                          <a:effectLst/>
                        </a:rPr>
                        <a:t>Cali </a:t>
                      </a:r>
                      <a:r>
                        <a:rPr lang="it-IT" sz="700" u="none" strike="noStrike" dirty="0">
                          <a:effectLst/>
                        </a:rPr>
                        <a:t>(Valle del Cauca)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28.138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28.660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 dirty="0">
                          <a:effectLst/>
                        </a:rPr>
                        <a:t>4,60%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95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700" b="1" u="none" strike="noStrike" dirty="0">
                          <a:effectLst/>
                        </a:rPr>
                        <a:t>TOTAL POBLACIÓN ESTUDIANTIL UNIVERSIDADES SUE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u="none" strike="noStrike" dirty="0">
                          <a:effectLst/>
                        </a:rPr>
                        <a:t>611.800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u="none" strike="noStrike" dirty="0">
                          <a:effectLst/>
                        </a:rPr>
                        <a:t>623.367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u="none" strike="noStrike" dirty="0">
                          <a:effectLst/>
                        </a:rPr>
                        <a:t>100%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1911950" y="4840993"/>
            <a:ext cx="3429000" cy="2250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75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Fuente:</a:t>
            </a:r>
            <a:r>
              <a:rPr kumimoji="0" lang="es-CO" sz="75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s-CO" sz="75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SNIES - MEN, Información matriculados </a:t>
            </a:r>
            <a:r>
              <a:rPr kumimoji="0" lang="es-CO" sz="75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Pregrado y Posgrado 2017</a:t>
            </a:r>
            <a:r>
              <a:rPr kumimoji="0" lang="es-CO" sz="75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es-CO" sz="75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2681" y="2282396"/>
            <a:ext cx="1541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" panose="020B0604020202020204" charset="0"/>
              </a:rPr>
              <a:t>Universidades Integrantes del SUE</a:t>
            </a:r>
          </a:p>
        </p:txBody>
      </p:sp>
    </p:spTree>
    <p:extLst>
      <p:ext uri="{BB962C8B-B14F-4D97-AF65-F5344CB8AC3E}">
        <p14:creationId xmlns:p14="http://schemas.microsoft.com/office/powerpoint/2010/main" val="20745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95B0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910698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CO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Universidades Integrantes del SUE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013758" y="709619"/>
            <a:ext cx="3205050" cy="4276912"/>
            <a:chOff x="1013758" y="709619"/>
            <a:chExt cx="3205050" cy="4276912"/>
          </a:xfrm>
        </p:grpSpPr>
        <p:grpSp>
          <p:nvGrpSpPr>
            <p:cNvPr id="13" name="Grupo 12"/>
            <p:cNvGrpSpPr/>
            <p:nvPr/>
          </p:nvGrpSpPr>
          <p:grpSpPr>
            <a:xfrm>
              <a:off x="1013758" y="709619"/>
              <a:ext cx="3205050" cy="4276912"/>
              <a:chOff x="457207" y="347133"/>
              <a:chExt cx="4546600" cy="6316133"/>
            </a:xfrm>
          </p:grpSpPr>
          <p:grpSp>
            <p:nvGrpSpPr>
              <p:cNvPr id="20" name="Grupo 19"/>
              <p:cNvGrpSpPr/>
              <p:nvPr/>
            </p:nvGrpSpPr>
            <p:grpSpPr>
              <a:xfrm>
                <a:off x="457207" y="347133"/>
                <a:ext cx="4546600" cy="6316133"/>
                <a:chOff x="457207" y="347133"/>
                <a:chExt cx="4546600" cy="6316133"/>
              </a:xfrm>
            </p:grpSpPr>
            <p:grpSp>
              <p:nvGrpSpPr>
                <p:cNvPr id="31" name="Grupo 30"/>
                <p:cNvGrpSpPr/>
                <p:nvPr/>
              </p:nvGrpSpPr>
              <p:grpSpPr>
                <a:xfrm>
                  <a:off x="457207" y="347133"/>
                  <a:ext cx="4546600" cy="6316133"/>
                  <a:chOff x="457207" y="347133"/>
                  <a:chExt cx="4546600" cy="6316133"/>
                </a:xfrm>
              </p:grpSpPr>
              <p:grpSp>
                <p:nvGrpSpPr>
                  <p:cNvPr id="42" name="Grupo 41"/>
                  <p:cNvGrpSpPr/>
                  <p:nvPr/>
                </p:nvGrpSpPr>
                <p:grpSpPr>
                  <a:xfrm>
                    <a:off x="457207" y="347133"/>
                    <a:ext cx="4546600" cy="6316133"/>
                    <a:chOff x="457207" y="347133"/>
                    <a:chExt cx="4546600" cy="6316133"/>
                  </a:xfrm>
                </p:grpSpPr>
                <p:grpSp>
                  <p:nvGrpSpPr>
                    <p:cNvPr id="49" name="Grupo 48"/>
                    <p:cNvGrpSpPr/>
                    <p:nvPr/>
                  </p:nvGrpSpPr>
                  <p:grpSpPr>
                    <a:xfrm>
                      <a:off x="457207" y="347133"/>
                      <a:ext cx="4546600" cy="6316133"/>
                      <a:chOff x="457207" y="347133"/>
                      <a:chExt cx="4546600" cy="6316133"/>
                    </a:xfrm>
                  </p:grpSpPr>
                  <p:grpSp>
                    <p:nvGrpSpPr>
                      <p:cNvPr id="58" name="Grupo 57"/>
                      <p:cNvGrpSpPr/>
                      <p:nvPr/>
                    </p:nvGrpSpPr>
                    <p:grpSpPr>
                      <a:xfrm>
                        <a:off x="457207" y="347133"/>
                        <a:ext cx="4546600" cy="6316133"/>
                        <a:chOff x="457207" y="347133"/>
                        <a:chExt cx="4546600" cy="6316133"/>
                      </a:xfrm>
                    </p:grpSpPr>
                    <p:grpSp>
                      <p:nvGrpSpPr>
                        <p:cNvPr id="65" name="Grupo 64"/>
                        <p:cNvGrpSpPr/>
                        <p:nvPr/>
                      </p:nvGrpSpPr>
                      <p:grpSpPr>
                        <a:xfrm>
                          <a:off x="457207" y="347133"/>
                          <a:ext cx="4546600" cy="6316133"/>
                          <a:chOff x="457207" y="347133"/>
                          <a:chExt cx="4546600" cy="6316133"/>
                        </a:xfrm>
                      </p:grpSpPr>
                      <p:grpSp>
                        <p:nvGrpSpPr>
                          <p:cNvPr id="78" name="Grupo 77"/>
                          <p:cNvGrpSpPr/>
                          <p:nvPr/>
                        </p:nvGrpSpPr>
                        <p:grpSpPr>
                          <a:xfrm>
                            <a:off x="457207" y="347133"/>
                            <a:ext cx="4546600" cy="6316133"/>
                            <a:chOff x="457207" y="347133"/>
                            <a:chExt cx="4546600" cy="6316133"/>
                          </a:xfrm>
                        </p:grpSpPr>
                        <p:grpSp>
                          <p:nvGrpSpPr>
                            <p:cNvPr id="81" name="Grupo 80"/>
                            <p:cNvGrpSpPr/>
                            <p:nvPr/>
                          </p:nvGrpSpPr>
                          <p:grpSpPr>
                            <a:xfrm>
                              <a:off x="457207" y="347133"/>
                              <a:ext cx="4546600" cy="6316133"/>
                              <a:chOff x="457207" y="347133"/>
                              <a:chExt cx="4546600" cy="6316133"/>
                            </a:xfrm>
                          </p:grpSpPr>
                          <p:grpSp>
                            <p:nvGrpSpPr>
                              <p:cNvPr id="83" name="Grupo 82"/>
                              <p:cNvGrpSpPr/>
                              <p:nvPr/>
                            </p:nvGrpSpPr>
                            <p:grpSpPr>
                              <a:xfrm>
                                <a:off x="457207" y="347133"/>
                                <a:ext cx="4546600" cy="6316133"/>
                                <a:chOff x="457207" y="347133"/>
                                <a:chExt cx="4546600" cy="6316133"/>
                              </a:xfrm>
                            </p:grpSpPr>
                            <p:grpSp>
                              <p:nvGrpSpPr>
                                <p:cNvPr id="85" name="Grupo 84"/>
                                <p:cNvGrpSpPr/>
                                <p:nvPr/>
                              </p:nvGrpSpPr>
                              <p:grpSpPr>
                                <a:xfrm>
                                  <a:off x="457207" y="347133"/>
                                  <a:ext cx="4546600" cy="6316133"/>
                                  <a:chOff x="457207" y="347133"/>
                                  <a:chExt cx="4546600" cy="6316133"/>
                                </a:xfrm>
                              </p:grpSpPr>
                              <p:grpSp>
                                <p:nvGrpSpPr>
                                  <p:cNvPr id="87" name="Grupo 86"/>
                                  <p:cNvGrpSpPr/>
                                  <p:nvPr/>
                                </p:nvGrpSpPr>
                                <p:grpSpPr>
                                  <a:xfrm>
                                    <a:off x="457207" y="347133"/>
                                    <a:ext cx="4546600" cy="6316133"/>
                                    <a:chOff x="457207" y="347133"/>
                                    <a:chExt cx="4546600" cy="6316133"/>
                                  </a:xfrm>
                                </p:grpSpPr>
                                <p:pic>
                                  <p:nvPicPr>
                                    <p:cNvPr id="89" name="Imagen 88"/>
                                    <p:cNvPicPr>
                                      <a:picLocks noChangeAspect="1"/>
                                    </p:cNvPicPr>
                                    <p:nvPr/>
                                  </p:nvPicPr>
                                  <p:blipFill rotWithShape="1">
                                    <a:blip r:embed="rId3" cstate="print">
                                      <a:clrChange>
                                        <a:clrFrom>
                                          <a:srgbClr val="FFFFFF"/>
                                        </a:clrFrom>
                                        <a:clrTo>
                                          <a:srgbClr val="FFFFFF">
                                            <a:alpha val="0"/>
                                          </a:srgbClr>
                                        </a:clrTo>
                                      </a:clrChange>
                                      <a:duotone>
                                        <a:schemeClr val="accent4">
                                          <a:shade val="45000"/>
                                          <a:satMod val="135000"/>
                                        </a:schemeClr>
                                        <a:prstClr val="white"/>
                                      </a:duotone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 l="8486" t="2593" r="3746" b="5308"/>
                                    <a:stretch/>
                                  </p:blipFill>
                                  <p:spPr>
                                    <a:xfrm>
                                      <a:off x="457207" y="347133"/>
                                      <a:ext cx="4546600" cy="6316133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  <p:sp>
                                  <p:nvSpPr>
                                    <p:cNvPr id="90" name="Estrella de 5 puntas 89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1618775" y="4347687"/>
                                      <a:ext cx="50481" cy="50482"/>
                                    </a:xfrm>
                                    <a:prstGeom prst="star5">
                                      <a:avLst/>
                                    </a:prstGeom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dk1">
                                        <a:shade val="50000"/>
                                      </a:schemeClr>
                                    </a:lnRef>
                                    <a:fillRef idx="1">
                                      <a:schemeClr val="dk1"/>
                                    </a:fillRef>
                                    <a:effectRef idx="0">
                                      <a:schemeClr val="dk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auto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Clr>
                                          <a:srgbClr val="000000"/>
                                        </a:buClr>
                                        <a:buSzTx/>
                                        <a:buFont typeface="Arial"/>
                                        <a:buNone/>
                                        <a:tabLst/>
                                        <a:defRPr/>
                                      </a:pPr>
                                      <a:endParaRPr kumimoji="0" lang="es-CO" sz="1050" b="0" i="0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Source Sans Pro" panose="020B0604020202020204" charset="0"/>
                                        <a:ea typeface="+mn-ea"/>
                                        <a:cs typeface="+mn-cs"/>
                                        <a:sym typeface="Arial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88" name="Estrella de 5 puntas 87"/>
                                  <p:cNvSpPr/>
                                  <p:nvPr/>
                                </p:nvSpPr>
                                <p:spPr>
                                  <a:xfrm>
                                    <a:off x="1644015" y="2742019"/>
                                    <a:ext cx="50481" cy="50482"/>
                                  </a:xfrm>
                                  <a:prstGeom prst="star5">
                                    <a:avLst/>
                                  </a:prstGeom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dk1">
                                      <a:shade val="50000"/>
                                    </a:schemeClr>
                                  </a:lnRef>
                                  <a:fillRef idx="1">
                                    <a:schemeClr val="dk1"/>
                                  </a:fillRef>
                                  <a:effectRef idx="0">
                                    <a:schemeClr val="dk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pPr marL="0" marR="0" lvl="0" indent="0" algn="ctr" defTabSz="9144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>
                                        <a:srgbClr val="000000"/>
                                      </a:buClr>
                                      <a:buSzTx/>
                                      <a:buFont typeface="Arial"/>
                                      <a:buNone/>
                                      <a:tabLst/>
                                      <a:defRPr/>
                                    </a:pPr>
                                    <a:endParaRPr kumimoji="0" lang="es-CO" sz="105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Source Sans Pro" panose="020B0604020202020204" charset="0"/>
                                      <a:ea typeface="+mn-ea"/>
                                      <a:cs typeface="+mn-cs"/>
                                      <a:sym typeface="Arial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" name="Estrella de 5 puntas 85"/>
                                <p:cNvSpPr/>
                                <p:nvPr/>
                              </p:nvSpPr>
                              <p:spPr>
                                <a:xfrm>
                                  <a:off x="1817846" y="939413"/>
                                  <a:ext cx="50481" cy="50482"/>
                                </a:xfrm>
                                <a:prstGeom prst="star5">
                                  <a:avLst/>
                                </a:prstGeom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dk1">
                                    <a:shade val="50000"/>
                                  </a:schemeClr>
                                </a:lnRef>
                                <a:fillRef idx="1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s-CO" sz="105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Source Sans Pro" panose="020B0604020202020204" charset="0"/>
                                    <a:ea typeface="+mn-ea"/>
                                    <a:cs typeface="+mn-cs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84" name="Estrella de 5 puntas 83"/>
                              <p:cNvSpPr/>
                              <p:nvPr/>
                            </p:nvSpPr>
                            <p:spPr>
                              <a:xfrm>
                                <a:off x="1588770" y="3137306"/>
                                <a:ext cx="50481" cy="50482"/>
                              </a:xfrm>
                              <a:prstGeom prst="star5">
                                <a:avLst/>
                              </a:prstGeom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dk1">
                                  <a:shade val="50000"/>
                                </a:schemeClr>
                              </a:lnRef>
                              <a:fillRef idx="1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>
                                    <a:srgbClr val="000000"/>
                                  </a:buClr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s-CO" sz="105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Source Sans Pro" panose="020B0604020202020204" charset="0"/>
                                  <a:ea typeface="+mn-ea"/>
                                  <a:cs typeface="+mn-cs"/>
                                  <a:sym typeface="Arial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82" name="Estrella de 5 puntas 81"/>
                            <p:cNvSpPr/>
                            <p:nvPr/>
                          </p:nvSpPr>
                          <p:spPr>
                            <a:xfrm>
                              <a:off x="1761197" y="1185893"/>
                              <a:ext cx="64856" cy="94584"/>
                            </a:xfrm>
                            <a:prstGeom prst="star5">
                              <a:avLst/>
                            </a:prstGeom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dk1">
                                <a:shade val="50000"/>
                              </a:schemeClr>
                            </a:lnRef>
                            <a:fillRef idx="1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>
                                  <a:srgbClr val="000000"/>
                                </a:buClr>
                                <a:buSzTx/>
                                <a:buFont typeface="Arial"/>
                                <a:buNone/>
                                <a:tabLst/>
                                <a:defRPr/>
                              </a:pPr>
                              <a:endParaRPr kumimoji="0" lang="es-CO" sz="105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Source Sans Pro" panose="020B0604020202020204" charset="0"/>
                                <a:ea typeface="+mn-ea"/>
                                <a:cs typeface="+mn-cs"/>
                                <a:sym typeface="Arial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9" name="Estrella de 5 puntas 78"/>
                          <p:cNvSpPr/>
                          <p:nvPr/>
                        </p:nvSpPr>
                        <p:spPr>
                          <a:xfrm>
                            <a:off x="2095025" y="3299937"/>
                            <a:ext cx="50481" cy="50482"/>
                          </a:xfrm>
                          <a:prstGeom prst="star5">
                            <a:avLst/>
                          </a:prstGeom>
                          <a:ln>
                            <a:noFill/>
                          </a:ln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>
                                <a:srgbClr val="000000"/>
                              </a:buClr>
                              <a:buSzTx/>
                              <a:buFont typeface="Arial"/>
                              <a:buNone/>
                              <a:tabLst/>
                              <a:defRPr/>
                            </a:pPr>
                            <a:endParaRPr kumimoji="0" lang="es-CO" sz="105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Source Sans Pro" panose="020B0604020202020204" charset="0"/>
                              <a:ea typeface="+mn-ea"/>
                              <a:cs typeface="+mn-cs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80" name="Estrella de 5 puntas 79"/>
                          <p:cNvSpPr/>
                          <p:nvPr/>
                        </p:nvSpPr>
                        <p:spPr>
                          <a:xfrm>
                            <a:off x="1167925" y="4157484"/>
                            <a:ext cx="50481" cy="50482"/>
                          </a:xfrm>
                          <a:prstGeom prst="star5">
                            <a:avLst/>
                          </a:prstGeom>
                          <a:ln>
                            <a:noFill/>
                          </a:ln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>
                                <a:srgbClr val="000000"/>
                              </a:buClr>
                              <a:buSzTx/>
                              <a:buFont typeface="Arial"/>
                              <a:buNone/>
                              <a:tabLst/>
                              <a:defRPr/>
                            </a:pPr>
                            <a:endParaRPr kumimoji="0" lang="es-CO" sz="105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Source Sans Pro" panose="020B0604020202020204" charset="0"/>
                              <a:ea typeface="+mn-ea"/>
                              <a:cs typeface="+mn-cs"/>
                              <a:sym typeface="Arial"/>
                            </a:endParaRPr>
                          </a:p>
                        </p:txBody>
                      </p:sp>
                    </p:grpSp>
                    <p:sp>
                      <p:nvSpPr>
                        <p:cNvPr id="66" name="CuadroTexto 65"/>
                        <p:cNvSpPr txBox="1"/>
                        <p:nvPr/>
                      </p:nvSpPr>
                      <p:spPr>
                        <a:xfrm>
                          <a:off x="1573978" y="4180416"/>
                          <a:ext cx="130547" cy="27271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CO" sz="6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ource Sans Pro" panose="020B0604020202020204" charset="0"/>
                              <a:cs typeface="Arial"/>
                              <a:sym typeface="Arial"/>
                            </a:rPr>
                            <a:t>1</a:t>
                          </a:r>
                        </a:p>
                      </p:txBody>
                    </p:sp>
                    <p:sp>
                      <p:nvSpPr>
                        <p:cNvPr id="67" name="CuadroTexto 66"/>
                        <p:cNvSpPr txBox="1"/>
                        <p:nvPr/>
                      </p:nvSpPr>
                      <p:spPr>
                        <a:xfrm>
                          <a:off x="1603982" y="2577057"/>
                          <a:ext cx="130547" cy="27271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CO" sz="6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ource Sans Pro" panose="020B0604020202020204" charset="0"/>
                              <a:cs typeface="Arial"/>
                              <a:sym typeface="Arial"/>
                            </a:rPr>
                            <a:t>2</a:t>
                          </a:r>
                        </a:p>
                      </p:txBody>
                    </p:sp>
                    <p:sp>
                      <p:nvSpPr>
                        <p:cNvPr id="68" name="CuadroTexto 67"/>
                        <p:cNvSpPr txBox="1"/>
                        <p:nvPr/>
                      </p:nvSpPr>
                      <p:spPr>
                        <a:xfrm>
                          <a:off x="1774561" y="774452"/>
                          <a:ext cx="130547" cy="27271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CO" sz="6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ource Sans Pro" panose="020B0604020202020204" charset="0"/>
                              <a:cs typeface="Arial"/>
                              <a:sym typeface="Arial"/>
                            </a:rPr>
                            <a:t>3</a:t>
                          </a:r>
                        </a:p>
                      </p:txBody>
                    </p:sp>
                    <p:sp>
                      <p:nvSpPr>
                        <p:cNvPr id="69" name="CuadroTexto 68"/>
                        <p:cNvSpPr txBox="1"/>
                        <p:nvPr/>
                      </p:nvSpPr>
                      <p:spPr>
                        <a:xfrm>
                          <a:off x="1548739" y="2974534"/>
                          <a:ext cx="130547" cy="27271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CO" sz="6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ource Sans Pro" panose="020B0604020202020204" charset="0"/>
                              <a:cs typeface="Arial"/>
                              <a:sym typeface="Arial"/>
                            </a:rPr>
                            <a:t>4</a:t>
                          </a:r>
                        </a:p>
                      </p:txBody>
                    </p:sp>
                    <p:sp>
                      <p:nvSpPr>
                        <p:cNvPr id="70" name="CuadroTexto 69"/>
                        <p:cNvSpPr txBox="1"/>
                        <p:nvPr/>
                      </p:nvSpPr>
                      <p:spPr>
                        <a:xfrm>
                          <a:off x="1572234" y="1001372"/>
                          <a:ext cx="212219" cy="27271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CO" sz="6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ource Sans Pro" panose="020B0604020202020204" charset="0"/>
                              <a:cs typeface="Arial"/>
                              <a:sym typeface="Arial"/>
                            </a:rPr>
                            <a:t>5</a:t>
                          </a:r>
                        </a:p>
                      </p:txBody>
                    </p:sp>
                    <p:sp>
                      <p:nvSpPr>
                        <p:cNvPr id="71" name="Estrella de 5 puntas 70"/>
                        <p:cNvSpPr/>
                        <p:nvPr/>
                      </p:nvSpPr>
                      <p:spPr>
                        <a:xfrm>
                          <a:off x="1498256" y="1825891"/>
                          <a:ext cx="50481" cy="50482"/>
                        </a:xfrm>
                        <a:prstGeom prst="star5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s-CO" sz="105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Source Sans Pro" panose="020B0604020202020204" charset="0"/>
                            <a:ea typeface="+mn-ea"/>
                            <a:cs typeface="+mn-cs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72" name="CuadroTexto 71"/>
                        <p:cNvSpPr txBox="1"/>
                        <p:nvPr/>
                      </p:nvSpPr>
                      <p:spPr>
                        <a:xfrm>
                          <a:off x="1127892" y="3981253"/>
                          <a:ext cx="124647" cy="27271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CO" sz="6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ource Sans Pro" panose="020B0604020202020204" charset="0"/>
                              <a:cs typeface="Arial"/>
                              <a:sym typeface="Arial"/>
                            </a:rPr>
                            <a:t>6</a:t>
                          </a:r>
                        </a:p>
                      </p:txBody>
                    </p:sp>
                    <p:sp>
                      <p:nvSpPr>
                        <p:cNvPr id="73" name="CuadroTexto 72"/>
                        <p:cNvSpPr txBox="1"/>
                        <p:nvPr/>
                      </p:nvSpPr>
                      <p:spPr>
                        <a:xfrm>
                          <a:off x="2074707" y="2963264"/>
                          <a:ext cx="130547" cy="272714"/>
                        </a:xfrm>
                        <a:custGeom>
                          <a:avLst/>
                          <a:gdLst>
                            <a:gd name="connsiteX0" fmla="*/ 0 w 130546"/>
                            <a:gd name="connsiteY0" fmla="*/ 0 h 215444"/>
                            <a:gd name="connsiteX1" fmla="*/ 130546 w 130546"/>
                            <a:gd name="connsiteY1" fmla="*/ 0 h 215444"/>
                            <a:gd name="connsiteX2" fmla="*/ 130546 w 130546"/>
                            <a:gd name="connsiteY2" fmla="*/ 215444 h 215444"/>
                            <a:gd name="connsiteX3" fmla="*/ 0 w 130546"/>
                            <a:gd name="connsiteY3" fmla="*/ 215444 h 215444"/>
                            <a:gd name="connsiteX4" fmla="*/ 0 w 130546"/>
                            <a:gd name="connsiteY4" fmla="*/ 0 h 215444"/>
                            <a:gd name="connsiteX0" fmla="*/ 0 w 130546"/>
                            <a:gd name="connsiteY0" fmla="*/ 0 h 215444"/>
                            <a:gd name="connsiteX1" fmla="*/ 130546 w 130546"/>
                            <a:gd name="connsiteY1" fmla="*/ 0 h 215444"/>
                            <a:gd name="connsiteX2" fmla="*/ 130546 w 130546"/>
                            <a:gd name="connsiteY2" fmla="*/ 215444 h 215444"/>
                            <a:gd name="connsiteX3" fmla="*/ 21431 w 130546"/>
                            <a:gd name="connsiteY3" fmla="*/ 146388 h 215444"/>
                            <a:gd name="connsiteX4" fmla="*/ 0 w 130546"/>
                            <a:gd name="connsiteY4" fmla="*/ 0 h 215444"/>
                            <a:gd name="connsiteX0" fmla="*/ 0 w 130546"/>
                            <a:gd name="connsiteY0" fmla="*/ 0 h 177344"/>
                            <a:gd name="connsiteX1" fmla="*/ 130546 w 130546"/>
                            <a:gd name="connsiteY1" fmla="*/ 0 h 177344"/>
                            <a:gd name="connsiteX2" fmla="*/ 87683 w 130546"/>
                            <a:gd name="connsiteY2" fmla="*/ 177344 h 177344"/>
                            <a:gd name="connsiteX3" fmla="*/ 21431 w 130546"/>
                            <a:gd name="connsiteY3" fmla="*/ 146388 h 177344"/>
                            <a:gd name="connsiteX4" fmla="*/ 0 w 130546"/>
                            <a:gd name="connsiteY4" fmla="*/ 0 h 177344"/>
                            <a:gd name="connsiteX0" fmla="*/ 0 w 130546"/>
                            <a:gd name="connsiteY0" fmla="*/ 0 h 165438"/>
                            <a:gd name="connsiteX1" fmla="*/ 130546 w 130546"/>
                            <a:gd name="connsiteY1" fmla="*/ 0 h 165438"/>
                            <a:gd name="connsiteX2" fmla="*/ 71014 w 130546"/>
                            <a:gd name="connsiteY2" fmla="*/ 165438 h 165438"/>
                            <a:gd name="connsiteX3" fmla="*/ 21431 w 130546"/>
                            <a:gd name="connsiteY3" fmla="*/ 146388 h 165438"/>
                            <a:gd name="connsiteX4" fmla="*/ 0 w 130546"/>
                            <a:gd name="connsiteY4" fmla="*/ 0 h 165438"/>
                            <a:gd name="connsiteX0" fmla="*/ 0 w 130546"/>
                            <a:gd name="connsiteY0" fmla="*/ 0 h 165438"/>
                            <a:gd name="connsiteX1" fmla="*/ 130546 w 130546"/>
                            <a:gd name="connsiteY1" fmla="*/ 0 h 165438"/>
                            <a:gd name="connsiteX2" fmla="*/ 71014 w 130546"/>
                            <a:gd name="connsiteY2" fmla="*/ 165438 h 165438"/>
                            <a:gd name="connsiteX3" fmla="*/ 21431 w 130546"/>
                            <a:gd name="connsiteY3" fmla="*/ 146388 h 165438"/>
                            <a:gd name="connsiteX4" fmla="*/ 0 w 130546"/>
                            <a:gd name="connsiteY4" fmla="*/ 0 h 165438"/>
                            <a:gd name="connsiteX0" fmla="*/ 0 w 130546"/>
                            <a:gd name="connsiteY0" fmla="*/ 0 h 170200"/>
                            <a:gd name="connsiteX1" fmla="*/ 130546 w 130546"/>
                            <a:gd name="connsiteY1" fmla="*/ 0 h 170200"/>
                            <a:gd name="connsiteX2" fmla="*/ 59108 w 130546"/>
                            <a:gd name="connsiteY2" fmla="*/ 170200 h 170200"/>
                            <a:gd name="connsiteX3" fmla="*/ 21431 w 130546"/>
                            <a:gd name="connsiteY3" fmla="*/ 146388 h 170200"/>
                            <a:gd name="connsiteX4" fmla="*/ 0 w 130546"/>
                            <a:gd name="connsiteY4" fmla="*/ 0 h 1702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0546" h="170200">
                              <a:moveTo>
                                <a:pt x="0" y="0"/>
                              </a:moveTo>
                              <a:lnTo>
                                <a:pt x="130546" y="0"/>
                              </a:lnTo>
                              <a:cubicBezTo>
                                <a:pt x="110702" y="55146"/>
                                <a:pt x="117052" y="138867"/>
                                <a:pt x="59108" y="170200"/>
                              </a:cubicBezTo>
                              <a:lnTo>
                                <a:pt x="21431" y="14638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CO" sz="6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ource Sans Pro" panose="020B0604020202020204" charset="0"/>
                              <a:cs typeface="Arial"/>
                              <a:sym typeface="Arial"/>
                            </a:rPr>
                            <a:t>7</a:t>
                          </a:r>
                        </a:p>
                      </p:txBody>
                    </p:sp>
                    <p:cxnSp>
                      <p:nvCxnSpPr>
                        <p:cNvPr id="74" name="Conector recto 73"/>
                        <p:cNvCxnSpPr>
                          <a:stCxn id="79" idx="0"/>
                          <a:endCxn id="73" idx="2"/>
                        </p:cNvCxnSpPr>
                        <p:nvPr/>
                      </p:nvCxnSpPr>
                      <p:spPr>
                        <a:xfrm flipV="1">
                          <a:off x="2120266" y="3235978"/>
                          <a:ext cx="13550" cy="63959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5" name="Estrella de 5 puntas 74"/>
                        <p:cNvSpPr/>
                        <p:nvPr/>
                      </p:nvSpPr>
                      <p:spPr>
                        <a:xfrm>
                          <a:off x="1974375" y="3454717"/>
                          <a:ext cx="50481" cy="50482"/>
                        </a:xfrm>
                        <a:prstGeom prst="star5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s-CO" sz="105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Source Sans Pro" panose="020B0604020202020204" charset="0"/>
                            <a:ea typeface="+mn-ea"/>
                            <a:cs typeface="+mn-cs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76" name="CuadroTexto 75"/>
                        <p:cNvSpPr txBox="1"/>
                        <p:nvPr/>
                      </p:nvSpPr>
                      <p:spPr>
                        <a:xfrm>
                          <a:off x="1458224" y="1651702"/>
                          <a:ext cx="130547" cy="27271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CO" sz="6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ource Sans Pro" panose="020B0604020202020204" charset="0"/>
                              <a:cs typeface="Arial"/>
                              <a:sym typeface="Arial"/>
                            </a:rPr>
                            <a:t>8</a:t>
                          </a:r>
                        </a:p>
                      </p:txBody>
                    </p:sp>
                    <p:sp>
                      <p:nvSpPr>
                        <p:cNvPr id="77" name="CuadroTexto 76"/>
                        <p:cNvSpPr txBox="1"/>
                        <p:nvPr/>
                      </p:nvSpPr>
                      <p:spPr>
                        <a:xfrm>
                          <a:off x="1809474" y="3284517"/>
                          <a:ext cx="259545" cy="272714"/>
                        </a:xfrm>
                        <a:custGeom>
                          <a:avLst/>
                          <a:gdLst>
                            <a:gd name="connsiteX0" fmla="*/ 0 w 130546"/>
                            <a:gd name="connsiteY0" fmla="*/ 0 h 215444"/>
                            <a:gd name="connsiteX1" fmla="*/ 130546 w 130546"/>
                            <a:gd name="connsiteY1" fmla="*/ 0 h 215444"/>
                            <a:gd name="connsiteX2" fmla="*/ 130546 w 130546"/>
                            <a:gd name="connsiteY2" fmla="*/ 215444 h 215444"/>
                            <a:gd name="connsiteX3" fmla="*/ 0 w 130546"/>
                            <a:gd name="connsiteY3" fmla="*/ 215444 h 215444"/>
                            <a:gd name="connsiteX4" fmla="*/ 0 w 130546"/>
                            <a:gd name="connsiteY4" fmla="*/ 0 h 215444"/>
                            <a:gd name="connsiteX0" fmla="*/ 0 w 130546"/>
                            <a:gd name="connsiteY0" fmla="*/ 0 h 215444"/>
                            <a:gd name="connsiteX1" fmla="*/ 130546 w 130546"/>
                            <a:gd name="connsiteY1" fmla="*/ 0 h 215444"/>
                            <a:gd name="connsiteX2" fmla="*/ 130546 w 130546"/>
                            <a:gd name="connsiteY2" fmla="*/ 215444 h 215444"/>
                            <a:gd name="connsiteX3" fmla="*/ 21431 w 130546"/>
                            <a:gd name="connsiteY3" fmla="*/ 146388 h 215444"/>
                            <a:gd name="connsiteX4" fmla="*/ 0 w 130546"/>
                            <a:gd name="connsiteY4" fmla="*/ 0 h 215444"/>
                            <a:gd name="connsiteX0" fmla="*/ 0 w 130546"/>
                            <a:gd name="connsiteY0" fmla="*/ 0 h 177344"/>
                            <a:gd name="connsiteX1" fmla="*/ 130546 w 130546"/>
                            <a:gd name="connsiteY1" fmla="*/ 0 h 177344"/>
                            <a:gd name="connsiteX2" fmla="*/ 87683 w 130546"/>
                            <a:gd name="connsiteY2" fmla="*/ 177344 h 177344"/>
                            <a:gd name="connsiteX3" fmla="*/ 21431 w 130546"/>
                            <a:gd name="connsiteY3" fmla="*/ 146388 h 177344"/>
                            <a:gd name="connsiteX4" fmla="*/ 0 w 130546"/>
                            <a:gd name="connsiteY4" fmla="*/ 0 h 177344"/>
                            <a:gd name="connsiteX0" fmla="*/ 0 w 130546"/>
                            <a:gd name="connsiteY0" fmla="*/ 0 h 165438"/>
                            <a:gd name="connsiteX1" fmla="*/ 130546 w 130546"/>
                            <a:gd name="connsiteY1" fmla="*/ 0 h 165438"/>
                            <a:gd name="connsiteX2" fmla="*/ 71014 w 130546"/>
                            <a:gd name="connsiteY2" fmla="*/ 165438 h 165438"/>
                            <a:gd name="connsiteX3" fmla="*/ 21431 w 130546"/>
                            <a:gd name="connsiteY3" fmla="*/ 146388 h 165438"/>
                            <a:gd name="connsiteX4" fmla="*/ 0 w 130546"/>
                            <a:gd name="connsiteY4" fmla="*/ 0 h 165438"/>
                            <a:gd name="connsiteX0" fmla="*/ 0 w 130546"/>
                            <a:gd name="connsiteY0" fmla="*/ 0 h 165438"/>
                            <a:gd name="connsiteX1" fmla="*/ 130546 w 130546"/>
                            <a:gd name="connsiteY1" fmla="*/ 0 h 165438"/>
                            <a:gd name="connsiteX2" fmla="*/ 71014 w 130546"/>
                            <a:gd name="connsiteY2" fmla="*/ 165438 h 165438"/>
                            <a:gd name="connsiteX3" fmla="*/ 21431 w 130546"/>
                            <a:gd name="connsiteY3" fmla="*/ 146388 h 165438"/>
                            <a:gd name="connsiteX4" fmla="*/ 0 w 130546"/>
                            <a:gd name="connsiteY4" fmla="*/ 0 h 165438"/>
                            <a:gd name="connsiteX0" fmla="*/ 0 w 130546"/>
                            <a:gd name="connsiteY0" fmla="*/ 0 h 170200"/>
                            <a:gd name="connsiteX1" fmla="*/ 130546 w 130546"/>
                            <a:gd name="connsiteY1" fmla="*/ 0 h 170200"/>
                            <a:gd name="connsiteX2" fmla="*/ 59108 w 130546"/>
                            <a:gd name="connsiteY2" fmla="*/ 170200 h 170200"/>
                            <a:gd name="connsiteX3" fmla="*/ 21431 w 130546"/>
                            <a:gd name="connsiteY3" fmla="*/ 146388 h 170200"/>
                            <a:gd name="connsiteX4" fmla="*/ 0 w 130546"/>
                            <a:gd name="connsiteY4" fmla="*/ 0 h 1702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0546" h="170200">
                              <a:moveTo>
                                <a:pt x="0" y="0"/>
                              </a:moveTo>
                              <a:lnTo>
                                <a:pt x="130546" y="0"/>
                              </a:lnTo>
                              <a:cubicBezTo>
                                <a:pt x="110702" y="55146"/>
                                <a:pt x="117052" y="138867"/>
                                <a:pt x="59108" y="170200"/>
                              </a:cubicBezTo>
                              <a:lnTo>
                                <a:pt x="21431" y="14638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CO" sz="6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ource Sans Pro" panose="020B0604020202020204" charset="0"/>
                              <a:cs typeface="Arial"/>
                              <a:sym typeface="Arial"/>
                            </a:rPr>
                            <a:t>9</a:t>
                          </a:r>
                        </a:p>
                      </p:txBody>
                    </p:sp>
                  </p:grpSp>
                  <p:sp>
                    <p:nvSpPr>
                      <p:cNvPr id="59" name="Estrella de 5 puntas 58"/>
                      <p:cNvSpPr/>
                      <p:nvPr/>
                    </p:nvSpPr>
                    <p:spPr>
                      <a:xfrm>
                        <a:off x="2660334" y="2023586"/>
                        <a:ext cx="50481" cy="50482"/>
                      </a:xfrm>
                      <a:prstGeom prst="star5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es-CO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endParaRPr>
                      </a:p>
                    </p:txBody>
                  </p:sp>
                  <p:sp>
                    <p:nvSpPr>
                      <p:cNvPr id="60" name="Estrella de 5 puntas 59"/>
                      <p:cNvSpPr/>
                      <p:nvPr/>
                    </p:nvSpPr>
                    <p:spPr>
                      <a:xfrm>
                        <a:off x="2393874" y="1998345"/>
                        <a:ext cx="50481" cy="50482"/>
                      </a:xfrm>
                      <a:prstGeom prst="star5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es-CO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endParaRPr>
                      </a:p>
                    </p:txBody>
                  </p:sp>
                  <p:sp>
                    <p:nvSpPr>
                      <p:cNvPr id="61" name="CuadroTexto 60"/>
                      <p:cNvSpPr txBox="1"/>
                      <p:nvPr/>
                    </p:nvSpPr>
                    <p:spPr>
                      <a:xfrm>
                        <a:off x="2119427" y="3030622"/>
                        <a:ext cx="386122" cy="272714"/>
                      </a:xfrm>
                      <a:custGeom>
                        <a:avLst/>
                        <a:gdLst>
                          <a:gd name="connsiteX0" fmla="*/ 0 w 306865"/>
                          <a:gd name="connsiteY0" fmla="*/ 0 h 215444"/>
                          <a:gd name="connsiteX1" fmla="*/ 306865 w 306865"/>
                          <a:gd name="connsiteY1" fmla="*/ 0 h 215444"/>
                          <a:gd name="connsiteX2" fmla="*/ 306865 w 306865"/>
                          <a:gd name="connsiteY2" fmla="*/ 215444 h 215444"/>
                          <a:gd name="connsiteX3" fmla="*/ 0 w 306865"/>
                          <a:gd name="connsiteY3" fmla="*/ 215444 h 215444"/>
                          <a:gd name="connsiteX4" fmla="*/ 0 w 306865"/>
                          <a:gd name="connsiteY4" fmla="*/ 0 h 215444"/>
                          <a:gd name="connsiteX0" fmla="*/ 0 w 306865"/>
                          <a:gd name="connsiteY0" fmla="*/ 0 h 215444"/>
                          <a:gd name="connsiteX1" fmla="*/ 306865 w 306865"/>
                          <a:gd name="connsiteY1" fmla="*/ 0 h 215444"/>
                          <a:gd name="connsiteX2" fmla="*/ 306865 w 306865"/>
                          <a:gd name="connsiteY2" fmla="*/ 215444 h 215444"/>
                          <a:gd name="connsiteX3" fmla="*/ 135731 w 306865"/>
                          <a:gd name="connsiteY3" fmla="*/ 191631 h 215444"/>
                          <a:gd name="connsiteX4" fmla="*/ 0 w 306865"/>
                          <a:gd name="connsiteY4" fmla="*/ 0 h 215444"/>
                          <a:gd name="connsiteX0" fmla="*/ 0 w 306865"/>
                          <a:gd name="connsiteY0" fmla="*/ 0 h 215444"/>
                          <a:gd name="connsiteX1" fmla="*/ 306865 w 306865"/>
                          <a:gd name="connsiteY1" fmla="*/ 0 h 215444"/>
                          <a:gd name="connsiteX2" fmla="*/ 306865 w 306865"/>
                          <a:gd name="connsiteY2" fmla="*/ 215444 h 215444"/>
                          <a:gd name="connsiteX3" fmla="*/ 135731 w 306865"/>
                          <a:gd name="connsiteY3" fmla="*/ 191631 h 215444"/>
                          <a:gd name="connsiteX4" fmla="*/ 0 w 306865"/>
                          <a:gd name="connsiteY4" fmla="*/ 0 h 215444"/>
                          <a:gd name="connsiteX0" fmla="*/ 0 w 306865"/>
                          <a:gd name="connsiteY0" fmla="*/ 0 h 191631"/>
                          <a:gd name="connsiteX1" fmla="*/ 306865 w 306865"/>
                          <a:gd name="connsiteY1" fmla="*/ 0 h 191631"/>
                          <a:gd name="connsiteX2" fmla="*/ 254477 w 306865"/>
                          <a:gd name="connsiteY2" fmla="*/ 132100 h 191631"/>
                          <a:gd name="connsiteX3" fmla="*/ 135731 w 306865"/>
                          <a:gd name="connsiteY3" fmla="*/ 191631 h 191631"/>
                          <a:gd name="connsiteX4" fmla="*/ 0 w 306865"/>
                          <a:gd name="connsiteY4" fmla="*/ 0 h 191631"/>
                          <a:gd name="connsiteX0" fmla="*/ 0 w 254477"/>
                          <a:gd name="connsiteY0" fmla="*/ 0 h 191631"/>
                          <a:gd name="connsiteX1" fmla="*/ 211615 w 254477"/>
                          <a:gd name="connsiteY1" fmla="*/ 47625 h 191631"/>
                          <a:gd name="connsiteX2" fmla="*/ 254477 w 254477"/>
                          <a:gd name="connsiteY2" fmla="*/ 132100 h 191631"/>
                          <a:gd name="connsiteX3" fmla="*/ 135731 w 254477"/>
                          <a:gd name="connsiteY3" fmla="*/ 191631 h 191631"/>
                          <a:gd name="connsiteX4" fmla="*/ 0 w 254477"/>
                          <a:gd name="connsiteY4" fmla="*/ 0 h 191631"/>
                          <a:gd name="connsiteX0" fmla="*/ 0 w 192564"/>
                          <a:gd name="connsiteY0" fmla="*/ 7143 h 144006"/>
                          <a:gd name="connsiteX1" fmla="*/ 149702 w 192564"/>
                          <a:gd name="connsiteY1" fmla="*/ 0 h 144006"/>
                          <a:gd name="connsiteX2" fmla="*/ 192564 w 192564"/>
                          <a:gd name="connsiteY2" fmla="*/ 84475 h 144006"/>
                          <a:gd name="connsiteX3" fmla="*/ 73818 w 192564"/>
                          <a:gd name="connsiteY3" fmla="*/ 144006 h 144006"/>
                          <a:gd name="connsiteX4" fmla="*/ 0 w 192564"/>
                          <a:gd name="connsiteY4" fmla="*/ 7143 h 144006"/>
                          <a:gd name="connsiteX0" fmla="*/ 0 w 273526"/>
                          <a:gd name="connsiteY0" fmla="*/ 7143 h 146388"/>
                          <a:gd name="connsiteX1" fmla="*/ 149702 w 273526"/>
                          <a:gd name="connsiteY1" fmla="*/ 0 h 146388"/>
                          <a:gd name="connsiteX2" fmla="*/ 273526 w 273526"/>
                          <a:gd name="connsiteY2" fmla="*/ 146388 h 146388"/>
                          <a:gd name="connsiteX3" fmla="*/ 73818 w 273526"/>
                          <a:gd name="connsiteY3" fmla="*/ 144006 h 146388"/>
                          <a:gd name="connsiteX4" fmla="*/ 0 w 273526"/>
                          <a:gd name="connsiteY4" fmla="*/ 7143 h 146388"/>
                          <a:gd name="connsiteX0" fmla="*/ 0 w 273526"/>
                          <a:gd name="connsiteY0" fmla="*/ 7143 h 184487"/>
                          <a:gd name="connsiteX1" fmla="*/ 149702 w 273526"/>
                          <a:gd name="connsiteY1" fmla="*/ 0 h 184487"/>
                          <a:gd name="connsiteX2" fmla="*/ 273526 w 273526"/>
                          <a:gd name="connsiteY2" fmla="*/ 146388 h 184487"/>
                          <a:gd name="connsiteX3" fmla="*/ 64293 w 273526"/>
                          <a:gd name="connsiteY3" fmla="*/ 184487 h 184487"/>
                          <a:gd name="connsiteX4" fmla="*/ 0 w 273526"/>
                          <a:gd name="connsiteY4" fmla="*/ 7143 h 184487"/>
                          <a:gd name="connsiteX0" fmla="*/ 0 w 273526"/>
                          <a:gd name="connsiteY0" fmla="*/ 23812 h 201156"/>
                          <a:gd name="connsiteX1" fmla="*/ 249714 w 273526"/>
                          <a:gd name="connsiteY1" fmla="*/ 0 h 201156"/>
                          <a:gd name="connsiteX2" fmla="*/ 273526 w 273526"/>
                          <a:gd name="connsiteY2" fmla="*/ 163057 h 201156"/>
                          <a:gd name="connsiteX3" fmla="*/ 64293 w 273526"/>
                          <a:gd name="connsiteY3" fmla="*/ 201156 h 201156"/>
                          <a:gd name="connsiteX4" fmla="*/ 0 w 273526"/>
                          <a:gd name="connsiteY4" fmla="*/ 23812 h 201156"/>
                          <a:gd name="connsiteX0" fmla="*/ 0 w 288042"/>
                          <a:gd name="connsiteY0" fmla="*/ 23812 h 201156"/>
                          <a:gd name="connsiteX1" fmla="*/ 249714 w 288042"/>
                          <a:gd name="connsiteY1" fmla="*/ 0 h 201156"/>
                          <a:gd name="connsiteX2" fmla="*/ 273526 w 288042"/>
                          <a:gd name="connsiteY2" fmla="*/ 163057 h 201156"/>
                          <a:gd name="connsiteX3" fmla="*/ 64293 w 288042"/>
                          <a:gd name="connsiteY3" fmla="*/ 201156 h 201156"/>
                          <a:gd name="connsiteX4" fmla="*/ 0 w 288042"/>
                          <a:gd name="connsiteY4" fmla="*/ 23812 h 201156"/>
                          <a:gd name="connsiteX0" fmla="*/ 0 w 288042"/>
                          <a:gd name="connsiteY0" fmla="*/ 23812 h 182106"/>
                          <a:gd name="connsiteX1" fmla="*/ 249714 w 288042"/>
                          <a:gd name="connsiteY1" fmla="*/ 0 h 182106"/>
                          <a:gd name="connsiteX2" fmla="*/ 273526 w 288042"/>
                          <a:gd name="connsiteY2" fmla="*/ 163057 h 182106"/>
                          <a:gd name="connsiteX3" fmla="*/ 126205 w 288042"/>
                          <a:gd name="connsiteY3" fmla="*/ 182106 h 182106"/>
                          <a:gd name="connsiteX4" fmla="*/ 0 w 288042"/>
                          <a:gd name="connsiteY4" fmla="*/ 23812 h 182106"/>
                          <a:gd name="connsiteX0" fmla="*/ 0 w 288042"/>
                          <a:gd name="connsiteY0" fmla="*/ 23812 h 167819"/>
                          <a:gd name="connsiteX1" fmla="*/ 249714 w 288042"/>
                          <a:gd name="connsiteY1" fmla="*/ 0 h 167819"/>
                          <a:gd name="connsiteX2" fmla="*/ 273526 w 288042"/>
                          <a:gd name="connsiteY2" fmla="*/ 163057 h 167819"/>
                          <a:gd name="connsiteX3" fmla="*/ 102393 w 288042"/>
                          <a:gd name="connsiteY3" fmla="*/ 167819 h 167819"/>
                          <a:gd name="connsiteX4" fmla="*/ 0 w 288042"/>
                          <a:gd name="connsiteY4" fmla="*/ 23812 h 1678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88042" h="167819">
                            <a:moveTo>
                              <a:pt x="0" y="23812"/>
                            </a:moveTo>
                            <a:lnTo>
                              <a:pt x="249714" y="0"/>
                            </a:lnTo>
                            <a:cubicBezTo>
                              <a:pt x="324326" y="63877"/>
                              <a:pt x="265589" y="108705"/>
                              <a:pt x="273526" y="163057"/>
                            </a:cubicBezTo>
                            <a:lnTo>
                              <a:pt x="102393" y="167819"/>
                            </a:lnTo>
                            <a:lnTo>
                              <a:pt x="0" y="23812"/>
                            </a:lnTo>
                            <a:close/>
                          </a:path>
                        </a:pathLst>
                      </a:cu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s-CO" sz="6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Source Sans Pro" panose="020B0604020202020204" charset="0"/>
                            <a:cs typeface="Arial"/>
                            <a:sym typeface="Arial"/>
                          </a:rPr>
                          <a:t>10</a:t>
                        </a:r>
                      </a:p>
                    </p:txBody>
                  </p:sp>
                  <p:cxnSp>
                    <p:nvCxnSpPr>
                      <p:cNvPr id="62" name="Conector recto 61"/>
                      <p:cNvCxnSpPr>
                        <a:stCxn id="79" idx="4"/>
                        <a:endCxn id="61" idx="3"/>
                      </p:cNvCxnSpPr>
                      <p:nvPr/>
                    </p:nvCxnSpPr>
                    <p:spPr>
                      <a:xfrm flipV="1">
                        <a:off x="2145507" y="3303336"/>
                        <a:ext cx="111178" cy="1588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3" name="CuadroTexto 62"/>
                      <p:cNvSpPr txBox="1"/>
                      <p:nvPr/>
                    </p:nvSpPr>
                    <p:spPr>
                      <a:xfrm>
                        <a:off x="2533175" y="1867146"/>
                        <a:ext cx="448533" cy="2727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s-CO" sz="6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Source Sans Pro" panose="020B0604020202020204" charset="0"/>
                            <a:cs typeface="Arial"/>
                            <a:sym typeface="Arial"/>
                          </a:rPr>
                          <a:t>11</a:t>
                        </a:r>
                      </a:p>
                    </p:txBody>
                  </p:sp>
                  <p:sp>
                    <p:nvSpPr>
                      <p:cNvPr id="64" name="CuadroTexto 63"/>
                      <p:cNvSpPr txBox="1"/>
                      <p:nvPr/>
                    </p:nvSpPr>
                    <p:spPr>
                      <a:xfrm>
                        <a:off x="2271367" y="1833383"/>
                        <a:ext cx="439447" cy="2727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s-CO" sz="6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Source Sans Pro" panose="020B0604020202020204" charset="0"/>
                            <a:cs typeface="Arial"/>
                            <a:sym typeface="Arial"/>
                          </a:rPr>
                          <a:t>12</a:t>
                        </a:r>
                      </a:p>
                    </p:txBody>
                  </p:sp>
                </p:grpSp>
                <p:sp>
                  <p:nvSpPr>
                    <p:cNvPr id="50" name="Estrella de 5 puntas 49"/>
                    <p:cNvSpPr/>
                    <p:nvPr/>
                  </p:nvSpPr>
                  <p:spPr>
                    <a:xfrm>
                      <a:off x="2444355" y="2361725"/>
                      <a:ext cx="50481" cy="50482"/>
                    </a:xfrm>
                    <a:prstGeom prst="star5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s-CO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ource Sans Pro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sp>
                  <p:nvSpPr>
                    <p:cNvPr id="51" name="Estrella de 5 puntas 50"/>
                    <p:cNvSpPr/>
                    <p:nvPr/>
                  </p:nvSpPr>
                  <p:spPr>
                    <a:xfrm>
                      <a:off x="2564660" y="723969"/>
                      <a:ext cx="50481" cy="50482"/>
                    </a:xfrm>
                    <a:prstGeom prst="star5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s-CO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ource Sans Pro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sp>
                  <p:nvSpPr>
                    <p:cNvPr id="52" name="Estrella de 5 puntas 51"/>
                    <p:cNvSpPr/>
                    <p:nvPr/>
                  </p:nvSpPr>
                  <p:spPr>
                    <a:xfrm>
                      <a:off x="2276131" y="3538065"/>
                      <a:ext cx="50481" cy="50482"/>
                    </a:xfrm>
                    <a:prstGeom prst="star5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s-CO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ource Sans Pro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sp>
                  <p:nvSpPr>
                    <p:cNvPr id="53" name="CuadroTexto 52"/>
                    <p:cNvSpPr txBox="1"/>
                    <p:nvPr/>
                  </p:nvSpPr>
                  <p:spPr>
                    <a:xfrm>
                      <a:off x="2324049" y="2196764"/>
                      <a:ext cx="426711" cy="2727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O" sz="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ource Sans Pro" panose="020B0604020202020204" charset="0"/>
                          <a:cs typeface="Arial"/>
                          <a:sym typeface="Arial"/>
                        </a:rPr>
                        <a:t>13</a:t>
                      </a:r>
                    </a:p>
                  </p:txBody>
                </p:sp>
                <p:sp>
                  <p:nvSpPr>
                    <p:cNvPr id="54" name="CuadroTexto 53"/>
                    <p:cNvSpPr txBox="1"/>
                    <p:nvPr/>
                  </p:nvSpPr>
                  <p:spPr>
                    <a:xfrm>
                      <a:off x="2440545" y="558531"/>
                      <a:ext cx="383720" cy="2727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O" sz="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ource Sans Pro" panose="020B0604020202020204" charset="0"/>
                          <a:cs typeface="Arial"/>
                          <a:sym typeface="Arial"/>
                        </a:rPr>
                        <a:t>14</a:t>
                      </a:r>
                    </a:p>
                  </p:txBody>
                </p:sp>
                <p:sp>
                  <p:nvSpPr>
                    <p:cNvPr id="55" name="Estrella de 5 puntas 54"/>
                    <p:cNvSpPr/>
                    <p:nvPr/>
                  </p:nvSpPr>
                  <p:spPr>
                    <a:xfrm>
                      <a:off x="2155957" y="836730"/>
                      <a:ext cx="50481" cy="50482"/>
                    </a:xfrm>
                    <a:prstGeom prst="star5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s-CO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ource Sans Pro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sp>
                  <p:nvSpPr>
                    <p:cNvPr id="56" name="CuadroTexto 55"/>
                    <p:cNvSpPr txBox="1"/>
                    <p:nvPr/>
                  </p:nvSpPr>
                  <p:spPr>
                    <a:xfrm>
                      <a:off x="2219437" y="3397209"/>
                      <a:ext cx="424948" cy="2727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O" sz="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ource Sans Pro" panose="020B0604020202020204" charset="0"/>
                          <a:cs typeface="Arial"/>
                          <a:sym typeface="Arial"/>
                        </a:rPr>
                        <a:t>15</a:t>
                      </a:r>
                    </a:p>
                  </p:txBody>
                </p:sp>
                <p:sp>
                  <p:nvSpPr>
                    <p:cNvPr id="57" name="CuadroTexto 56"/>
                    <p:cNvSpPr txBox="1"/>
                    <p:nvPr/>
                  </p:nvSpPr>
                  <p:spPr>
                    <a:xfrm>
                      <a:off x="2030730" y="666730"/>
                      <a:ext cx="386183" cy="2727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O" sz="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ource Sans Pro" panose="020B0604020202020204" charset="0"/>
                          <a:cs typeface="Arial"/>
                          <a:sym typeface="Arial"/>
                        </a:rPr>
                        <a:t>16</a:t>
                      </a:r>
                    </a:p>
                  </p:txBody>
                </p:sp>
              </p:grpSp>
              <p:sp>
                <p:nvSpPr>
                  <p:cNvPr id="43" name="CuadroTexto 42"/>
                  <p:cNvSpPr txBox="1"/>
                  <p:nvPr/>
                </p:nvSpPr>
                <p:spPr>
                  <a:xfrm>
                    <a:off x="1737258" y="3168422"/>
                    <a:ext cx="400475" cy="272714"/>
                  </a:xfrm>
                  <a:custGeom>
                    <a:avLst/>
                    <a:gdLst>
                      <a:gd name="connsiteX0" fmla="*/ 0 w 306865"/>
                      <a:gd name="connsiteY0" fmla="*/ 0 h 215444"/>
                      <a:gd name="connsiteX1" fmla="*/ 306865 w 306865"/>
                      <a:gd name="connsiteY1" fmla="*/ 0 h 215444"/>
                      <a:gd name="connsiteX2" fmla="*/ 306865 w 306865"/>
                      <a:gd name="connsiteY2" fmla="*/ 215444 h 215444"/>
                      <a:gd name="connsiteX3" fmla="*/ 0 w 306865"/>
                      <a:gd name="connsiteY3" fmla="*/ 215444 h 215444"/>
                      <a:gd name="connsiteX4" fmla="*/ 0 w 306865"/>
                      <a:gd name="connsiteY4" fmla="*/ 0 h 215444"/>
                      <a:gd name="connsiteX0" fmla="*/ 0 w 306865"/>
                      <a:gd name="connsiteY0" fmla="*/ 0 h 215444"/>
                      <a:gd name="connsiteX1" fmla="*/ 306865 w 306865"/>
                      <a:gd name="connsiteY1" fmla="*/ 0 h 215444"/>
                      <a:gd name="connsiteX2" fmla="*/ 306865 w 306865"/>
                      <a:gd name="connsiteY2" fmla="*/ 215444 h 215444"/>
                      <a:gd name="connsiteX3" fmla="*/ 135731 w 306865"/>
                      <a:gd name="connsiteY3" fmla="*/ 191631 h 215444"/>
                      <a:gd name="connsiteX4" fmla="*/ 0 w 306865"/>
                      <a:gd name="connsiteY4" fmla="*/ 0 h 215444"/>
                      <a:gd name="connsiteX0" fmla="*/ 0 w 306865"/>
                      <a:gd name="connsiteY0" fmla="*/ 0 h 215444"/>
                      <a:gd name="connsiteX1" fmla="*/ 306865 w 306865"/>
                      <a:gd name="connsiteY1" fmla="*/ 0 h 215444"/>
                      <a:gd name="connsiteX2" fmla="*/ 306865 w 306865"/>
                      <a:gd name="connsiteY2" fmla="*/ 215444 h 215444"/>
                      <a:gd name="connsiteX3" fmla="*/ 135731 w 306865"/>
                      <a:gd name="connsiteY3" fmla="*/ 191631 h 215444"/>
                      <a:gd name="connsiteX4" fmla="*/ 0 w 306865"/>
                      <a:gd name="connsiteY4" fmla="*/ 0 h 215444"/>
                      <a:gd name="connsiteX0" fmla="*/ 0 w 306865"/>
                      <a:gd name="connsiteY0" fmla="*/ 0 h 191631"/>
                      <a:gd name="connsiteX1" fmla="*/ 306865 w 306865"/>
                      <a:gd name="connsiteY1" fmla="*/ 0 h 191631"/>
                      <a:gd name="connsiteX2" fmla="*/ 254477 w 306865"/>
                      <a:gd name="connsiteY2" fmla="*/ 132100 h 191631"/>
                      <a:gd name="connsiteX3" fmla="*/ 135731 w 306865"/>
                      <a:gd name="connsiteY3" fmla="*/ 191631 h 191631"/>
                      <a:gd name="connsiteX4" fmla="*/ 0 w 306865"/>
                      <a:gd name="connsiteY4" fmla="*/ 0 h 191631"/>
                      <a:gd name="connsiteX0" fmla="*/ 0 w 254477"/>
                      <a:gd name="connsiteY0" fmla="*/ 0 h 191631"/>
                      <a:gd name="connsiteX1" fmla="*/ 211615 w 254477"/>
                      <a:gd name="connsiteY1" fmla="*/ 47625 h 191631"/>
                      <a:gd name="connsiteX2" fmla="*/ 254477 w 254477"/>
                      <a:gd name="connsiteY2" fmla="*/ 132100 h 191631"/>
                      <a:gd name="connsiteX3" fmla="*/ 135731 w 254477"/>
                      <a:gd name="connsiteY3" fmla="*/ 191631 h 191631"/>
                      <a:gd name="connsiteX4" fmla="*/ 0 w 254477"/>
                      <a:gd name="connsiteY4" fmla="*/ 0 h 191631"/>
                      <a:gd name="connsiteX0" fmla="*/ 0 w 192564"/>
                      <a:gd name="connsiteY0" fmla="*/ 7143 h 144006"/>
                      <a:gd name="connsiteX1" fmla="*/ 149702 w 192564"/>
                      <a:gd name="connsiteY1" fmla="*/ 0 h 144006"/>
                      <a:gd name="connsiteX2" fmla="*/ 192564 w 192564"/>
                      <a:gd name="connsiteY2" fmla="*/ 84475 h 144006"/>
                      <a:gd name="connsiteX3" fmla="*/ 73818 w 192564"/>
                      <a:gd name="connsiteY3" fmla="*/ 144006 h 144006"/>
                      <a:gd name="connsiteX4" fmla="*/ 0 w 192564"/>
                      <a:gd name="connsiteY4" fmla="*/ 7143 h 144006"/>
                      <a:gd name="connsiteX0" fmla="*/ 0 w 273526"/>
                      <a:gd name="connsiteY0" fmla="*/ 7143 h 146388"/>
                      <a:gd name="connsiteX1" fmla="*/ 149702 w 273526"/>
                      <a:gd name="connsiteY1" fmla="*/ 0 h 146388"/>
                      <a:gd name="connsiteX2" fmla="*/ 273526 w 273526"/>
                      <a:gd name="connsiteY2" fmla="*/ 146388 h 146388"/>
                      <a:gd name="connsiteX3" fmla="*/ 73818 w 273526"/>
                      <a:gd name="connsiteY3" fmla="*/ 144006 h 146388"/>
                      <a:gd name="connsiteX4" fmla="*/ 0 w 273526"/>
                      <a:gd name="connsiteY4" fmla="*/ 7143 h 146388"/>
                      <a:gd name="connsiteX0" fmla="*/ 0 w 273526"/>
                      <a:gd name="connsiteY0" fmla="*/ 7143 h 184487"/>
                      <a:gd name="connsiteX1" fmla="*/ 149702 w 273526"/>
                      <a:gd name="connsiteY1" fmla="*/ 0 h 184487"/>
                      <a:gd name="connsiteX2" fmla="*/ 273526 w 273526"/>
                      <a:gd name="connsiteY2" fmla="*/ 146388 h 184487"/>
                      <a:gd name="connsiteX3" fmla="*/ 64293 w 273526"/>
                      <a:gd name="connsiteY3" fmla="*/ 184487 h 184487"/>
                      <a:gd name="connsiteX4" fmla="*/ 0 w 273526"/>
                      <a:gd name="connsiteY4" fmla="*/ 7143 h 184487"/>
                      <a:gd name="connsiteX0" fmla="*/ 0 w 273526"/>
                      <a:gd name="connsiteY0" fmla="*/ 23812 h 201156"/>
                      <a:gd name="connsiteX1" fmla="*/ 249714 w 273526"/>
                      <a:gd name="connsiteY1" fmla="*/ 0 h 201156"/>
                      <a:gd name="connsiteX2" fmla="*/ 273526 w 273526"/>
                      <a:gd name="connsiteY2" fmla="*/ 163057 h 201156"/>
                      <a:gd name="connsiteX3" fmla="*/ 64293 w 273526"/>
                      <a:gd name="connsiteY3" fmla="*/ 201156 h 201156"/>
                      <a:gd name="connsiteX4" fmla="*/ 0 w 273526"/>
                      <a:gd name="connsiteY4" fmla="*/ 23812 h 201156"/>
                      <a:gd name="connsiteX0" fmla="*/ 0 w 288042"/>
                      <a:gd name="connsiteY0" fmla="*/ 23812 h 201156"/>
                      <a:gd name="connsiteX1" fmla="*/ 249714 w 288042"/>
                      <a:gd name="connsiteY1" fmla="*/ 0 h 201156"/>
                      <a:gd name="connsiteX2" fmla="*/ 273526 w 288042"/>
                      <a:gd name="connsiteY2" fmla="*/ 163057 h 201156"/>
                      <a:gd name="connsiteX3" fmla="*/ 64293 w 288042"/>
                      <a:gd name="connsiteY3" fmla="*/ 201156 h 201156"/>
                      <a:gd name="connsiteX4" fmla="*/ 0 w 288042"/>
                      <a:gd name="connsiteY4" fmla="*/ 23812 h 201156"/>
                      <a:gd name="connsiteX0" fmla="*/ 0 w 288042"/>
                      <a:gd name="connsiteY0" fmla="*/ 23812 h 182106"/>
                      <a:gd name="connsiteX1" fmla="*/ 249714 w 288042"/>
                      <a:gd name="connsiteY1" fmla="*/ 0 h 182106"/>
                      <a:gd name="connsiteX2" fmla="*/ 273526 w 288042"/>
                      <a:gd name="connsiteY2" fmla="*/ 163057 h 182106"/>
                      <a:gd name="connsiteX3" fmla="*/ 126205 w 288042"/>
                      <a:gd name="connsiteY3" fmla="*/ 182106 h 182106"/>
                      <a:gd name="connsiteX4" fmla="*/ 0 w 288042"/>
                      <a:gd name="connsiteY4" fmla="*/ 23812 h 182106"/>
                      <a:gd name="connsiteX0" fmla="*/ 0 w 270422"/>
                      <a:gd name="connsiteY0" fmla="*/ 23812 h 182106"/>
                      <a:gd name="connsiteX1" fmla="*/ 249714 w 270422"/>
                      <a:gd name="connsiteY1" fmla="*/ 0 h 182106"/>
                      <a:gd name="connsiteX2" fmla="*/ 180657 w 270422"/>
                      <a:gd name="connsiteY2" fmla="*/ 132865 h 182106"/>
                      <a:gd name="connsiteX3" fmla="*/ 126205 w 270422"/>
                      <a:gd name="connsiteY3" fmla="*/ 182106 h 182106"/>
                      <a:gd name="connsiteX4" fmla="*/ 0 w 270422"/>
                      <a:gd name="connsiteY4" fmla="*/ 23812 h 182106"/>
                      <a:gd name="connsiteX0" fmla="*/ 0 w 273190"/>
                      <a:gd name="connsiteY0" fmla="*/ 23812 h 182106"/>
                      <a:gd name="connsiteX1" fmla="*/ 249714 w 273190"/>
                      <a:gd name="connsiteY1" fmla="*/ 0 h 182106"/>
                      <a:gd name="connsiteX2" fmla="*/ 204469 w 273190"/>
                      <a:gd name="connsiteY2" fmla="*/ 136891 h 182106"/>
                      <a:gd name="connsiteX3" fmla="*/ 126205 w 273190"/>
                      <a:gd name="connsiteY3" fmla="*/ 182106 h 182106"/>
                      <a:gd name="connsiteX4" fmla="*/ 0 w 273190"/>
                      <a:gd name="connsiteY4" fmla="*/ 23812 h 182106"/>
                      <a:gd name="connsiteX0" fmla="*/ 0 w 285688"/>
                      <a:gd name="connsiteY0" fmla="*/ 23812 h 182106"/>
                      <a:gd name="connsiteX1" fmla="*/ 249714 w 285688"/>
                      <a:gd name="connsiteY1" fmla="*/ 0 h 182106"/>
                      <a:gd name="connsiteX2" fmla="*/ 266382 w 285688"/>
                      <a:gd name="connsiteY2" fmla="*/ 181172 h 182106"/>
                      <a:gd name="connsiteX3" fmla="*/ 126205 w 285688"/>
                      <a:gd name="connsiteY3" fmla="*/ 182106 h 182106"/>
                      <a:gd name="connsiteX4" fmla="*/ 0 w 285688"/>
                      <a:gd name="connsiteY4" fmla="*/ 23812 h 182106"/>
                      <a:gd name="connsiteX0" fmla="*/ 0 w 285688"/>
                      <a:gd name="connsiteY0" fmla="*/ 23812 h 181172"/>
                      <a:gd name="connsiteX1" fmla="*/ 249714 w 285688"/>
                      <a:gd name="connsiteY1" fmla="*/ 0 h 181172"/>
                      <a:gd name="connsiteX2" fmla="*/ 266382 w 285688"/>
                      <a:gd name="connsiteY2" fmla="*/ 181172 h 181172"/>
                      <a:gd name="connsiteX3" fmla="*/ 185736 w 285688"/>
                      <a:gd name="connsiteY3" fmla="*/ 163991 h 181172"/>
                      <a:gd name="connsiteX4" fmla="*/ 0 w 285688"/>
                      <a:gd name="connsiteY4" fmla="*/ 23812 h 181172"/>
                      <a:gd name="connsiteX0" fmla="*/ 0 w 285688"/>
                      <a:gd name="connsiteY0" fmla="*/ 23812 h 181172"/>
                      <a:gd name="connsiteX1" fmla="*/ 249714 w 285688"/>
                      <a:gd name="connsiteY1" fmla="*/ 0 h 181172"/>
                      <a:gd name="connsiteX2" fmla="*/ 266382 w 285688"/>
                      <a:gd name="connsiteY2" fmla="*/ 181172 h 181172"/>
                      <a:gd name="connsiteX3" fmla="*/ 173830 w 285688"/>
                      <a:gd name="connsiteY3" fmla="*/ 163991 h 181172"/>
                      <a:gd name="connsiteX4" fmla="*/ 0 w 285688"/>
                      <a:gd name="connsiteY4" fmla="*/ 23812 h 181172"/>
                      <a:gd name="connsiteX0" fmla="*/ 0 w 285688"/>
                      <a:gd name="connsiteY0" fmla="*/ 23812 h 181172"/>
                      <a:gd name="connsiteX1" fmla="*/ 249714 w 285688"/>
                      <a:gd name="connsiteY1" fmla="*/ 0 h 181172"/>
                      <a:gd name="connsiteX2" fmla="*/ 266382 w 285688"/>
                      <a:gd name="connsiteY2" fmla="*/ 181172 h 181172"/>
                      <a:gd name="connsiteX3" fmla="*/ 159542 w 285688"/>
                      <a:gd name="connsiteY3" fmla="*/ 163991 h 181172"/>
                      <a:gd name="connsiteX4" fmla="*/ 0 w 285688"/>
                      <a:gd name="connsiteY4" fmla="*/ 23812 h 181172"/>
                      <a:gd name="connsiteX0" fmla="*/ 0 w 289791"/>
                      <a:gd name="connsiteY0" fmla="*/ 23812 h 163991"/>
                      <a:gd name="connsiteX1" fmla="*/ 249714 w 289791"/>
                      <a:gd name="connsiteY1" fmla="*/ 0 h 163991"/>
                      <a:gd name="connsiteX2" fmla="*/ 278289 w 289791"/>
                      <a:gd name="connsiteY2" fmla="*/ 140917 h 163991"/>
                      <a:gd name="connsiteX3" fmla="*/ 159542 w 289791"/>
                      <a:gd name="connsiteY3" fmla="*/ 163991 h 163991"/>
                      <a:gd name="connsiteX4" fmla="*/ 0 w 289791"/>
                      <a:gd name="connsiteY4" fmla="*/ 23812 h 163991"/>
                      <a:gd name="connsiteX0" fmla="*/ 0 w 289791"/>
                      <a:gd name="connsiteY0" fmla="*/ 23812 h 141851"/>
                      <a:gd name="connsiteX1" fmla="*/ 249714 w 289791"/>
                      <a:gd name="connsiteY1" fmla="*/ 0 h 141851"/>
                      <a:gd name="connsiteX2" fmla="*/ 278289 w 289791"/>
                      <a:gd name="connsiteY2" fmla="*/ 140917 h 141851"/>
                      <a:gd name="connsiteX3" fmla="*/ 173829 w 289791"/>
                      <a:gd name="connsiteY3" fmla="*/ 141851 h 141851"/>
                      <a:gd name="connsiteX4" fmla="*/ 0 w 289791"/>
                      <a:gd name="connsiteY4" fmla="*/ 23812 h 141851"/>
                      <a:gd name="connsiteX0" fmla="*/ 0 w 289791"/>
                      <a:gd name="connsiteY0" fmla="*/ 23812 h 141851"/>
                      <a:gd name="connsiteX1" fmla="*/ 249714 w 289791"/>
                      <a:gd name="connsiteY1" fmla="*/ 0 h 141851"/>
                      <a:gd name="connsiteX2" fmla="*/ 278289 w 289791"/>
                      <a:gd name="connsiteY2" fmla="*/ 140917 h 141851"/>
                      <a:gd name="connsiteX3" fmla="*/ 173829 w 289791"/>
                      <a:gd name="connsiteY3" fmla="*/ 141851 h 141851"/>
                      <a:gd name="connsiteX4" fmla="*/ 0 w 289791"/>
                      <a:gd name="connsiteY4" fmla="*/ 23812 h 141851"/>
                      <a:gd name="connsiteX0" fmla="*/ 0 w 289791"/>
                      <a:gd name="connsiteY0" fmla="*/ 23812 h 140917"/>
                      <a:gd name="connsiteX1" fmla="*/ 249714 w 289791"/>
                      <a:gd name="connsiteY1" fmla="*/ 0 h 140917"/>
                      <a:gd name="connsiteX2" fmla="*/ 278289 w 289791"/>
                      <a:gd name="connsiteY2" fmla="*/ 140917 h 140917"/>
                      <a:gd name="connsiteX3" fmla="*/ 147635 w 289791"/>
                      <a:gd name="connsiteY3" fmla="*/ 137825 h 140917"/>
                      <a:gd name="connsiteX4" fmla="*/ 0 w 289791"/>
                      <a:gd name="connsiteY4" fmla="*/ 23812 h 140917"/>
                      <a:gd name="connsiteX0" fmla="*/ 0 w 289791"/>
                      <a:gd name="connsiteY0" fmla="*/ 23812 h 140917"/>
                      <a:gd name="connsiteX1" fmla="*/ 249714 w 289791"/>
                      <a:gd name="connsiteY1" fmla="*/ 0 h 140917"/>
                      <a:gd name="connsiteX2" fmla="*/ 278289 w 289791"/>
                      <a:gd name="connsiteY2" fmla="*/ 140917 h 140917"/>
                      <a:gd name="connsiteX3" fmla="*/ 192879 w 289791"/>
                      <a:gd name="connsiteY3" fmla="*/ 139838 h 140917"/>
                      <a:gd name="connsiteX4" fmla="*/ 0 w 289791"/>
                      <a:gd name="connsiteY4" fmla="*/ 23812 h 140917"/>
                      <a:gd name="connsiteX0" fmla="*/ 0 w 289791"/>
                      <a:gd name="connsiteY0" fmla="*/ 23812 h 140917"/>
                      <a:gd name="connsiteX1" fmla="*/ 249714 w 289791"/>
                      <a:gd name="connsiteY1" fmla="*/ 0 h 140917"/>
                      <a:gd name="connsiteX2" fmla="*/ 278289 w 289791"/>
                      <a:gd name="connsiteY2" fmla="*/ 140917 h 140917"/>
                      <a:gd name="connsiteX3" fmla="*/ 219073 w 289791"/>
                      <a:gd name="connsiteY3" fmla="*/ 103607 h 140917"/>
                      <a:gd name="connsiteX4" fmla="*/ 0 w 289791"/>
                      <a:gd name="connsiteY4" fmla="*/ 23812 h 140917"/>
                      <a:gd name="connsiteX0" fmla="*/ 0 w 289791"/>
                      <a:gd name="connsiteY0" fmla="*/ 23812 h 140917"/>
                      <a:gd name="connsiteX1" fmla="*/ 249714 w 289791"/>
                      <a:gd name="connsiteY1" fmla="*/ 0 h 140917"/>
                      <a:gd name="connsiteX2" fmla="*/ 278289 w 289791"/>
                      <a:gd name="connsiteY2" fmla="*/ 140917 h 140917"/>
                      <a:gd name="connsiteX3" fmla="*/ 219073 w 289791"/>
                      <a:gd name="connsiteY3" fmla="*/ 103607 h 140917"/>
                      <a:gd name="connsiteX4" fmla="*/ 0 w 289791"/>
                      <a:gd name="connsiteY4" fmla="*/ 23812 h 140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791" h="140917">
                        <a:moveTo>
                          <a:pt x="0" y="23812"/>
                        </a:moveTo>
                        <a:lnTo>
                          <a:pt x="249714" y="0"/>
                        </a:lnTo>
                        <a:cubicBezTo>
                          <a:pt x="324326" y="63877"/>
                          <a:pt x="270352" y="86565"/>
                          <a:pt x="278289" y="140917"/>
                        </a:cubicBezTo>
                        <a:lnTo>
                          <a:pt x="219073" y="103607"/>
                        </a:lnTo>
                        <a:cubicBezTo>
                          <a:pt x="125412" y="164899"/>
                          <a:pt x="57943" y="63158"/>
                          <a:pt x="0" y="23812"/>
                        </a:cubicBezTo>
                        <a:close/>
                      </a:path>
                    </a:pathLst>
                  </a:cu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s-CO" sz="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ource Sans Pro" panose="020B0604020202020204" charset="0"/>
                        <a:cs typeface="Arial"/>
                        <a:sym typeface="Arial"/>
                      </a:rPr>
                      <a:t>17</a:t>
                    </a:r>
                  </a:p>
                </p:txBody>
              </p:sp>
              <p:sp>
                <p:nvSpPr>
                  <p:cNvPr id="44" name="CuadroTexto 43"/>
                  <p:cNvSpPr txBox="1"/>
                  <p:nvPr/>
                </p:nvSpPr>
                <p:spPr>
                  <a:xfrm>
                    <a:off x="1734529" y="3044679"/>
                    <a:ext cx="393511" cy="272714"/>
                  </a:xfrm>
                  <a:custGeom>
                    <a:avLst/>
                    <a:gdLst>
                      <a:gd name="connsiteX0" fmla="*/ 0 w 306865"/>
                      <a:gd name="connsiteY0" fmla="*/ 0 h 215444"/>
                      <a:gd name="connsiteX1" fmla="*/ 306865 w 306865"/>
                      <a:gd name="connsiteY1" fmla="*/ 0 h 215444"/>
                      <a:gd name="connsiteX2" fmla="*/ 306865 w 306865"/>
                      <a:gd name="connsiteY2" fmla="*/ 215444 h 215444"/>
                      <a:gd name="connsiteX3" fmla="*/ 0 w 306865"/>
                      <a:gd name="connsiteY3" fmla="*/ 215444 h 215444"/>
                      <a:gd name="connsiteX4" fmla="*/ 0 w 306865"/>
                      <a:gd name="connsiteY4" fmla="*/ 0 h 215444"/>
                      <a:gd name="connsiteX0" fmla="*/ 0 w 306865"/>
                      <a:gd name="connsiteY0" fmla="*/ 0 h 215444"/>
                      <a:gd name="connsiteX1" fmla="*/ 306865 w 306865"/>
                      <a:gd name="connsiteY1" fmla="*/ 0 h 215444"/>
                      <a:gd name="connsiteX2" fmla="*/ 306865 w 306865"/>
                      <a:gd name="connsiteY2" fmla="*/ 215444 h 215444"/>
                      <a:gd name="connsiteX3" fmla="*/ 135731 w 306865"/>
                      <a:gd name="connsiteY3" fmla="*/ 191631 h 215444"/>
                      <a:gd name="connsiteX4" fmla="*/ 0 w 306865"/>
                      <a:gd name="connsiteY4" fmla="*/ 0 h 215444"/>
                      <a:gd name="connsiteX0" fmla="*/ 0 w 306865"/>
                      <a:gd name="connsiteY0" fmla="*/ 0 h 215444"/>
                      <a:gd name="connsiteX1" fmla="*/ 306865 w 306865"/>
                      <a:gd name="connsiteY1" fmla="*/ 0 h 215444"/>
                      <a:gd name="connsiteX2" fmla="*/ 306865 w 306865"/>
                      <a:gd name="connsiteY2" fmla="*/ 215444 h 215444"/>
                      <a:gd name="connsiteX3" fmla="*/ 135731 w 306865"/>
                      <a:gd name="connsiteY3" fmla="*/ 191631 h 215444"/>
                      <a:gd name="connsiteX4" fmla="*/ 0 w 306865"/>
                      <a:gd name="connsiteY4" fmla="*/ 0 h 215444"/>
                      <a:gd name="connsiteX0" fmla="*/ 0 w 306865"/>
                      <a:gd name="connsiteY0" fmla="*/ 0 h 191631"/>
                      <a:gd name="connsiteX1" fmla="*/ 306865 w 306865"/>
                      <a:gd name="connsiteY1" fmla="*/ 0 h 191631"/>
                      <a:gd name="connsiteX2" fmla="*/ 254477 w 306865"/>
                      <a:gd name="connsiteY2" fmla="*/ 132100 h 191631"/>
                      <a:gd name="connsiteX3" fmla="*/ 135731 w 306865"/>
                      <a:gd name="connsiteY3" fmla="*/ 191631 h 191631"/>
                      <a:gd name="connsiteX4" fmla="*/ 0 w 306865"/>
                      <a:gd name="connsiteY4" fmla="*/ 0 h 191631"/>
                      <a:gd name="connsiteX0" fmla="*/ 0 w 254477"/>
                      <a:gd name="connsiteY0" fmla="*/ 0 h 191631"/>
                      <a:gd name="connsiteX1" fmla="*/ 211615 w 254477"/>
                      <a:gd name="connsiteY1" fmla="*/ 47625 h 191631"/>
                      <a:gd name="connsiteX2" fmla="*/ 254477 w 254477"/>
                      <a:gd name="connsiteY2" fmla="*/ 132100 h 191631"/>
                      <a:gd name="connsiteX3" fmla="*/ 135731 w 254477"/>
                      <a:gd name="connsiteY3" fmla="*/ 191631 h 191631"/>
                      <a:gd name="connsiteX4" fmla="*/ 0 w 254477"/>
                      <a:gd name="connsiteY4" fmla="*/ 0 h 191631"/>
                      <a:gd name="connsiteX0" fmla="*/ 0 w 192564"/>
                      <a:gd name="connsiteY0" fmla="*/ 7143 h 144006"/>
                      <a:gd name="connsiteX1" fmla="*/ 149702 w 192564"/>
                      <a:gd name="connsiteY1" fmla="*/ 0 h 144006"/>
                      <a:gd name="connsiteX2" fmla="*/ 192564 w 192564"/>
                      <a:gd name="connsiteY2" fmla="*/ 84475 h 144006"/>
                      <a:gd name="connsiteX3" fmla="*/ 73818 w 192564"/>
                      <a:gd name="connsiteY3" fmla="*/ 144006 h 144006"/>
                      <a:gd name="connsiteX4" fmla="*/ 0 w 192564"/>
                      <a:gd name="connsiteY4" fmla="*/ 7143 h 144006"/>
                      <a:gd name="connsiteX0" fmla="*/ 0 w 273526"/>
                      <a:gd name="connsiteY0" fmla="*/ 7143 h 146388"/>
                      <a:gd name="connsiteX1" fmla="*/ 149702 w 273526"/>
                      <a:gd name="connsiteY1" fmla="*/ 0 h 146388"/>
                      <a:gd name="connsiteX2" fmla="*/ 273526 w 273526"/>
                      <a:gd name="connsiteY2" fmla="*/ 146388 h 146388"/>
                      <a:gd name="connsiteX3" fmla="*/ 73818 w 273526"/>
                      <a:gd name="connsiteY3" fmla="*/ 144006 h 146388"/>
                      <a:gd name="connsiteX4" fmla="*/ 0 w 273526"/>
                      <a:gd name="connsiteY4" fmla="*/ 7143 h 146388"/>
                      <a:gd name="connsiteX0" fmla="*/ 0 w 273526"/>
                      <a:gd name="connsiteY0" fmla="*/ 7143 h 184487"/>
                      <a:gd name="connsiteX1" fmla="*/ 149702 w 273526"/>
                      <a:gd name="connsiteY1" fmla="*/ 0 h 184487"/>
                      <a:gd name="connsiteX2" fmla="*/ 273526 w 273526"/>
                      <a:gd name="connsiteY2" fmla="*/ 146388 h 184487"/>
                      <a:gd name="connsiteX3" fmla="*/ 64293 w 273526"/>
                      <a:gd name="connsiteY3" fmla="*/ 184487 h 184487"/>
                      <a:gd name="connsiteX4" fmla="*/ 0 w 273526"/>
                      <a:gd name="connsiteY4" fmla="*/ 7143 h 184487"/>
                      <a:gd name="connsiteX0" fmla="*/ 0 w 273526"/>
                      <a:gd name="connsiteY0" fmla="*/ 23812 h 201156"/>
                      <a:gd name="connsiteX1" fmla="*/ 249714 w 273526"/>
                      <a:gd name="connsiteY1" fmla="*/ 0 h 201156"/>
                      <a:gd name="connsiteX2" fmla="*/ 273526 w 273526"/>
                      <a:gd name="connsiteY2" fmla="*/ 163057 h 201156"/>
                      <a:gd name="connsiteX3" fmla="*/ 64293 w 273526"/>
                      <a:gd name="connsiteY3" fmla="*/ 201156 h 201156"/>
                      <a:gd name="connsiteX4" fmla="*/ 0 w 273526"/>
                      <a:gd name="connsiteY4" fmla="*/ 23812 h 201156"/>
                      <a:gd name="connsiteX0" fmla="*/ 0 w 288042"/>
                      <a:gd name="connsiteY0" fmla="*/ 23812 h 201156"/>
                      <a:gd name="connsiteX1" fmla="*/ 249714 w 288042"/>
                      <a:gd name="connsiteY1" fmla="*/ 0 h 201156"/>
                      <a:gd name="connsiteX2" fmla="*/ 273526 w 288042"/>
                      <a:gd name="connsiteY2" fmla="*/ 163057 h 201156"/>
                      <a:gd name="connsiteX3" fmla="*/ 64293 w 288042"/>
                      <a:gd name="connsiteY3" fmla="*/ 201156 h 201156"/>
                      <a:gd name="connsiteX4" fmla="*/ 0 w 288042"/>
                      <a:gd name="connsiteY4" fmla="*/ 23812 h 201156"/>
                      <a:gd name="connsiteX0" fmla="*/ 0 w 288042"/>
                      <a:gd name="connsiteY0" fmla="*/ 23812 h 182106"/>
                      <a:gd name="connsiteX1" fmla="*/ 249714 w 288042"/>
                      <a:gd name="connsiteY1" fmla="*/ 0 h 182106"/>
                      <a:gd name="connsiteX2" fmla="*/ 273526 w 288042"/>
                      <a:gd name="connsiteY2" fmla="*/ 163057 h 182106"/>
                      <a:gd name="connsiteX3" fmla="*/ 126205 w 288042"/>
                      <a:gd name="connsiteY3" fmla="*/ 182106 h 182106"/>
                      <a:gd name="connsiteX4" fmla="*/ 0 w 288042"/>
                      <a:gd name="connsiteY4" fmla="*/ 23812 h 182106"/>
                      <a:gd name="connsiteX0" fmla="*/ 0 w 273190"/>
                      <a:gd name="connsiteY0" fmla="*/ 23812 h 182106"/>
                      <a:gd name="connsiteX1" fmla="*/ 249714 w 273190"/>
                      <a:gd name="connsiteY1" fmla="*/ 0 h 182106"/>
                      <a:gd name="connsiteX2" fmla="*/ 204469 w 273190"/>
                      <a:gd name="connsiteY2" fmla="*/ 124814 h 182106"/>
                      <a:gd name="connsiteX3" fmla="*/ 126205 w 273190"/>
                      <a:gd name="connsiteY3" fmla="*/ 182106 h 182106"/>
                      <a:gd name="connsiteX4" fmla="*/ 0 w 273190"/>
                      <a:gd name="connsiteY4" fmla="*/ 23812 h 182106"/>
                      <a:gd name="connsiteX0" fmla="*/ 0 w 275614"/>
                      <a:gd name="connsiteY0" fmla="*/ 23812 h 182106"/>
                      <a:gd name="connsiteX1" fmla="*/ 249714 w 275614"/>
                      <a:gd name="connsiteY1" fmla="*/ 0 h 182106"/>
                      <a:gd name="connsiteX2" fmla="*/ 221138 w 275614"/>
                      <a:gd name="connsiteY2" fmla="*/ 130853 h 182106"/>
                      <a:gd name="connsiteX3" fmla="*/ 126205 w 275614"/>
                      <a:gd name="connsiteY3" fmla="*/ 182106 h 182106"/>
                      <a:gd name="connsiteX4" fmla="*/ 0 w 275614"/>
                      <a:gd name="connsiteY4" fmla="*/ 23812 h 182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5614" h="182106">
                        <a:moveTo>
                          <a:pt x="0" y="23812"/>
                        </a:moveTo>
                        <a:lnTo>
                          <a:pt x="249714" y="0"/>
                        </a:lnTo>
                        <a:cubicBezTo>
                          <a:pt x="324326" y="63877"/>
                          <a:pt x="213201" y="76501"/>
                          <a:pt x="221138" y="130853"/>
                        </a:cubicBezTo>
                        <a:lnTo>
                          <a:pt x="126205" y="182106"/>
                        </a:lnTo>
                        <a:lnTo>
                          <a:pt x="0" y="23812"/>
                        </a:lnTo>
                        <a:close/>
                      </a:path>
                    </a:pathLst>
                  </a:cu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s-CO" sz="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ource Sans Pro" panose="020B0604020202020204" charset="0"/>
                        <a:cs typeface="Arial"/>
                        <a:sym typeface="Arial"/>
                      </a:rPr>
                      <a:t>18</a:t>
                    </a:r>
                  </a:p>
                </p:txBody>
              </p:sp>
              <p:sp>
                <p:nvSpPr>
                  <p:cNvPr id="45" name="CuadroTexto 44"/>
                  <p:cNvSpPr txBox="1"/>
                  <p:nvPr/>
                </p:nvSpPr>
                <p:spPr>
                  <a:xfrm>
                    <a:off x="1815477" y="2952041"/>
                    <a:ext cx="397137" cy="272714"/>
                  </a:xfrm>
                  <a:custGeom>
                    <a:avLst/>
                    <a:gdLst>
                      <a:gd name="connsiteX0" fmla="*/ 0 w 306865"/>
                      <a:gd name="connsiteY0" fmla="*/ 0 h 215444"/>
                      <a:gd name="connsiteX1" fmla="*/ 306865 w 306865"/>
                      <a:gd name="connsiteY1" fmla="*/ 0 h 215444"/>
                      <a:gd name="connsiteX2" fmla="*/ 306865 w 306865"/>
                      <a:gd name="connsiteY2" fmla="*/ 215444 h 215444"/>
                      <a:gd name="connsiteX3" fmla="*/ 0 w 306865"/>
                      <a:gd name="connsiteY3" fmla="*/ 215444 h 215444"/>
                      <a:gd name="connsiteX4" fmla="*/ 0 w 306865"/>
                      <a:gd name="connsiteY4" fmla="*/ 0 h 215444"/>
                      <a:gd name="connsiteX0" fmla="*/ 0 w 306865"/>
                      <a:gd name="connsiteY0" fmla="*/ 0 h 215444"/>
                      <a:gd name="connsiteX1" fmla="*/ 306865 w 306865"/>
                      <a:gd name="connsiteY1" fmla="*/ 0 h 215444"/>
                      <a:gd name="connsiteX2" fmla="*/ 306865 w 306865"/>
                      <a:gd name="connsiteY2" fmla="*/ 215444 h 215444"/>
                      <a:gd name="connsiteX3" fmla="*/ 135731 w 306865"/>
                      <a:gd name="connsiteY3" fmla="*/ 191631 h 215444"/>
                      <a:gd name="connsiteX4" fmla="*/ 0 w 306865"/>
                      <a:gd name="connsiteY4" fmla="*/ 0 h 215444"/>
                      <a:gd name="connsiteX0" fmla="*/ 0 w 306865"/>
                      <a:gd name="connsiteY0" fmla="*/ 0 h 215444"/>
                      <a:gd name="connsiteX1" fmla="*/ 306865 w 306865"/>
                      <a:gd name="connsiteY1" fmla="*/ 0 h 215444"/>
                      <a:gd name="connsiteX2" fmla="*/ 306865 w 306865"/>
                      <a:gd name="connsiteY2" fmla="*/ 215444 h 215444"/>
                      <a:gd name="connsiteX3" fmla="*/ 135731 w 306865"/>
                      <a:gd name="connsiteY3" fmla="*/ 191631 h 215444"/>
                      <a:gd name="connsiteX4" fmla="*/ 0 w 306865"/>
                      <a:gd name="connsiteY4" fmla="*/ 0 h 215444"/>
                      <a:gd name="connsiteX0" fmla="*/ 0 w 306865"/>
                      <a:gd name="connsiteY0" fmla="*/ 0 h 191631"/>
                      <a:gd name="connsiteX1" fmla="*/ 306865 w 306865"/>
                      <a:gd name="connsiteY1" fmla="*/ 0 h 191631"/>
                      <a:gd name="connsiteX2" fmla="*/ 254477 w 306865"/>
                      <a:gd name="connsiteY2" fmla="*/ 132100 h 191631"/>
                      <a:gd name="connsiteX3" fmla="*/ 135731 w 306865"/>
                      <a:gd name="connsiteY3" fmla="*/ 191631 h 191631"/>
                      <a:gd name="connsiteX4" fmla="*/ 0 w 306865"/>
                      <a:gd name="connsiteY4" fmla="*/ 0 h 191631"/>
                      <a:gd name="connsiteX0" fmla="*/ 0 w 254477"/>
                      <a:gd name="connsiteY0" fmla="*/ 0 h 191631"/>
                      <a:gd name="connsiteX1" fmla="*/ 211615 w 254477"/>
                      <a:gd name="connsiteY1" fmla="*/ 47625 h 191631"/>
                      <a:gd name="connsiteX2" fmla="*/ 254477 w 254477"/>
                      <a:gd name="connsiteY2" fmla="*/ 132100 h 191631"/>
                      <a:gd name="connsiteX3" fmla="*/ 135731 w 254477"/>
                      <a:gd name="connsiteY3" fmla="*/ 191631 h 191631"/>
                      <a:gd name="connsiteX4" fmla="*/ 0 w 254477"/>
                      <a:gd name="connsiteY4" fmla="*/ 0 h 191631"/>
                      <a:gd name="connsiteX0" fmla="*/ 0 w 192564"/>
                      <a:gd name="connsiteY0" fmla="*/ 7143 h 144006"/>
                      <a:gd name="connsiteX1" fmla="*/ 149702 w 192564"/>
                      <a:gd name="connsiteY1" fmla="*/ 0 h 144006"/>
                      <a:gd name="connsiteX2" fmla="*/ 192564 w 192564"/>
                      <a:gd name="connsiteY2" fmla="*/ 84475 h 144006"/>
                      <a:gd name="connsiteX3" fmla="*/ 73818 w 192564"/>
                      <a:gd name="connsiteY3" fmla="*/ 144006 h 144006"/>
                      <a:gd name="connsiteX4" fmla="*/ 0 w 192564"/>
                      <a:gd name="connsiteY4" fmla="*/ 7143 h 144006"/>
                      <a:gd name="connsiteX0" fmla="*/ 0 w 273526"/>
                      <a:gd name="connsiteY0" fmla="*/ 7143 h 146388"/>
                      <a:gd name="connsiteX1" fmla="*/ 149702 w 273526"/>
                      <a:gd name="connsiteY1" fmla="*/ 0 h 146388"/>
                      <a:gd name="connsiteX2" fmla="*/ 273526 w 273526"/>
                      <a:gd name="connsiteY2" fmla="*/ 146388 h 146388"/>
                      <a:gd name="connsiteX3" fmla="*/ 73818 w 273526"/>
                      <a:gd name="connsiteY3" fmla="*/ 144006 h 146388"/>
                      <a:gd name="connsiteX4" fmla="*/ 0 w 273526"/>
                      <a:gd name="connsiteY4" fmla="*/ 7143 h 146388"/>
                      <a:gd name="connsiteX0" fmla="*/ 0 w 273526"/>
                      <a:gd name="connsiteY0" fmla="*/ 7143 h 184487"/>
                      <a:gd name="connsiteX1" fmla="*/ 149702 w 273526"/>
                      <a:gd name="connsiteY1" fmla="*/ 0 h 184487"/>
                      <a:gd name="connsiteX2" fmla="*/ 273526 w 273526"/>
                      <a:gd name="connsiteY2" fmla="*/ 146388 h 184487"/>
                      <a:gd name="connsiteX3" fmla="*/ 64293 w 273526"/>
                      <a:gd name="connsiteY3" fmla="*/ 184487 h 184487"/>
                      <a:gd name="connsiteX4" fmla="*/ 0 w 273526"/>
                      <a:gd name="connsiteY4" fmla="*/ 7143 h 184487"/>
                      <a:gd name="connsiteX0" fmla="*/ 0 w 273526"/>
                      <a:gd name="connsiteY0" fmla="*/ 23812 h 201156"/>
                      <a:gd name="connsiteX1" fmla="*/ 249714 w 273526"/>
                      <a:gd name="connsiteY1" fmla="*/ 0 h 201156"/>
                      <a:gd name="connsiteX2" fmla="*/ 273526 w 273526"/>
                      <a:gd name="connsiteY2" fmla="*/ 163057 h 201156"/>
                      <a:gd name="connsiteX3" fmla="*/ 64293 w 273526"/>
                      <a:gd name="connsiteY3" fmla="*/ 201156 h 201156"/>
                      <a:gd name="connsiteX4" fmla="*/ 0 w 273526"/>
                      <a:gd name="connsiteY4" fmla="*/ 23812 h 201156"/>
                      <a:gd name="connsiteX0" fmla="*/ 0 w 288042"/>
                      <a:gd name="connsiteY0" fmla="*/ 23812 h 201156"/>
                      <a:gd name="connsiteX1" fmla="*/ 249714 w 288042"/>
                      <a:gd name="connsiteY1" fmla="*/ 0 h 201156"/>
                      <a:gd name="connsiteX2" fmla="*/ 273526 w 288042"/>
                      <a:gd name="connsiteY2" fmla="*/ 163057 h 201156"/>
                      <a:gd name="connsiteX3" fmla="*/ 64293 w 288042"/>
                      <a:gd name="connsiteY3" fmla="*/ 201156 h 201156"/>
                      <a:gd name="connsiteX4" fmla="*/ 0 w 288042"/>
                      <a:gd name="connsiteY4" fmla="*/ 23812 h 201156"/>
                      <a:gd name="connsiteX0" fmla="*/ 0 w 288042"/>
                      <a:gd name="connsiteY0" fmla="*/ 23812 h 182106"/>
                      <a:gd name="connsiteX1" fmla="*/ 249714 w 288042"/>
                      <a:gd name="connsiteY1" fmla="*/ 0 h 182106"/>
                      <a:gd name="connsiteX2" fmla="*/ 273526 w 288042"/>
                      <a:gd name="connsiteY2" fmla="*/ 163057 h 182106"/>
                      <a:gd name="connsiteX3" fmla="*/ 126205 w 288042"/>
                      <a:gd name="connsiteY3" fmla="*/ 182106 h 182106"/>
                      <a:gd name="connsiteX4" fmla="*/ 0 w 288042"/>
                      <a:gd name="connsiteY4" fmla="*/ 23812 h 182106"/>
                      <a:gd name="connsiteX0" fmla="*/ 0 w 271181"/>
                      <a:gd name="connsiteY0" fmla="*/ 23812 h 182106"/>
                      <a:gd name="connsiteX1" fmla="*/ 249714 w 271181"/>
                      <a:gd name="connsiteY1" fmla="*/ 0 h 182106"/>
                      <a:gd name="connsiteX2" fmla="*/ 187801 w 271181"/>
                      <a:gd name="connsiteY2" fmla="*/ 167082 h 182106"/>
                      <a:gd name="connsiteX3" fmla="*/ 126205 w 271181"/>
                      <a:gd name="connsiteY3" fmla="*/ 182106 h 182106"/>
                      <a:gd name="connsiteX4" fmla="*/ 0 w 271181"/>
                      <a:gd name="connsiteY4" fmla="*/ 23812 h 182106"/>
                      <a:gd name="connsiteX0" fmla="*/ 0 w 271181"/>
                      <a:gd name="connsiteY0" fmla="*/ 23812 h 167082"/>
                      <a:gd name="connsiteX1" fmla="*/ 249714 w 271181"/>
                      <a:gd name="connsiteY1" fmla="*/ 0 h 167082"/>
                      <a:gd name="connsiteX2" fmla="*/ 187801 w 271181"/>
                      <a:gd name="connsiteY2" fmla="*/ 167082 h 167082"/>
                      <a:gd name="connsiteX3" fmla="*/ 64293 w 271181"/>
                      <a:gd name="connsiteY3" fmla="*/ 166004 h 167082"/>
                      <a:gd name="connsiteX4" fmla="*/ 0 w 271181"/>
                      <a:gd name="connsiteY4" fmla="*/ 23812 h 167082"/>
                      <a:gd name="connsiteX0" fmla="*/ 0 w 278594"/>
                      <a:gd name="connsiteY0" fmla="*/ 23812 h 181172"/>
                      <a:gd name="connsiteX1" fmla="*/ 249714 w 278594"/>
                      <a:gd name="connsiteY1" fmla="*/ 0 h 181172"/>
                      <a:gd name="connsiteX2" fmla="*/ 237808 w 278594"/>
                      <a:gd name="connsiteY2" fmla="*/ 181172 h 181172"/>
                      <a:gd name="connsiteX3" fmla="*/ 64293 w 278594"/>
                      <a:gd name="connsiteY3" fmla="*/ 166004 h 181172"/>
                      <a:gd name="connsiteX4" fmla="*/ 0 w 278594"/>
                      <a:gd name="connsiteY4" fmla="*/ 23812 h 181172"/>
                      <a:gd name="connsiteX0" fmla="*/ 0 w 273508"/>
                      <a:gd name="connsiteY0" fmla="*/ 23812 h 191236"/>
                      <a:gd name="connsiteX1" fmla="*/ 249714 w 273508"/>
                      <a:gd name="connsiteY1" fmla="*/ 0 h 191236"/>
                      <a:gd name="connsiteX2" fmla="*/ 206851 w 273508"/>
                      <a:gd name="connsiteY2" fmla="*/ 191236 h 191236"/>
                      <a:gd name="connsiteX3" fmla="*/ 64293 w 273508"/>
                      <a:gd name="connsiteY3" fmla="*/ 166004 h 191236"/>
                      <a:gd name="connsiteX4" fmla="*/ 0 w 273508"/>
                      <a:gd name="connsiteY4" fmla="*/ 23812 h 191236"/>
                      <a:gd name="connsiteX0" fmla="*/ 0 w 287633"/>
                      <a:gd name="connsiteY0" fmla="*/ 23812 h 191236"/>
                      <a:gd name="connsiteX1" fmla="*/ 249714 w 287633"/>
                      <a:gd name="connsiteY1" fmla="*/ 0 h 191236"/>
                      <a:gd name="connsiteX2" fmla="*/ 206851 w 287633"/>
                      <a:gd name="connsiteY2" fmla="*/ 191236 h 191236"/>
                      <a:gd name="connsiteX3" fmla="*/ 64293 w 287633"/>
                      <a:gd name="connsiteY3" fmla="*/ 166004 h 191236"/>
                      <a:gd name="connsiteX4" fmla="*/ 0 w 287633"/>
                      <a:gd name="connsiteY4" fmla="*/ 23812 h 191236"/>
                      <a:gd name="connsiteX0" fmla="*/ 0 w 278252"/>
                      <a:gd name="connsiteY0" fmla="*/ 23812 h 166004"/>
                      <a:gd name="connsiteX1" fmla="*/ 249714 w 278252"/>
                      <a:gd name="connsiteY1" fmla="*/ 0 h 166004"/>
                      <a:gd name="connsiteX2" fmla="*/ 166370 w 278252"/>
                      <a:gd name="connsiteY2" fmla="*/ 155006 h 166004"/>
                      <a:gd name="connsiteX3" fmla="*/ 64293 w 278252"/>
                      <a:gd name="connsiteY3" fmla="*/ 166004 h 166004"/>
                      <a:gd name="connsiteX4" fmla="*/ 0 w 278252"/>
                      <a:gd name="connsiteY4" fmla="*/ 23812 h 16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252" h="166004">
                        <a:moveTo>
                          <a:pt x="0" y="23812"/>
                        </a:moveTo>
                        <a:lnTo>
                          <a:pt x="249714" y="0"/>
                        </a:lnTo>
                        <a:cubicBezTo>
                          <a:pt x="324326" y="63877"/>
                          <a:pt x="237014" y="112730"/>
                          <a:pt x="166370" y="155006"/>
                        </a:cubicBezTo>
                        <a:lnTo>
                          <a:pt x="64293" y="166004"/>
                        </a:lnTo>
                        <a:lnTo>
                          <a:pt x="0" y="23812"/>
                        </a:lnTo>
                        <a:close/>
                      </a:path>
                    </a:pathLst>
                  </a:cu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s-CO" sz="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ource Sans Pro" panose="020B0604020202020204" charset="0"/>
                        <a:cs typeface="Arial"/>
                        <a:sym typeface="Arial"/>
                      </a:rPr>
                      <a:t>19</a:t>
                    </a:r>
                  </a:p>
                </p:txBody>
              </p:sp>
              <p:cxnSp>
                <p:nvCxnSpPr>
                  <p:cNvPr id="46" name="Conector recto 45"/>
                  <p:cNvCxnSpPr>
                    <a:stCxn id="79" idx="1"/>
                    <a:endCxn id="44" idx="2"/>
                  </p:cNvCxnSpPr>
                  <p:nvPr/>
                </p:nvCxnSpPr>
                <p:spPr>
                  <a:xfrm flipH="1" flipV="1">
                    <a:off x="2050261" y="3240639"/>
                    <a:ext cx="44765" cy="7858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Conector recto 46"/>
                  <p:cNvCxnSpPr>
                    <a:stCxn id="43" idx="3"/>
                    <a:endCxn id="79" idx="1"/>
                  </p:cNvCxnSpPr>
                  <p:nvPr/>
                </p:nvCxnSpPr>
                <p:spPr>
                  <a:xfrm flipV="1">
                    <a:off x="2040005" y="3319219"/>
                    <a:ext cx="55021" cy="4971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Conector recto 47"/>
                  <p:cNvCxnSpPr>
                    <a:stCxn id="79" idx="0"/>
                    <a:endCxn id="45" idx="2"/>
                  </p:cNvCxnSpPr>
                  <p:nvPr/>
                </p:nvCxnSpPr>
                <p:spPr>
                  <a:xfrm flipH="1" flipV="1">
                    <a:off x="2052929" y="3206689"/>
                    <a:ext cx="67337" cy="9324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" name="Estrella de 5 puntas 31"/>
                <p:cNvSpPr/>
                <p:nvPr/>
              </p:nvSpPr>
              <p:spPr>
                <a:xfrm>
                  <a:off x="926944" y="4619151"/>
                  <a:ext cx="50481" cy="50482"/>
                </a:xfrm>
                <a:prstGeom prst="star5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s-CO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" panose="020B0604020202020204" charset="0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3" name="Estrella de 5 puntas 32"/>
                <p:cNvSpPr/>
                <p:nvPr/>
              </p:nvSpPr>
              <p:spPr>
                <a:xfrm>
                  <a:off x="1014730" y="3680935"/>
                  <a:ext cx="50481" cy="50482"/>
                </a:xfrm>
                <a:prstGeom prst="star5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s-CO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" panose="020B0604020202020204" charset="0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4" name="Estrella de 5 puntas 33"/>
                <p:cNvSpPr/>
                <p:nvPr/>
              </p:nvSpPr>
              <p:spPr>
                <a:xfrm>
                  <a:off x="2596619" y="2243505"/>
                  <a:ext cx="50481" cy="50482"/>
                </a:xfrm>
                <a:prstGeom prst="star5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s-CO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" panose="020B0604020202020204" charset="0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5" name="Estrella de 5 puntas 34"/>
                <p:cNvSpPr/>
                <p:nvPr/>
              </p:nvSpPr>
              <p:spPr>
                <a:xfrm>
                  <a:off x="2335717" y="2950711"/>
                  <a:ext cx="45719" cy="46513"/>
                </a:xfrm>
                <a:prstGeom prst="star5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s-CO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" panose="020B0604020202020204" charset="0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6" name="CuadroTexto 35"/>
                <p:cNvSpPr txBox="1"/>
                <p:nvPr/>
              </p:nvSpPr>
              <p:spPr>
                <a:xfrm>
                  <a:off x="780733" y="4454190"/>
                  <a:ext cx="558752" cy="272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s-CO" sz="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urce Sans Pro" panose="020B0604020202020204" charset="0"/>
                      <a:cs typeface="Arial"/>
                      <a:sym typeface="Arial"/>
                    </a:rPr>
                    <a:t>20</a:t>
                  </a:r>
                </a:p>
              </p:txBody>
            </p:sp>
            <p:sp>
              <p:nvSpPr>
                <p:cNvPr id="37" name="CuadroTexto 36"/>
                <p:cNvSpPr txBox="1"/>
                <p:nvPr/>
              </p:nvSpPr>
              <p:spPr>
                <a:xfrm>
                  <a:off x="868518" y="3512145"/>
                  <a:ext cx="508203" cy="272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s-CO" sz="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urce Sans Pro" panose="020B0604020202020204" charset="0"/>
                      <a:cs typeface="Arial"/>
                      <a:sym typeface="Arial"/>
                    </a:rPr>
                    <a:t>21</a:t>
                  </a:r>
                </a:p>
              </p:txBody>
            </p:sp>
            <p:sp>
              <p:nvSpPr>
                <p:cNvPr id="38" name="CuadroTexto 37"/>
                <p:cNvSpPr txBox="1"/>
                <p:nvPr/>
              </p:nvSpPr>
              <p:spPr>
                <a:xfrm>
                  <a:off x="2450407" y="2089041"/>
                  <a:ext cx="404945" cy="272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s-CO" sz="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urce Sans Pro" panose="020B0604020202020204" charset="0"/>
                      <a:cs typeface="Arial"/>
                      <a:sym typeface="Arial"/>
                    </a:rPr>
                    <a:t>22</a:t>
                  </a:r>
                </a:p>
              </p:txBody>
            </p:sp>
            <p:sp>
              <p:nvSpPr>
                <p:cNvPr id="39" name="CuadroTexto 38"/>
                <p:cNvSpPr txBox="1"/>
                <p:nvPr/>
              </p:nvSpPr>
              <p:spPr>
                <a:xfrm>
                  <a:off x="2191696" y="3166599"/>
                  <a:ext cx="333405" cy="409071"/>
                </a:xfrm>
                <a:custGeom>
                  <a:avLst/>
                  <a:gdLst>
                    <a:gd name="connsiteX0" fmla="*/ 0 w 306865"/>
                    <a:gd name="connsiteY0" fmla="*/ 0 h 215444"/>
                    <a:gd name="connsiteX1" fmla="*/ 306865 w 306865"/>
                    <a:gd name="connsiteY1" fmla="*/ 0 h 215444"/>
                    <a:gd name="connsiteX2" fmla="*/ 306865 w 306865"/>
                    <a:gd name="connsiteY2" fmla="*/ 215444 h 215444"/>
                    <a:gd name="connsiteX3" fmla="*/ 0 w 306865"/>
                    <a:gd name="connsiteY3" fmla="*/ 215444 h 215444"/>
                    <a:gd name="connsiteX4" fmla="*/ 0 w 306865"/>
                    <a:gd name="connsiteY4" fmla="*/ 0 h 215444"/>
                    <a:gd name="connsiteX0" fmla="*/ 0 w 306865"/>
                    <a:gd name="connsiteY0" fmla="*/ 0 h 215444"/>
                    <a:gd name="connsiteX1" fmla="*/ 306865 w 306865"/>
                    <a:gd name="connsiteY1" fmla="*/ 0 h 215444"/>
                    <a:gd name="connsiteX2" fmla="*/ 306865 w 306865"/>
                    <a:gd name="connsiteY2" fmla="*/ 215444 h 215444"/>
                    <a:gd name="connsiteX3" fmla="*/ 135731 w 306865"/>
                    <a:gd name="connsiteY3" fmla="*/ 191631 h 215444"/>
                    <a:gd name="connsiteX4" fmla="*/ 0 w 306865"/>
                    <a:gd name="connsiteY4" fmla="*/ 0 h 215444"/>
                    <a:gd name="connsiteX0" fmla="*/ 0 w 306865"/>
                    <a:gd name="connsiteY0" fmla="*/ 0 h 215444"/>
                    <a:gd name="connsiteX1" fmla="*/ 306865 w 306865"/>
                    <a:gd name="connsiteY1" fmla="*/ 0 h 215444"/>
                    <a:gd name="connsiteX2" fmla="*/ 306865 w 306865"/>
                    <a:gd name="connsiteY2" fmla="*/ 215444 h 215444"/>
                    <a:gd name="connsiteX3" fmla="*/ 135731 w 306865"/>
                    <a:gd name="connsiteY3" fmla="*/ 191631 h 215444"/>
                    <a:gd name="connsiteX4" fmla="*/ 0 w 306865"/>
                    <a:gd name="connsiteY4" fmla="*/ 0 h 215444"/>
                    <a:gd name="connsiteX0" fmla="*/ 0 w 306865"/>
                    <a:gd name="connsiteY0" fmla="*/ 0 h 191631"/>
                    <a:gd name="connsiteX1" fmla="*/ 306865 w 306865"/>
                    <a:gd name="connsiteY1" fmla="*/ 0 h 191631"/>
                    <a:gd name="connsiteX2" fmla="*/ 254477 w 306865"/>
                    <a:gd name="connsiteY2" fmla="*/ 132100 h 191631"/>
                    <a:gd name="connsiteX3" fmla="*/ 135731 w 306865"/>
                    <a:gd name="connsiteY3" fmla="*/ 191631 h 191631"/>
                    <a:gd name="connsiteX4" fmla="*/ 0 w 306865"/>
                    <a:gd name="connsiteY4" fmla="*/ 0 h 191631"/>
                    <a:gd name="connsiteX0" fmla="*/ 0 w 254477"/>
                    <a:gd name="connsiteY0" fmla="*/ 0 h 191631"/>
                    <a:gd name="connsiteX1" fmla="*/ 211615 w 254477"/>
                    <a:gd name="connsiteY1" fmla="*/ 47625 h 191631"/>
                    <a:gd name="connsiteX2" fmla="*/ 254477 w 254477"/>
                    <a:gd name="connsiteY2" fmla="*/ 132100 h 191631"/>
                    <a:gd name="connsiteX3" fmla="*/ 135731 w 254477"/>
                    <a:gd name="connsiteY3" fmla="*/ 191631 h 191631"/>
                    <a:gd name="connsiteX4" fmla="*/ 0 w 254477"/>
                    <a:gd name="connsiteY4" fmla="*/ 0 h 191631"/>
                    <a:gd name="connsiteX0" fmla="*/ 0 w 192564"/>
                    <a:gd name="connsiteY0" fmla="*/ 7143 h 144006"/>
                    <a:gd name="connsiteX1" fmla="*/ 149702 w 192564"/>
                    <a:gd name="connsiteY1" fmla="*/ 0 h 144006"/>
                    <a:gd name="connsiteX2" fmla="*/ 192564 w 192564"/>
                    <a:gd name="connsiteY2" fmla="*/ 84475 h 144006"/>
                    <a:gd name="connsiteX3" fmla="*/ 73818 w 192564"/>
                    <a:gd name="connsiteY3" fmla="*/ 144006 h 144006"/>
                    <a:gd name="connsiteX4" fmla="*/ 0 w 192564"/>
                    <a:gd name="connsiteY4" fmla="*/ 7143 h 144006"/>
                    <a:gd name="connsiteX0" fmla="*/ 0 w 273526"/>
                    <a:gd name="connsiteY0" fmla="*/ 7143 h 146388"/>
                    <a:gd name="connsiteX1" fmla="*/ 149702 w 273526"/>
                    <a:gd name="connsiteY1" fmla="*/ 0 h 146388"/>
                    <a:gd name="connsiteX2" fmla="*/ 273526 w 273526"/>
                    <a:gd name="connsiteY2" fmla="*/ 146388 h 146388"/>
                    <a:gd name="connsiteX3" fmla="*/ 73818 w 273526"/>
                    <a:gd name="connsiteY3" fmla="*/ 144006 h 146388"/>
                    <a:gd name="connsiteX4" fmla="*/ 0 w 273526"/>
                    <a:gd name="connsiteY4" fmla="*/ 7143 h 146388"/>
                    <a:gd name="connsiteX0" fmla="*/ 0 w 273526"/>
                    <a:gd name="connsiteY0" fmla="*/ 7143 h 184487"/>
                    <a:gd name="connsiteX1" fmla="*/ 149702 w 273526"/>
                    <a:gd name="connsiteY1" fmla="*/ 0 h 184487"/>
                    <a:gd name="connsiteX2" fmla="*/ 273526 w 273526"/>
                    <a:gd name="connsiteY2" fmla="*/ 146388 h 184487"/>
                    <a:gd name="connsiteX3" fmla="*/ 64293 w 273526"/>
                    <a:gd name="connsiteY3" fmla="*/ 184487 h 184487"/>
                    <a:gd name="connsiteX4" fmla="*/ 0 w 273526"/>
                    <a:gd name="connsiteY4" fmla="*/ 7143 h 184487"/>
                    <a:gd name="connsiteX0" fmla="*/ 0 w 273526"/>
                    <a:gd name="connsiteY0" fmla="*/ 23812 h 201156"/>
                    <a:gd name="connsiteX1" fmla="*/ 249714 w 273526"/>
                    <a:gd name="connsiteY1" fmla="*/ 0 h 201156"/>
                    <a:gd name="connsiteX2" fmla="*/ 273526 w 273526"/>
                    <a:gd name="connsiteY2" fmla="*/ 163057 h 201156"/>
                    <a:gd name="connsiteX3" fmla="*/ 64293 w 273526"/>
                    <a:gd name="connsiteY3" fmla="*/ 201156 h 201156"/>
                    <a:gd name="connsiteX4" fmla="*/ 0 w 273526"/>
                    <a:gd name="connsiteY4" fmla="*/ 23812 h 201156"/>
                    <a:gd name="connsiteX0" fmla="*/ 0 w 288042"/>
                    <a:gd name="connsiteY0" fmla="*/ 23812 h 201156"/>
                    <a:gd name="connsiteX1" fmla="*/ 249714 w 288042"/>
                    <a:gd name="connsiteY1" fmla="*/ 0 h 201156"/>
                    <a:gd name="connsiteX2" fmla="*/ 273526 w 288042"/>
                    <a:gd name="connsiteY2" fmla="*/ 163057 h 201156"/>
                    <a:gd name="connsiteX3" fmla="*/ 64293 w 288042"/>
                    <a:gd name="connsiteY3" fmla="*/ 201156 h 201156"/>
                    <a:gd name="connsiteX4" fmla="*/ 0 w 288042"/>
                    <a:gd name="connsiteY4" fmla="*/ 23812 h 201156"/>
                    <a:gd name="connsiteX0" fmla="*/ 0 w 288042"/>
                    <a:gd name="connsiteY0" fmla="*/ 23812 h 182106"/>
                    <a:gd name="connsiteX1" fmla="*/ 249714 w 288042"/>
                    <a:gd name="connsiteY1" fmla="*/ 0 h 182106"/>
                    <a:gd name="connsiteX2" fmla="*/ 273526 w 288042"/>
                    <a:gd name="connsiteY2" fmla="*/ 163057 h 182106"/>
                    <a:gd name="connsiteX3" fmla="*/ 126205 w 288042"/>
                    <a:gd name="connsiteY3" fmla="*/ 182106 h 182106"/>
                    <a:gd name="connsiteX4" fmla="*/ 0 w 288042"/>
                    <a:gd name="connsiteY4" fmla="*/ 23812 h 182106"/>
                    <a:gd name="connsiteX0" fmla="*/ 0 w 288042"/>
                    <a:gd name="connsiteY0" fmla="*/ 23812 h 163057"/>
                    <a:gd name="connsiteX1" fmla="*/ 249714 w 288042"/>
                    <a:gd name="connsiteY1" fmla="*/ 0 h 163057"/>
                    <a:gd name="connsiteX2" fmla="*/ 273526 w 288042"/>
                    <a:gd name="connsiteY2" fmla="*/ 163057 h 163057"/>
                    <a:gd name="connsiteX3" fmla="*/ 95249 w 288042"/>
                    <a:gd name="connsiteY3" fmla="*/ 135812 h 163057"/>
                    <a:gd name="connsiteX4" fmla="*/ 0 w 288042"/>
                    <a:gd name="connsiteY4" fmla="*/ 23812 h 163057"/>
                    <a:gd name="connsiteX0" fmla="*/ 0 w 288042"/>
                    <a:gd name="connsiteY0" fmla="*/ 23812 h 163057"/>
                    <a:gd name="connsiteX1" fmla="*/ 249714 w 288042"/>
                    <a:gd name="connsiteY1" fmla="*/ 0 h 163057"/>
                    <a:gd name="connsiteX2" fmla="*/ 273526 w 288042"/>
                    <a:gd name="connsiteY2" fmla="*/ 163057 h 163057"/>
                    <a:gd name="connsiteX3" fmla="*/ 76199 w 288042"/>
                    <a:gd name="connsiteY3" fmla="*/ 125748 h 163057"/>
                    <a:gd name="connsiteX4" fmla="*/ 0 w 288042"/>
                    <a:gd name="connsiteY4" fmla="*/ 23812 h 163057"/>
                    <a:gd name="connsiteX0" fmla="*/ 0 w 288042"/>
                    <a:gd name="connsiteY0" fmla="*/ 23812 h 163057"/>
                    <a:gd name="connsiteX1" fmla="*/ 249714 w 288042"/>
                    <a:gd name="connsiteY1" fmla="*/ 0 h 163057"/>
                    <a:gd name="connsiteX2" fmla="*/ 273526 w 288042"/>
                    <a:gd name="connsiteY2" fmla="*/ 163057 h 163057"/>
                    <a:gd name="connsiteX3" fmla="*/ 71436 w 288042"/>
                    <a:gd name="connsiteY3" fmla="*/ 105621 h 163057"/>
                    <a:gd name="connsiteX4" fmla="*/ 0 w 288042"/>
                    <a:gd name="connsiteY4" fmla="*/ 23812 h 163057"/>
                    <a:gd name="connsiteX0" fmla="*/ 0 w 288042"/>
                    <a:gd name="connsiteY0" fmla="*/ 23812 h 163057"/>
                    <a:gd name="connsiteX1" fmla="*/ 249714 w 288042"/>
                    <a:gd name="connsiteY1" fmla="*/ 0 h 163057"/>
                    <a:gd name="connsiteX2" fmla="*/ 273526 w 288042"/>
                    <a:gd name="connsiteY2" fmla="*/ 163057 h 163057"/>
                    <a:gd name="connsiteX3" fmla="*/ 80961 w 288042"/>
                    <a:gd name="connsiteY3" fmla="*/ 109647 h 163057"/>
                    <a:gd name="connsiteX4" fmla="*/ 0 w 288042"/>
                    <a:gd name="connsiteY4" fmla="*/ 23812 h 163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042" h="163057">
                      <a:moveTo>
                        <a:pt x="0" y="23812"/>
                      </a:moveTo>
                      <a:lnTo>
                        <a:pt x="249714" y="0"/>
                      </a:lnTo>
                      <a:cubicBezTo>
                        <a:pt x="324326" y="63877"/>
                        <a:pt x="265589" y="108705"/>
                        <a:pt x="273526" y="163057"/>
                      </a:cubicBezTo>
                      <a:lnTo>
                        <a:pt x="80961" y="109647"/>
                      </a:lnTo>
                      <a:lnTo>
                        <a:pt x="0" y="23812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s-CO" sz="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urce Sans Pro" panose="020B0604020202020204" charset="0"/>
                      <a:cs typeface="Arial"/>
                      <a:sym typeface="Arial"/>
                    </a:rPr>
                    <a:t>23</a:t>
                  </a:r>
                </a:p>
              </p:txBody>
            </p:sp>
            <p:cxnSp>
              <p:nvCxnSpPr>
                <p:cNvPr id="40" name="Conector recto 39"/>
                <p:cNvCxnSpPr>
                  <a:stCxn id="79" idx="4"/>
                  <a:endCxn id="39" idx="3"/>
                </p:cNvCxnSpPr>
                <p:nvPr/>
              </p:nvCxnSpPr>
              <p:spPr>
                <a:xfrm>
                  <a:off x="2145507" y="3319219"/>
                  <a:ext cx="139900" cy="1224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1" name="CuadroTexto 40"/>
                <p:cNvSpPr txBox="1"/>
                <p:nvPr/>
              </p:nvSpPr>
              <p:spPr>
                <a:xfrm>
                  <a:off x="2213028" y="2789700"/>
                  <a:ext cx="474197" cy="272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s-CO" sz="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urce Sans Pro" panose="020B0604020202020204" charset="0"/>
                      <a:cs typeface="Arial"/>
                      <a:sym typeface="Arial"/>
                    </a:rPr>
                    <a:t>24</a:t>
                  </a:r>
                </a:p>
              </p:txBody>
            </p:sp>
          </p:grpSp>
          <p:sp>
            <p:nvSpPr>
              <p:cNvPr id="21" name="Estrella de 5 puntas 20"/>
              <p:cNvSpPr/>
              <p:nvPr/>
            </p:nvSpPr>
            <p:spPr>
              <a:xfrm>
                <a:off x="2371195" y="1174025"/>
                <a:ext cx="45719" cy="46513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CO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60402020202020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2" name="Estrella de 5 puntas 21"/>
              <p:cNvSpPr/>
              <p:nvPr/>
            </p:nvSpPr>
            <p:spPr>
              <a:xfrm>
                <a:off x="1500636" y="3366969"/>
                <a:ext cx="45719" cy="46513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CO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60402020202020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3" name="Estrella de 5 puntas 22"/>
              <p:cNvSpPr/>
              <p:nvPr/>
            </p:nvSpPr>
            <p:spPr>
              <a:xfrm>
                <a:off x="1624513" y="1552706"/>
                <a:ext cx="45719" cy="46513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CO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60402020202020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4" name="CuadroTexto 23"/>
              <p:cNvSpPr txBox="1"/>
              <p:nvPr/>
            </p:nvSpPr>
            <p:spPr>
              <a:xfrm>
                <a:off x="2248327" y="1015880"/>
                <a:ext cx="502435" cy="272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s-CO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604020202020204" charset="0"/>
                    <a:cs typeface="Arial"/>
                    <a:sym typeface="Arial"/>
                  </a:rPr>
                  <a:t>25</a:t>
                </a:r>
              </a:p>
            </p:txBody>
          </p:sp>
          <p:sp>
            <p:nvSpPr>
              <p:cNvPr id="25" name="CuadroTexto 24"/>
              <p:cNvSpPr txBox="1"/>
              <p:nvPr/>
            </p:nvSpPr>
            <p:spPr>
              <a:xfrm>
                <a:off x="1167925" y="3229564"/>
                <a:ext cx="467131" cy="272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s-CO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604020202020204" charset="0"/>
                    <a:cs typeface="Arial"/>
                    <a:sym typeface="Arial"/>
                  </a:rPr>
                  <a:t>26</a:t>
                </a:r>
              </a:p>
            </p:txBody>
          </p:sp>
          <p:sp>
            <p:nvSpPr>
              <p:cNvPr id="26" name="Estrella de 5 puntas 25"/>
              <p:cNvSpPr/>
              <p:nvPr/>
            </p:nvSpPr>
            <p:spPr>
              <a:xfrm>
                <a:off x="1694496" y="3882922"/>
                <a:ext cx="45719" cy="46513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CO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60402020202020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7" name="Estrella de 5 puntas 26"/>
              <p:cNvSpPr/>
              <p:nvPr/>
            </p:nvSpPr>
            <p:spPr>
              <a:xfrm>
                <a:off x="1144496" y="2874164"/>
                <a:ext cx="45719" cy="46513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CO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60402020202020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8" name="CuadroTexto 27"/>
              <p:cNvSpPr txBox="1"/>
              <p:nvPr/>
            </p:nvSpPr>
            <p:spPr>
              <a:xfrm>
                <a:off x="1494355" y="1377162"/>
                <a:ext cx="465906" cy="272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s-CO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604020202020204" charset="0"/>
                    <a:cs typeface="Arial"/>
                    <a:sym typeface="Arial"/>
                  </a:rPr>
                  <a:t>27</a:t>
                </a:r>
              </a:p>
            </p:txBody>
          </p:sp>
          <p:sp>
            <p:nvSpPr>
              <p:cNvPr id="29" name="CuadroTexto 28"/>
              <p:cNvSpPr txBox="1"/>
              <p:nvPr/>
            </p:nvSpPr>
            <p:spPr>
              <a:xfrm>
                <a:off x="1581117" y="3712335"/>
                <a:ext cx="432238" cy="272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s-CO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604020202020204" charset="0"/>
                    <a:cs typeface="Arial"/>
                    <a:sym typeface="Arial"/>
                  </a:rPr>
                  <a:t>28</a:t>
                </a:r>
              </a:p>
            </p:txBody>
          </p:sp>
          <p:sp>
            <p:nvSpPr>
              <p:cNvPr id="30" name="CuadroTexto 29"/>
              <p:cNvSpPr txBox="1"/>
              <p:nvPr/>
            </p:nvSpPr>
            <p:spPr>
              <a:xfrm>
                <a:off x="996584" y="2705233"/>
                <a:ext cx="546376" cy="272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s-CO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604020202020204" charset="0"/>
                    <a:cs typeface="Arial"/>
                    <a:sym typeface="Arial"/>
                  </a:rPr>
                  <a:t>29</a:t>
                </a:r>
              </a:p>
            </p:txBody>
          </p:sp>
        </p:grpSp>
        <p:sp>
          <p:nvSpPr>
            <p:cNvPr id="14" name="Estrella de 5 puntas 13"/>
            <p:cNvSpPr/>
            <p:nvPr/>
          </p:nvSpPr>
          <p:spPr>
            <a:xfrm>
              <a:off x="1561656" y="3010932"/>
              <a:ext cx="32229" cy="3149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CO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Estrella de 5 puntas 14"/>
            <p:cNvSpPr/>
            <p:nvPr/>
          </p:nvSpPr>
          <p:spPr>
            <a:xfrm>
              <a:off x="1757438" y="2657359"/>
              <a:ext cx="32229" cy="31496"/>
            </a:xfrm>
            <a:prstGeom prst="star5">
              <a:avLst/>
            </a:prstGeom>
            <a:solidFill>
              <a:srgbClr val="401D06"/>
            </a:solidFill>
            <a:ln>
              <a:noFill/>
            </a:ln>
            <a:effectLst>
              <a:glow rad="25400">
                <a:schemeClr val="accent2">
                  <a:lumMod val="20000"/>
                  <a:lumOff val="80000"/>
                  <a:alpha val="6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CO" sz="1050" b="0" i="0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1560394" y="2564061"/>
              <a:ext cx="2971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CO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401D06"/>
                  </a:solidFill>
                  <a:effectLst/>
                  <a:uLnTx/>
                  <a:uFillTx/>
                  <a:latin typeface="Source Sans Pro" panose="020B0604020202020204" charset="0"/>
                  <a:cs typeface="Arial"/>
                  <a:sym typeface="Arial"/>
                </a:rPr>
                <a:t>30</a:t>
              </a:r>
            </a:p>
          </p:txBody>
        </p:sp>
        <p:sp>
          <p:nvSpPr>
            <p:cNvPr id="17" name="Estrella de 5 puntas 16"/>
            <p:cNvSpPr/>
            <p:nvPr/>
          </p:nvSpPr>
          <p:spPr>
            <a:xfrm>
              <a:off x="1880273" y="2726168"/>
              <a:ext cx="32229" cy="3149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CO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1699994" y="2623787"/>
              <a:ext cx="31380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CO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604020202020204" charset="0"/>
                  <a:cs typeface="Arial"/>
                  <a:sym typeface="Arial"/>
                </a:rPr>
                <a:t>31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1455308" y="2897354"/>
              <a:ext cx="36685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CO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604020202020204" charset="0"/>
                  <a:cs typeface="Arial"/>
                  <a:sym typeface="Arial"/>
                </a:rPr>
                <a:t>32</a:t>
              </a:r>
            </a:p>
          </p:txBody>
        </p:sp>
      </p:grpSp>
      <p:sp>
        <p:nvSpPr>
          <p:cNvPr id="91" name="CuadroTexto 90"/>
          <p:cNvSpPr txBox="1"/>
          <p:nvPr/>
        </p:nvSpPr>
        <p:spPr>
          <a:xfrm>
            <a:off x="5497671" y="107967"/>
            <a:ext cx="2933700" cy="492827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SISTEMA UNIVERSITARIO ESTATAL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675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604020202020204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9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No. Universidad</a:t>
            </a:r>
            <a:r>
              <a:rPr kumimoji="0" lang="es-CO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	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de la Amazonia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de Antioquia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del Atlántico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de Caldas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de Cartagena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del Cauca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Colegio Mayor de Cundinamarca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de Córdoba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de Cundinamarca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Distrital Francisco José de Caldas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Francisco de Paula Santander – Cúcuta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Francisco de Paula Santander – Ocaña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Industrial de Santander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de La Guajira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de los Llanos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del Magdalena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Militar Nueva Granada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Nacional Abierta y a Distancia (UNAD)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Nacional de Colombia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de Nariño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del Pacífico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de Pamplona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Pedagógica Nacional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Pedagógica y Tecnológica de Colombia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Popular del Cesar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del Quindío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de Sucre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Sur colombiana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Tecnológica del Chocó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Tecnológica de Pereira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del Tolima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  <a:sym typeface="Arial"/>
              </a:rPr>
              <a:t>Universidad del Valle</a:t>
            </a:r>
            <a:endParaRPr kumimoji="0" lang="es-CO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604020202020204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06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" y="139864"/>
            <a:ext cx="1541478" cy="8997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42681" y="2390769"/>
            <a:ext cx="1541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CO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" panose="020B0604020202020204" charset="0"/>
              </a:rPr>
              <a:t>2</a:t>
            </a:r>
            <a:r>
              <a: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ource Sans Pro" panose="020B0604020202020204" charset="0"/>
                <a:cs typeface="Arial"/>
                <a:sym typeface="Arial"/>
              </a:rPr>
              <a:t>. Educación Superior en Colombia</a:t>
            </a: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ource Sans Pro" panose="020B0604020202020204" charset="0"/>
              <a:cs typeface="Arial"/>
              <a:sym typeface="Arial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978917" y="385732"/>
            <a:ext cx="638983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De acuerdo con la Ley 30 de 1992 </a:t>
            </a:r>
            <a:r>
              <a:rPr lang="es-CO" sz="1200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y </a:t>
            </a:r>
            <a:r>
              <a:rPr 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la Ley 115 de </a:t>
            </a:r>
            <a:r>
              <a:rPr lang="es-CO" sz="1200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1994, </a:t>
            </a:r>
            <a:r>
              <a:rPr 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las Instituciones de Educación Superior según su carácter académico se clasifican en:</a:t>
            </a:r>
          </a:p>
          <a:p>
            <a:pPr algn="just"/>
            <a:r>
              <a:rPr 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 </a:t>
            </a:r>
          </a:p>
          <a:p>
            <a:pPr lvl="0" algn="just"/>
            <a:r>
              <a:rPr lang="es-CO" sz="1200" b="1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Instituciones Técnicas Profesionales:</a:t>
            </a:r>
          </a:p>
          <a:p>
            <a:pPr algn="just"/>
            <a:r>
              <a:rPr 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Son </a:t>
            </a:r>
            <a:r>
              <a:rPr lang="es-CO" sz="1200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las </a:t>
            </a:r>
            <a:r>
              <a:rPr 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facultadas </a:t>
            </a:r>
            <a:r>
              <a:rPr lang="es-CO" sz="1200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para </a:t>
            </a:r>
            <a:r>
              <a:rPr 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ofrecer programas de formación en ocupaciones de carácter operativo e instrumental y de especialización en su respectivo campo de acción, sin perjuicio de los aspectos humanísticos propios de este nivel</a:t>
            </a:r>
            <a:r>
              <a:rPr lang="es-CO" sz="1200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algn="just"/>
            <a:endParaRPr lang="es-CO" sz="1200" dirty="0">
              <a:solidFill>
                <a:srgbClr val="3E5160"/>
              </a:solidFill>
              <a:latin typeface="Source Sans Pro"/>
              <a:ea typeface="Source Sans Pro"/>
              <a:cs typeface="Source Sans Pro"/>
            </a:endParaRPr>
          </a:p>
          <a:p>
            <a:pPr algn="just" eaLnBrk="0" fontAlgn="base" hangingPunct="0"/>
            <a:r>
              <a:rPr lang="es-CO" altLang="es-CO" sz="1200" b="1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Instituciones T</a:t>
            </a:r>
            <a:r>
              <a:rPr lang="es-CO" altLang="es-CO" sz="1200" b="1" dirty="0" smtClean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ecnológicas</a:t>
            </a:r>
            <a:r>
              <a:rPr lang="es-CO" altLang="es-CO" sz="1200" b="1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CO" alt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Son </a:t>
            </a:r>
            <a:r>
              <a:rPr lang="es-CO" altLang="es-CO" sz="1200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las </a:t>
            </a:r>
            <a:r>
              <a:rPr lang="es-CO" alt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facultadas </a:t>
            </a:r>
            <a:r>
              <a:rPr lang="es-CO" altLang="es-CO" sz="1200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para </a:t>
            </a:r>
            <a:r>
              <a:rPr lang="es-CO" alt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ofrecer programas de formación en ocupaciones, programas de formación académica en disciplinas y programas de especialización en sus respectivos campos de acción</a:t>
            </a:r>
            <a:r>
              <a:rPr lang="es-CO" altLang="es-CO" sz="1200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s-CO" altLang="es-CO" sz="1200" dirty="0">
              <a:solidFill>
                <a:srgbClr val="3E5160"/>
              </a:solidFill>
              <a:latin typeface="Source Sans Pro"/>
              <a:ea typeface="Source Sans Pro"/>
              <a:cs typeface="Source Sans Pro"/>
            </a:endParaRPr>
          </a:p>
          <a:p>
            <a:pPr algn="just" eaLnBrk="0" fontAlgn="base" hangingPunct="0"/>
            <a:r>
              <a:rPr lang="es-CO" altLang="es-CO" sz="1200" b="1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Instituciones Universitarias o Escuelas Tecnológicas: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CO" alt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Son </a:t>
            </a:r>
            <a:r>
              <a:rPr lang="es-CO" altLang="es-CO" sz="1200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las </a:t>
            </a:r>
            <a:r>
              <a:rPr lang="es-CO" alt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facultadas para adelantar programas de formación en ocupaciones, programas de formación académica en profesiones o disciplinas y programas de especialización</a:t>
            </a:r>
            <a:r>
              <a:rPr lang="es-CO" altLang="es-CO" sz="1200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s-CO" altLang="es-CO" sz="1200" dirty="0">
              <a:solidFill>
                <a:srgbClr val="3E5160"/>
              </a:solidFill>
              <a:latin typeface="Source Sans Pro"/>
              <a:ea typeface="Source Sans Pro"/>
              <a:cs typeface="Source Sans Pro"/>
            </a:endParaRPr>
          </a:p>
          <a:p>
            <a:pPr algn="just" eaLnBrk="0" fontAlgn="base" hangingPunct="0"/>
            <a:r>
              <a:rPr lang="es-CO" altLang="es-CO" sz="1200" b="1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Universidades: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CO" alt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Son </a:t>
            </a:r>
            <a:r>
              <a:rPr lang="es-CO" altLang="es-CO" sz="1200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las </a:t>
            </a:r>
            <a:r>
              <a:rPr lang="es-CO" alt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reconocidas actualmente como tales y las instituciones que acrediten su desempeño con criterio de universalidad en </a:t>
            </a:r>
            <a:r>
              <a:rPr lang="es-CO" altLang="es-CO" sz="1200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actividades de investigación </a:t>
            </a:r>
            <a:r>
              <a:rPr lang="es-CO" alt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científica o tecnológica; </a:t>
            </a:r>
            <a:r>
              <a:rPr lang="es-CO" altLang="es-CO" sz="1200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formación </a:t>
            </a:r>
            <a:r>
              <a:rPr lang="es-CO" alt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académica en profesiones o disciplinas y la producción, desarrollo y transmisión del conocimiento y de la cultura universal y nacional. </a:t>
            </a:r>
            <a:endParaRPr lang="es-CO" altLang="es-CO" sz="1200" dirty="0" smtClean="0">
              <a:solidFill>
                <a:srgbClr val="3E5160"/>
              </a:solidFill>
              <a:latin typeface="Source Sans Pro"/>
              <a:ea typeface="Source Sans Pro"/>
              <a:cs typeface="Source Sans Pro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s-CO" altLang="es-CO" sz="400" dirty="0">
              <a:solidFill>
                <a:srgbClr val="3E5160"/>
              </a:solidFill>
              <a:latin typeface="Source Sans Pro"/>
              <a:ea typeface="Source Sans Pro"/>
              <a:cs typeface="Source Sans Pro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CO" altLang="es-CO" sz="1200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Las Universidades están facultadas </a:t>
            </a:r>
            <a:r>
              <a:rPr lang="es-CO" altLang="es-CO" sz="1200" dirty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para adelantar programas de formación en ocupaciones, profesiones o disciplinas, programas de especialización, maestrías, doctorados y </a:t>
            </a:r>
            <a:r>
              <a:rPr lang="es-CO" altLang="es-CO" sz="1200" dirty="0" smtClean="0">
                <a:solidFill>
                  <a:srgbClr val="3E5160"/>
                </a:solidFill>
                <a:latin typeface="Source Sans Pro"/>
                <a:ea typeface="Source Sans Pro"/>
                <a:cs typeface="Source Sans Pro"/>
              </a:rPr>
              <a:t>post-doctorados.</a:t>
            </a:r>
            <a:endParaRPr lang="es-CO" sz="1200" dirty="0">
              <a:solidFill>
                <a:srgbClr val="3E5160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988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O" dirty="0" smtClean="0"/>
              <a:t>INSTITUCIONES DE EDUCACIÓN SUPERIOR </a:t>
            </a:r>
            <a:endParaRPr lang="es-CO" dirty="0"/>
          </a:p>
        </p:txBody>
      </p:sp>
      <p:sp>
        <p:nvSpPr>
          <p:cNvPr id="2" name="Rectángulo 1"/>
          <p:cNvSpPr/>
          <p:nvPr/>
        </p:nvSpPr>
        <p:spPr>
          <a:xfrm>
            <a:off x="476491" y="1027710"/>
            <a:ext cx="56533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7190" lvl="3"/>
            <a:r>
              <a:rPr lang="es-CO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En </a:t>
            </a:r>
            <a:r>
              <a:rPr lang="es-CO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Colombia </a:t>
            </a:r>
            <a:r>
              <a:rPr lang="es-CO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existen 292 Instituciones de Educación Superior clasificadas así:</a:t>
            </a:r>
            <a:endParaRPr lang="es-CO" sz="11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60402020202020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108080" y="3496834"/>
            <a:ext cx="3429000" cy="2383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CO" sz="825" b="1" i="1" dirty="0"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</a:t>
            </a:r>
            <a:r>
              <a:rPr lang="es-CO" sz="825" i="1" dirty="0">
                <a:latin typeface="Source Sans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825" i="1" dirty="0">
                <a:latin typeface="Source Sans Pro" panose="020B0604020202020204" charset="0"/>
              </a:rPr>
              <a:t>SACES - MEN, mayo de 2017 </a:t>
            </a:r>
            <a:endParaRPr lang="es-CO" sz="825" i="1" dirty="0">
              <a:latin typeface="Source Sans Pro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16835" y="3805038"/>
            <a:ext cx="8155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7190" lvl="1"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Entre las </a:t>
            </a:r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85 </a:t>
            </a:r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Universidades, 32 son Oficiales o Públicas (37,6% </a:t>
            </a:r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) </a:t>
            </a:r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y </a:t>
            </a:r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53 </a:t>
            </a:r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son No Oficiales o Privadas (</a:t>
            </a:r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62,4%). </a:t>
            </a:r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 </a:t>
            </a:r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charset="0"/>
              </a:rPr>
              <a:t> </a:t>
            </a:r>
            <a:endParaRPr lang="es-CO" sz="12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60402020202020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16462" y="4361689"/>
            <a:ext cx="815549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3" algn="just"/>
            <a:r>
              <a:rPr lang="es-CO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604020202020204" charset="0"/>
              </a:rPr>
              <a:t>En virtud de su carácter académico, las Universidades representan el 29,1% de las IES, las Instituciones Universitarias el 43,8%, las Instituciones Tecnológicas el 16,8% y las Instituciones Técnicas Profesionales el 10,3</a:t>
            </a:r>
            <a:r>
              <a:rPr lang="es-CO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604020202020204" charset="0"/>
              </a:rPr>
              <a:t>%.</a:t>
            </a:r>
            <a:endParaRPr lang="es-CO" sz="1200" dirty="0">
              <a:solidFill>
                <a:schemeClr val="tx1">
                  <a:lumMod val="95000"/>
                  <a:lumOff val="5000"/>
                </a:schemeClr>
              </a:solidFill>
              <a:latin typeface="Source Sans Pro" panose="020B060402020202020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240084"/>
              </p:ext>
            </p:extLst>
          </p:nvPr>
        </p:nvGraphicFramePr>
        <p:xfrm>
          <a:off x="1114853" y="1484292"/>
          <a:ext cx="6511920" cy="194267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180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7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67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Carácter Académico</a:t>
                      </a:r>
                    </a:p>
                  </a:txBody>
                  <a:tcPr marL="57873" marR="57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Oficial</a:t>
                      </a:r>
                    </a:p>
                  </a:txBody>
                  <a:tcPr marL="57873" marR="57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Régimen Especial</a:t>
                      </a:r>
                    </a:p>
                  </a:txBody>
                  <a:tcPr marL="57873" marR="57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No Oficial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(Privado)</a:t>
                      </a:r>
                    </a:p>
                  </a:txBody>
                  <a:tcPr marL="57873" marR="57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2017</a:t>
                      </a:r>
                    </a:p>
                  </a:txBody>
                  <a:tcPr marL="57873" marR="5787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94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Universidad</a:t>
                      </a:r>
                    </a:p>
                  </a:txBody>
                  <a:tcPr marL="57873" marR="57873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31</a:t>
                      </a:r>
                    </a:p>
                  </a:txBody>
                  <a:tcPr marL="57873" marR="57873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57873" marR="57873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0" i="0" u="none" strike="noStrike" cap="none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53</a:t>
                      </a:r>
                    </a:p>
                  </a:txBody>
                  <a:tcPr marL="57873" marR="57873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85</a:t>
                      </a:r>
                    </a:p>
                  </a:txBody>
                  <a:tcPr marL="57873" marR="5787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21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Institución Universitaria/Escuela Tecnológica</a:t>
                      </a:r>
                    </a:p>
                  </a:txBody>
                  <a:tcPr marL="57873" marR="57873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17</a:t>
                      </a:r>
                    </a:p>
                  </a:txBody>
                  <a:tcPr marL="57873" marR="57873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12</a:t>
                      </a:r>
                    </a:p>
                  </a:txBody>
                  <a:tcPr marL="57873" marR="57873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99</a:t>
                      </a:r>
                    </a:p>
                  </a:txBody>
                  <a:tcPr marL="57873" marR="57873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128</a:t>
                      </a:r>
                    </a:p>
                  </a:txBody>
                  <a:tcPr marL="57873" marR="5787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94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Institución Tecnológica</a:t>
                      </a:r>
                    </a:p>
                  </a:txBody>
                  <a:tcPr marL="57873" marR="57873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0" i="0" u="none" strike="noStrike" cap="none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57873" marR="57873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0" i="0" u="none" strike="noStrike" cap="none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6</a:t>
                      </a:r>
                    </a:p>
                  </a:txBody>
                  <a:tcPr marL="57873" marR="57873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38</a:t>
                      </a:r>
                    </a:p>
                  </a:txBody>
                  <a:tcPr marL="57873" marR="57873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49</a:t>
                      </a:r>
                    </a:p>
                  </a:txBody>
                  <a:tcPr marL="57873" marR="5787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94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Institución Técnica Profesional</a:t>
                      </a:r>
                    </a:p>
                  </a:txBody>
                  <a:tcPr marL="57873" marR="57873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0" i="0" u="none" strike="noStrike" cap="none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9</a:t>
                      </a:r>
                    </a:p>
                  </a:txBody>
                  <a:tcPr marL="57873" marR="57873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0" i="0" u="none" strike="noStrike" cap="none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57873" marR="57873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21</a:t>
                      </a:r>
                    </a:p>
                  </a:txBody>
                  <a:tcPr marL="57873" marR="57873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30</a:t>
                      </a:r>
                    </a:p>
                  </a:txBody>
                  <a:tcPr marL="57873" marR="5787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94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57873" marR="57873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62</a:t>
                      </a:r>
                    </a:p>
                  </a:txBody>
                  <a:tcPr marL="57873" marR="57873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19</a:t>
                      </a:r>
                    </a:p>
                  </a:txBody>
                  <a:tcPr marL="57873" marR="57873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211</a:t>
                      </a:r>
                    </a:p>
                  </a:txBody>
                  <a:tcPr marL="57873" marR="57873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Sans Pro" panose="020B0604020202020204" charset="0"/>
                          <a:ea typeface="+mn-ea"/>
                          <a:cs typeface="+mn-cs"/>
                          <a:sym typeface="Arial"/>
                        </a:rPr>
                        <a:t>292</a:t>
                      </a:r>
                    </a:p>
                  </a:txBody>
                  <a:tcPr marL="57873" marR="5787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5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rop">
    <a:majorFont>
      <a:latin typeface="Franklin Gothic Book" panose="020B0503020102020204"/>
      <a:ea typeface=""/>
      <a:cs typeface=""/>
      <a:font script="Jpan" typeface="メイリオ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メイリオ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Crop">
    <a:fillStyleLst>
      <a:solidFill>
        <a:schemeClr val="phClr"/>
      </a:solidFill>
      <a:gradFill rotWithShape="1">
        <a:gsLst>
          <a:gs pos="0">
            <a:schemeClr val="phClr">
              <a:tint val="67000"/>
              <a:satMod val="105000"/>
              <a:lumMod val="110000"/>
            </a:schemeClr>
          </a:gs>
          <a:gs pos="50000">
            <a:schemeClr val="phClr">
              <a:tint val="73000"/>
              <a:satMod val="103000"/>
              <a:lumMod val="105000"/>
            </a:schemeClr>
          </a:gs>
          <a:gs pos="100000">
            <a:schemeClr val="phClr">
              <a:tint val="81000"/>
              <a:satMod val="109000"/>
              <a:lumMod val="105000"/>
            </a:schemeClr>
          </a:gs>
        </a:gsLst>
        <a:lin ang="5400000" scaled="0"/>
      </a:gradFill>
      <a:gradFill rotWithShape="1">
        <a:gsLst>
          <a:gs pos="0">
            <a:schemeClr val="phClr">
              <a:tint val="94000"/>
              <a:satMod val="103000"/>
              <a:lumMod val="102000"/>
            </a:schemeClr>
          </a:gs>
          <a:gs pos="50000">
            <a:schemeClr val="phClr">
              <a:shade val="100000"/>
              <a:satMod val="110000"/>
              <a:lumMod val="100000"/>
            </a:schemeClr>
          </a:gs>
          <a:gs pos="100000">
            <a:schemeClr val="phClr">
              <a:shade val="78000"/>
              <a:satMod val="120000"/>
              <a:lumMod val="99000"/>
            </a:schemeClr>
          </a:gs>
        </a:gsLst>
        <a:lin ang="5400000" scaled="0"/>
      </a:gradFill>
    </a:fillStyleLst>
    <a:lnStyleLst>
      <a:ln w="6350" cap="flat" cmpd="sng" algn="in">
        <a:solidFill>
          <a:schemeClr val="phClr"/>
        </a:solidFill>
        <a:prstDash val="solid"/>
      </a:ln>
      <a:ln w="34925" cap="flat" cmpd="sng" algn="in">
        <a:solidFill>
          <a:schemeClr val="phClr"/>
        </a:solidFill>
        <a:prstDash val="solid"/>
      </a:ln>
      <a:ln w="19050" cap="flat" cmpd="sng" algn="in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13883</TotalTime>
  <Words>5864</Words>
  <Application>Microsoft Office PowerPoint</Application>
  <PresentationFormat>Presentación en pantalla (16:9)</PresentationFormat>
  <Paragraphs>1948</Paragraphs>
  <Slides>54</Slides>
  <Notes>16</Notes>
  <HiddenSlides>2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71" baseType="lpstr">
      <vt:lpstr>ArialMT-Identity-H</vt:lpstr>
      <vt:lpstr>Arial Narrow</vt:lpstr>
      <vt:lpstr>Trebuchet MS</vt:lpstr>
      <vt:lpstr>Franklin Gothic Book</vt:lpstr>
      <vt:lpstr>Gill Sans MT</vt:lpstr>
      <vt:lpstr>Dosis</vt:lpstr>
      <vt:lpstr>Segoe UI</vt:lpstr>
      <vt:lpstr>Calibri Light</vt:lpstr>
      <vt:lpstr>Calibri</vt:lpstr>
      <vt:lpstr>Wingdings</vt:lpstr>
      <vt:lpstr>Arial</vt:lpstr>
      <vt:lpstr>Quattrocento Sans</vt:lpstr>
      <vt:lpstr>Cambria</vt:lpstr>
      <vt:lpstr>Times New Roman</vt:lpstr>
      <vt:lpstr>Source Sans Pro</vt:lpstr>
      <vt:lpstr>MS PGothic</vt:lpstr>
      <vt:lpstr>Cerimon template</vt:lpstr>
      <vt:lpstr>DOCUMENTOS EDUCACIÓN SUPERIOR Y SUE</vt:lpstr>
      <vt:lpstr>Presentación de PowerPoint</vt:lpstr>
      <vt:lpstr>1. CARACTERÍSTICAS DE LAS UNIVERSIDADES PÚBLICAS DEL SUE Y DE LA EDUCACIÓN SUPERIOR EN COLOMBIA</vt:lpstr>
      <vt:lpstr>CARACTERÍSTICAS DE LAS UNIVERSIDADES PÚBLICAS DEL SUE Y DE LA EDUCACIÓN SUPERIOR EN COLOMBIA</vt:lpstr>
      <vt:lpstr>Presentación de PowerPoint</vt:lpstr>
      <vt:lpstr>Presentación de PowerPoint</vt:lpstr>
      <vt:lpstr>Universidades Integrantes del SUE</vt:lpstr>
      <vt:lpstr>Presentación de PowerPoint</vt:lpstr>
      <vt:lpstr>INSTITUCIONES DE EDUCACIÓN SUPERIOR </vt:lpstr>
      <vt:lpstr>ESTUDIANTES MATRICULADOS POR SECTOR</vt:lpstr>
      <vt:lpstr>ESTUDIANTES MATRICULADOS POR SEXO</vt:lpstr>
      <vt:lpstr>Presentación de PowerPoint</vt:lpstr>
      <vt:lpstr>COBERTURA ESTUDIANTES PREGRADO</vt:lpstr>
      <vt:lpstr>COBERTURA ESTUDIANTES PREGRADO  EN EL MUNDO</vt:lpstr>
      <vt:lpstr>Presentación de PowerPoint</vt:lpstr>
      <vt:lpstr>PERSONAL DOCENTE</vt:lpstr>
      <vt:lpstr>IES PÚBLICAS ACREDITADAS</vt:lpstr>
      <vt:lpstr>IES PRIVADAS ACREDITADAS</vt:lpstr>
      <vt:lpstr>Presentación de PowerPoint</vt:lpstr>
      <vt:lpstr> EL SUE EN CIFRAS</vt:lpstr>
      <vt:lpstr>EL SUE EN CIFRAS </vt:lpstr>
      <vt:lpstr>COMPOSICIÓN VINCULACIÓN DOCENTE</vt:lpstr>
      <vt:lpstr> EL SUE EN CIFRAS</vt:lpstr>
      <vt:lpstr>Presentación de PowerPoint</vt:lpstr>
      <vt:lpstr> EL SUE EN CIFRAS</vt:lpstr>
      <vt:lpstr> EL SUE EN CIFRAS</vt:lpstr>
      <vt:lpstr> EL SUE EN CIFRAS</vt:lpstr>
      <vt:lpstr> EL SUE EN CIFRAS</vt:lpstr>
      <vt:lpstr> EL SUE EN CIFRAS</vt:lpstr>
      <vt:lpstr> EL SUE EN CIFRAS</vt:lpstr>
      <vt:lpstr>2. FINANCIACIÓN Y SOSTENIBILIDAD DE LAS UNIVERSIDADES PÚBLICAS COLOMBIANAS 2018</vt:lpstr>
      <vt:lpstr>FINANCIACIÓN Y SOSTENIBILIDAD DE LAS UNIVERSIDADES PÚBLICAS COLOMBIANAS 2018</vt:lpstr>
      <vt:lpstr> Situación de Financiación y Sostenibilidad de las Universidades Públicas</vt:lpstr>
      <vt:lpstr> Situación de Financiación y Sostenibilidad de las Universidades Públicas</vt:lpstr>
      <vt:lpstr> Situación de Financiación y Sostenibilidad de las Universidades Públicas</vt:lpstr>
      <vt:lpstr>Presentación de PowerPoint</vt:lpstr>
      <vt:lpstr> Situación de Financiación y Sostenibilidad de las Universidades Públicas</vt:lpstr>
      <vt:lpstr>Presentación de PowerPoint</vt:lpstr>
      <vt:lpstr>Presentación de PowerPoint</vt:lpstr>
      <vt:lpstr>Situación de Financiación y Sostenibilidad de las Universidades Públicas</vt:lpstr>
      <vt:lpstr>Situación de Financiación y Sostenibilidad de las Universidades Públicas</vt:lpstr>
      <vt:lpstr>Brechas de Calidad</vt:lpstr>
      <vt:lpstr>Presentación de PowerPoint</vt:lpstr>
      <vt:lpstr>Presentación de PowerPoint</vt:lpstr>
      <vt:lpstr>Presentación de PowerPoint</vt:lpstr>
      <vt:lpstr>Presentación de PowerPoint</vt:lpstr>
      <vt:lpstr>PROPUESTAS SOSTENIBILIDAD DE LAS UNIVERSIDADES PÚBLICAS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TATY</dc:creator>
  <cp:lastModifiedBy>Tatiana Rincón Laverde</cp:lastModifiedBy>
  <cp:revision>245</cp:revision>
  <cp:lastPrinted>2018-09-25T22:00:20Z</cp:lastPrinted>
  <dcterms:modified xsi:type="dcterms:W3CDTF">2019-02-04T19:56:32Z</dcterms:modified>
</cp:coreProperties>
</file>