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  <p:sldId id="269" r:id="rId9"/>
    <p:sldId id="268" r:id="rId10"/>
    <p:sldId id="265" r:id="rId11"/>
    <p:sldId id="266" r:id="rId12"/>
    <p:sldId id="267" r:id="rId13"/>
    <p:sldId id="270" r:id="rId14"/>
    <p:sldId id="258" r:id="rId15"/>
    <p:sldId id="259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12A"/>
    <a:srgbClr val="04359D"/>
    <a:srgbClr val="719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E6687-0B71-4D33-84D0-4FC94E350C12}" type="datetimeFigureOut">
              <a:rPr lang="es-CO" smtClean="0"/>
              <a:t>15/07/2020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D5CEF-6C16-4314-A98E-7FAF7C797C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439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5CEF-6C16-4314-A98E-7FAF7C797C65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94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7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0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1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9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9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3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4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4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59AA-3442-8740-82FE-6A5D02D8BE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DDF0F-319A-2649-9975-D8A062546B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9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x.org/e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hyperlink" Target="https://www.tusclasesdeguitarra.com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es.khanacademy.org/" TargetMode="External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8988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Diseño Micro-curricular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2744" y="2803967"/>
            <a:ext cx="8229600" cy="23583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000" b="1" i="1" dirty="0" smtClean="0"/>
              <a:t>‘El micro-currículo </a:t>
            </a:r>
            <a:r>
              <a:rPr lang="es-CO" sz="2000" b="1" i="1" dirty="0"/>
              <a:t>es el nivel estructural más definido y concreto del </a:t>
            </a:r>
            <a:r>
              <a:rPr lang="es-CO" sz="2000" b="1" i="1" dirty="0" smtClean="0"/>
              <a:t>diseño curricular (…) al micro-currículo le corresponden </a:t>
            </a:r>
            <a:r>
              <a:rPr lang="es-CO" sz="2000" b="1" i="1" dirty="0"/>
              <a:t>los problemas específicos que conforman un núcleo o </a:t>
            </a:r>
            <a:r>
              <a:rPr lang="es-CO" sz="2000" b="1" i="1" dirty="0" smtClean="0"/>
              <a:t>un sub-núcleo problemático</a:t>
            </a:r>
            <a:r>
              <a:rPr lang="es-CO" sz="2400" b="1" dirty="0" smtClean="0"/>
              <a:t>’</a:t>
            </a:r>
            <a:endParaRPr lang="es-CO" sz="2400" b="1" dirty="0"/>
          </a:p>
          <a:p>
            <a:pPr marL="0" indent="0">
              <a:buNone/>
            </a:pPr>
            <a:endParaRPr lang="es-CO" sz="2400" dirty="0" smtClean="0"/>
          </a:p>
          <a:p>
            <a:pPr marL="0" indent="0" algn="r">
              <a:buNone/>
            </a:pPr>
            <a:r>
              <a:rPr lang="es-CO" sz="1200" dirty="0" smtClean="0"/>
              <a:t>Comité curricular facultad de Medicina Universidad de Antioquia 1999</a:t>
            </a:r>
          </a:p>
          <a:p>
            <a:endParaRPr lang="es-CO" sz="2400" dirty="0"/>
          </a:p>
          <a:p>
            <a:pPr marL="0" indent="0" algn="just">
              <a:buNone/>
            </a:pP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29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Diseño Micro-curricular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2" y="1866531"/>
            <a:ext cx="3895070" cy="4525963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452" y="1847151"/>
            <a:ext cx="3458058" cy="50108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24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1507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SICAM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sz="2400" dirty="0"/>
          </a:p>
          <a:p>
            <a:pPr marL="0" indent="0" algn="just">
              <a:buNone/>
            </a:pPr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485438" y="1771185"/>
            <a:ext cx="7744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Instituto Tecnológico de </a:t>
            </a:r>
            <a:r>
              <a:rPr lang="es-CO" dirty="0" smtClean="0"/>
              <a:t>Monterrey: SICAM </a:t>
            </a:r>
            <a:r>
              <a:rPr lang="es-CO" dirty="0"/>
              <a:t>(Sistema de Administración del Conocimiento para el Aprendizaje</a:t>
            </a:r>
            <a:r>
              <a:rPr lang="es-CO" dirty="0" smtClean="0"/>
              <a:t>) y la didáctica basada en la web.</a:t>
            </a:r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481" y="2379785"/>
            <a:ext cx="3577283" cy="413467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85" y="3966597"/>
            <a:ext cx="5335335" cy="25478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800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2007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Ejemplos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sz="2400" dirty="0"/>
          </a:p>
          <a:p>
            <a:pPr marL="0" indent="0" algn="just">
              <a:buNone/>
            </a:pPr>
            <a:endParaRPr lang="es-CO" dirty="0"/>
          </a:p>
        </p:txBody>
      </p:sp>
      <p:pic>
        <p:nvPicPr>
          <p:cNvPr id="2" name="Imagen 1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15" y="2269302"/>
            <a:ext cx="2143125" cy="2143125"/>
          </a:xfrm>
          <a:prstGeom prst="rect">
            <a:avLst/>
          </a:prstGeom>
        </p:spPr>
      </p:pic>
      <p:pic>
        <p:nvPicPr>
          <p:cNvPr id="10" name="Imagen 9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497" y="2614611"/>
            <a:ext cx="1524000" cy="1628775"/>
          </a:xfrm>
          <a:prstGeom prst="rect">
            <a:avLst/>
          </a:prstGeom>
        </p:spPr>
      </p:pic>
      <p:pic>
        <p:nvPicPr>
          <p:cNvPr id="12" name="Imagen 11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937" y="2762249"/>
            <a:ext cx="2809875" cy="1333500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89610" y="4412427"/>
            <a:ext cx="17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 smtClean="0"/>
              <a:t>Khan</a:t>
            </a:r>
            <a:r>
              <a:rPr lang="es-CO" dirty="0" smtClean="0"/>
              <a:t> </a:t>
            </a:r>
            <a:r>
              <a:rPr lang="es-CO" dirty="0" err="1" smtClean="0"/>
              <a:t>Academy</a:t>
            </a:r>
            <a:endParaRPr lang="es-CO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554497" y="4412427"/>
            <a:ext cx="17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Tus Clases De Guitarra</a:t>
            </a:r>
            <a:endParaRPr lang="es-CO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611314" y="4550926"/>
            <a:ext cx="17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 smtClean="0"/>
              <a:t>EdX</a:t>
            </a: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73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9610" y="697956"/>
            <a:ext cx="2106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4359D"/>
                </a:solidFill>
                <a:latin typeface="Arial Hebrew Scholar"/>
                <a:cs typeface="Arial Hebrew Scholar"/>
              </a:rPr>
              <a:t>Imágenes</a:t>
            </a:r>
            <a:r>
              <a:rPr lang="en-US" sz="36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:</a:t>
            </a:r>
            <a:endParaRPr lang="en-US" sz="36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999" y="2202609"/>
            <a:ext cx="2476504" cy="24958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8857" y="3983016"/>
            <a:ext cx="2476504" cy="24958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94503" y="3148519"/>
            <a:ext cx="1217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Subtítulo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94502" y="3456296"/>
            <a:ext cx="2369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"</a:t>
            </a:r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”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71772" y="5024819"/>
            <a:ext cx="1217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err="1" smtClean="0"/>
              <a:t>Subtítulo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41694" y="5332596"/>
            <a:ext cx="2369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"</a:t>
            </a:r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”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0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084" y="2545866"/>
            <a:ext cx="2476504" cy="24958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48875" y="3137833"/>
            <a:ext cx="37220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 b="1">
                <a:solidFill>
                  <a:srgbClr val="04359D"/>
                </a:solidFill>
                <a:latin typeface="Arial Hebrew Scholar"/>
                <a:cs typeface="Arial Hebrew Scholar"/>
              </a:defRPr>
            </a:lvl1pPr>
          </a:lstStyle>
          <a:p>
            <a:r>
              <a:rPr lang="en-US" sz="4000" dirty="0"/>
              <a:t>¡</a:t>
            </a:r>
            <a:r>
              <a:rPr lang="en-US" sz="4000" dirty="0" err="1"/>
              <a:t>Muchas</a:t>
            </a:r>
            <a:r>
              <a:rPr lang="en-US" sz="4000" dirty="0"/>
              <a:t> gracias!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48875" y="3799553"/>
            <a:ext cx="3839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Nombre</a:t>
            </a:r>
            <a:r>
              <a:rPr lang="en-US" sz="1400" dirty="0" smtClean="0"/>
              <a:t> expositor</a:t>
            </a:r>
          </a:p>
          <a:p>
            <a:r>
              <a:rPr lang="en-US" sz="1400" dirty="0" err="1" smtClean="0"/>
              <a:t>Correo</a:t>
            </a:r>
            <a:r>
              <a:rPr lang="en-US" sz="1400" dirty="0" smtClean="0"/>
              <a:t> expositor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47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5442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¿Qué es el Micro-</a:t>
            </a:r>
            <a:r>
              <a:rPr lang="es-CO" sz="3200" b="1" dirty="0" err="1" smtClean="0">
                <a:solidFill>
                  <a:srgbClr val="04359D"/>
                </a:solidFill>
                <a:latin typeface="Arial Hebrew Scholar"/>
                <a:cs typeface="Arial Hebrew Scholar"/>
              </a:rPr>
              <a:t>learning</a:t>
            </a:r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?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2204" y="2712033"/>
            <a:ext cx="7242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Perspectiva </a:t>
            </a:r>
            <a:r>
              <a:rPr lang="es-CO" dirty="0"/>
              <a:t>de aprendizaje orientado a la </a:t>
            </a:r>
            <a:r>
              <a:rPr lang="es-CO" dirty="0" smtClean="0"/>
              <a:t>fragmentación </a:t>
            </a:r>
            <a:r>
              <a:rPr lang="es-CO" dirty="0"/>
              <a:t>de contenidos </a:t>
            </a:r>
            <a:r>
              <a:rPr lang="es-CO" dirty="0" smtClean="0"/>
              <a:t>didácticos de </a:t>
            </a:r>
            <a:r>
              <a:rPr lang="es-CO" dirty="0"/>
              <a:t>duración </a:t>
            </a:r>
            <a:r>
              <a:rPr lang="es-CO" dirty="0" smtClean="0"/>
              <a:t>corta </a:t>
            </a:r>
            <a:r>
              <a:rPr lang="es-CO" dirty="0"/>
              <a:t>para poder visualizar en cualquier momento</a:t>
            </a:r>
          </a:p>
          <a:p>
            <a:pPr algn="just"/>
            <a:r>
              <a:rPr lang="es-CO" dirty="0"/>
              <a:t>y </a:t>
            </a:r>
            <a:r>
              <a:rPr lang="es-CO" dirty="0" smtClean="0"/>
              <a:t>lugar.</a:t>
            </a:r>
          </a:p>
          <a:p>
            <a:pPr algn="just"/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732204" y="4271058"/>
            <a:ext cx="72427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Pequeñas unidades de contenidos </a:t>
            </a:r>
            <a:r>
              <a:rPr lang="es-CO" dirty="0" smtClean="0"/>
              <a:t>interconectadas con actividades </a:t>
            </a:r>
            <a:r>
              <a:rPr lang="es-CO" dirty="0"/>
              <a:t>de corta duración, pudiendo ser visualizadas y realizadas en cualquier momento y </a:t>
            </a:r>
            <a:r>
              <a:rPr lang="es-CO" dirty="0" smtClean="0"/>
              <a:t>lugar</a:t>
            </a:r>
            <a:r>
              <a:rPr lang="es-CO" b="1" dirty="0" smtClean="0"/>
              <a:t>, </a:t>
            </a:r>
            <a:r>
              <a:rPr lang="es-CO" dirty="0"/>
              <a:t>teniendo en cuenta el </a:t>
            </a:r>
            <a:r>
              <a:rPr lang="es-CO" b="1" dirty="0"/>
              <a:t>aprendizaje </a:t>
            </a:r>
            <a:r>
              <a:rPr lang="es-CO" b="1" dirty="0" smtClean="0"/>
              <a:t>informal (espacios sociales), </a:t>
            </a:r>
            <a:r>
              <a:rPr lang="es-CO" b="1" dirty="0"/>
              <a:t>aprendizaje </a:t>
            </a:r>
            <a:r>
              <a:rPr lang="es-CO" b="1" dirty="0" smtClean="0"/>
              <a:t>(</a:t>
            </a:r>
            <a:r>
              <a:rPr lang="es-CO" b="1" dirty="0"/>
              <a:t>Llega de modo </a:t>
            </a:r>
            <a:r>
              <a:rPr lang="es-CO" b="1" dirty="0" smtClean="0"/>
              <a:t>sugerido)</a:t>
            </a:r>
            <a:r>
              <a:rPr lang="es-CO" dirty="0" smtClean="0"/>
              <a:t> </a:t>
            </a:r>
            <a:r>
              <a:rPr lang="es-CO" b="1" dirty="0" smtClean="0"/>
              <a:t>y </a:t>
            </a:r>
            <a:r>
              <a:rPr lang="es-CO" b="1" dirty="0" err="1" smtClean="0"/>
              <a:t>multidispositivo</a:t>
            </a:r>
            <a:r>
              <a:rPr lang="es-CO" b="1" dirty="0"/>
              <a:t>.</a:t>
            </a:r>
          </a:p>
          <a:p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0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3122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Características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2744" y="2803967"/>
            <a:ext cx="8229600" cy="2358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200" b="1" dirty="0" smtClean="0"/>
              <a:t>Breve</a:t>
            </a:r>
            <a:r>
              <a:rPr lang="es-CO" sz="2200" b="1" dirty="0"/>
              <a:t>: </a:t>
            </a:r>
            <a:r>
              <a:rPr lang="es-CO" sz="2200" dirty="0"/>
              <a:t>Pequeños contenidos de Información con tareas </a:t>
            </a:r>
            <a:r>
              <a:rPr lang="es-CO" sz="2200" dirty="0" smtClean="0"/>
              <a:t>breves</a:t>
            </a:r>
          </a:p>
          <a:p>
            <a:pPr marL="0" indent="0">
              <a:buNone/>
            </a:pPr>
            <a:endParaRPr lang="es-CO" sz="2200" dirty="0" smtClean="0"/>
          </a:p>
          <a:p>
            <a:pPr marL="0" indent="0">
              <a:buNone/>
            </a:pPr>
            <a:r>
              <a:rPr lang="es-CO" sz="2200" b="1" dirty="0"/>
              <a:t>Continuo: </a:t>
            </a:r>
            <a:r>
              <a:rPr lang="es-CO" sz="2200" dirty="0"/>
              <a:t>Flexible y continuo a lo largo del </a:t>
            </a:r>
            <a:r>
              <a:rPr lang="es-CO" sz="2200" dirty="0" smtClean="0"/>
              <a:t>curso</a:t>
            </a:r>
          </a:p>
          <a:p>
            <a:pPr marL="0" indent="0">
              <a:buNone/>
            </a:pPr>
            <a:endParaRPr lang="es-CO" sz="2200" dirty="0" smtClean="0"/>
          </a:p>
          <a:p>
            <a:pPr marL="0" indent="0">
              <a:buNone/>
            </a:pPr>
            <a:r>
              <a:rPr lang="es-CO" sz="2200" b="1" dirty="0"/>
              <a:t>Contextual: </a:t>
            </a:r>
            <a:r>
              <a:rPr lang="es-CO" sz="2200" dirty="0"/>
              <a:t>Diversos contextos y herramientas tecnológicas</a:t>
            </a:r>
          </a:p>
          <a:p>
            <a:endParaRPr lang="es-CO" sz="2400" dirty="0" smtClean="0"/>
          </a:p>
          <a:p>
            <a:endParaRPr lang="es-CO" sz="2400" dirty="0"/>
          </a:p>
          <a:p>
            <a:pPr marL="0" indent="0">
              <a:buNone/>
            </a:pP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64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3122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Características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2744" y="2803967"/>
            <a:ext cx="8229600" cy="23583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2400" b="1" dirty="0"/>
              <a:t>Gradual: </a:t>
            </a:r>
            <a:r>
              <a:rPr lang="es-CO" sz="2400" dirty="0"/>
              <a:t>De lo simple a lo complejo</a:t>
            </a:r>
          </a:p>
          <a:p>
            <a:pPr marL="0" indent="0">
              <a:buNone/>
            </a:pPr>
            <a:endParaRPr lang="es-CO" sz="2400" dirty="0"/>
          </a:p>
          <a:p>
            <a:pPr marL="0" indent="0">
              <a:buNone/>
            </a:pPr>
            <a:r>
              <a:rPr lang="es-CO" sz="2400" b="1" dirty="0" smtClean="0"/>
              <a:t>Informal</a:t>
            </a:r>
            <a:r>
              <a:rPr lang="es-CO" sz="2400" b="1" dirty="0"/>
              <a:t>: </a:t>
            </a:r>
            <a:r>
              <a:rPr lang="es-CO" sz="2400" dirty="0"/>
              <a:t>Que abarque espacios sociales</a:t>
            </a:r>
          </a:p>
          <a:p>
            <a:pPr marL="0" indent="0">
              <a:buNone/>
            </a:pPr>
            <a:endParaRPr lang="es-CO" sz="2400" dirty="0"/>
          </a:p>
          <a:p>
            <a:pPr marL="0" indent="0">
              <a:buNone/>
            </a:pPr>
            <a:r>
              <a:rPr lang="es-CO" sz="2400" b="1" dirty="0" smtClean="0"/>
              <a:t>Granular</a:t>
            </a:r>
            <a:r>
              <a:rPr lang="es-CO" sz="2400" b="1" dirty="0"/>
              <a:t>: </a:t>
            </a:r>
            <a:r>
              <a:rPr lang="es-CO" sz="2400" dirty="0"/>
              <a:t>Cápsula que se interconecta para generar nuevos aprendizajes </a:t>
            </a:r>
          </a:p>
          <a:p>
            <a:endParaRPr lang="es-CO" sz="2400" dirty="0" smtClean="0"/>
          </a:p>
          <a:p>
            <a:endParaRPr lang="es-CO" sz="2400" dirty="0"/>
          </a:p>
          <a:p>
            <a:pPr marL="0" indent="0">
              <a:buNone/>
            </a:pP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71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2305" y="2403076"/>
            <a:ext cx="62392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¿</a:t>
            </a:r>
            <a:r>
              <a:rPr lang="en-US" sz="3200" b="1" dirty="0" err="1" smtClean="0">
                <a:solidFill>
                  <a:srgbClr val="04359D"/>
                </a:solidFill>
                <a:latin typeface="Arial Hebrew Scholar"/>
                <a:cs typeface="Arial Hebrew Scholar"/>
              </a:rPr>
              <a:t>Qué</a:t>
            </a:r>
            <a:r>
              <a:rPr lang="en-US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 </a:t>
            </a:r>
            <a:r>
              <a:rPr lang="en-US" sz="3200" b="1" dirty="0" err="1" smtClean="0">
                <a:solidFill>
                  <a:srgbClr val="04359D"/>
                </a:solidFill>
                <a:latin typeface="Arial Hebrew Scholar"/>
                <a:cs typeface="Arial Hebrew Scholar"/>
              </a:rPr>
              <a:t>espacios</a:t>
            </a:r>
            <a:r>
              <a:rPr lang="en-US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 </a:t>
            </a:r>
            <a:r>
              <a:rPr lang="en-US" sz="3200" b="1" dirty="0" err="1" smtClean="0">
                <a:solidFill>
                  <a:srgbClr val="04359D"/>
                </a:solidFill>
                <a:latin typeface="Arial Hebrew Scholar"/>
                <a:cs typeface="Arial Hebrew Scholar"/>
              </a:rPr>
              <a:t>informales</a:t>
            </a:r>
            <a:r>
              <a:rPr lang="en-US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 </a:t>
            </a:r>
            <a:r>
              <a:rPr lang="en-US" sz="3200" b="1" dirty="0" err="1" smtClean="0">
                <a:solidFill>
                  <a:srgbClr val="04359D"/>
                </a:solidFill>
                <a:latin typeface="Arial Hebrew Scholar"/>
                <a:cs typeface="Arial Hebrew Scholar"/>
              </a:rPr>
              <a:t>han</a:t>
            </a:r>
            <a:r>
              <a:rPr lang="en-US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rgbClr val="04359D"/>
                </a:solidFill>
                <a:latin typeface="Arial Hebrew Scholar"/>
                <a:cs typeface="Arial Hebrew Scholar"/>
              </a:rPr>
              <a:t>usado</a:t>
            </a:r>
            <a:r>
              <a:rPr lang="en-US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 </a:t>
            </a:r>
            <a:r>
              <a:rPr lang="en-US" sz="3200" b="1" dirty="0" err="1" smtClean="0">
                <a:solidFill>
                  <a:srgbClr val="04359D"/>
                </a:solidFill>
                <a:latin typeface="Arial Hebrew Scholar"/>
                <a:cs typeface="Arial Hebrew Scholar"/>
              </a:rPr>
              <a:t>en</a:t>
            </a:r>
            <a:r>
              <a:rPr lang="en-US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 </a:t>
            </a:r>
            <a:r>
              <a:rPr lang="en-US" sz="3200" b="1" dirty="0" err="1" smtClean="0">
                <a:solidFill>
                  <a:srgbClr val="04359D"/>
                </a:solidFill>
                <a:latin typeface="Arial Hebrew Scholar"/>
                <a:cs typeface="Arial Hebrew Scholar"/>
              </a:rPr>
              <a:t>sus</a:t>
            </a:r>
            <a:r>
              <a:rPr lang="en-US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 </a:t>
            </a:r>
            <a:r>
              <a:rPr lang="en-US" sz="3200" b="1" dirty="0" err="1" smtClean="0">
                <a:solidFill>
                  <a:srgbClr val="04359D"/>
                </a:solidFill>
                <a:latin typeface="Arial Hebrew Scholar"/>
                <a:cs typeface="Arial Hebrew Scholar"/>
              </a:rPr>
              <a:t>clases</a:t>
            </a:r>
            <a:r>
              <a:rPr lang="en-US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?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23" y="3943986"/>
            <a:ext cx="3922696" cy="281126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497" y="3943986"/>
            <a:ext cx="3858658" cy="27600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2975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2553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Preparación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2744" y="2803967"/>
            <a:ext cx="8229600" cy="23583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O" sz="2400" b="1" dirty="0"/>
              <a:t>Objetivo de aprendizaje:</a:t>
            </a:r>
            <a:r>
              <a:rPr lang="es-CO" sz="2400" dirty="0"/>
              <a:t> ¿qué se aprende?</a:t>
            </a:r>
          </a:p>
          <a:p>
            <a:pPr marL="0" indent="0">
              <a:buNone/>
            </a:pPr>
            <a:endParaRPr lang="es-CO" sz="2400" dirty="0"/>
          </a:p>
          <a:p>
            <a:pPr marL="0" indent="0">
              <a:buNone/>
            </a:pPr>
            <a:r>
              <a:rPr lang="es-CO" sz="2400" b="1" dirty="0"/>
              <a:t>Contenido estructurado:</a:t>
            </a:r>
            <a:r>
              <a:rPr lang="es-CO" sz="2400" dirty="0"/>
              <a:t> Jerarquizar el contenido y preparar un índice.</a:t>
            </a:r>
          </a:p>
          <a:p>
            <a:pPr marL="0" indent="0">
              <a:buNone/>
            </a:pPr>
            <a:endParaRPr lang="es-CO" sz="2400" dirty="0"/>
          </a:p>
          <a:p>
            <a:pPr marL="0" indent="0">
              <a:buNone/>
            </a:pPr>
            <a:r>
              <a:rPr lang="es-CO" sz="2400" b="1" dirty="0"/>
              <a:t>Un objetivo de cápsula: </a:t>
            </a:r>
            <a:r>
              <a:rPr lang="es-CO" sz="2400" dirty="0"/>
              <a:t>para permitir una retención rápida y efectiva. </a:t>
            </a:r>
          </a:p>
          <a:p>
            <a:pPr marL="0" indent="0">
              <a:buNone/>
            </a:pPr>
            <a:endParaRPr lang="es-CO" sz="2400" dirty="0" smtClean="0"/>
          </a:p>
          <a:p>
            <a:endParaRPr lang="es-CO" sz="2400" dirty="0"/>
          </a:p>
          <a:p>
            <a:pPr marL="0" indent="0">
              <a:buNone/>
            </a:pP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455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2553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Preparación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2744" y="2803967"/>
            <a:ext cx="8229600" cy="23583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2400" b="1" dirty="0" smtClean="0"/>
              <a:t>Lecciones </a:t>
            </a:r>
            <a:r>
              <a:rPr lang="es-CO" sz="2400" b="1" dirty="0"/>
              <a:t>cortas: </a:t>
            </a:r>
            <a:r>
              <a:rPr lang="es-CO" sz="2400" dirty="0"/>
              <a:t>un solo tema y breve. </a:t>
            </a:r>
          </a:p>
          <a:p>
            <a:pPr marL="0" indent="0">
              <a:buNone/>
            </a:pPr>
            <a:endParaRPr lang="es-CO" sz="2400" dirty="0"/>
          </a:p>
          <a:p>
            <a:pPr marL="0" indent="0">
              <a:buNone/>
            </a:pPr>
            <a:r>
              <a:rPr lang="es-CO" sz="2400" b="1" dirty="0"/>
              <a:t>Lecciones prácticas: </a:t>
            </a:r>
            <a:r>
              <a:rPr lang="es-CO" sz="2400" dirty="0"/>
              <a:t>Presentar conceptos y mostrar su aplicación.</a:t>
            </a:r>
          </a:p>
          <a:p>
            <a:pPr marL="0" indent="0">
              <a:buNone/>
            </a:pPr>
            <a:endParaRPr lang="es-CO" sz="2400" dirty="0"/>
          </a:p>
          <a:p>
            <a:pPr marL="0" indent="0">
              <a:buNone/>
            </a:pPr>
            <a:r>
              <a:rPr lang="es-CO" sz="2400" b="1" dirty="0"/>
              <a:t>Medir resultados: </a:t>
            </a:r>
            <a:r>
              <a:rPr lang="es-CO" sz="2400" dirty="0"/>
              <a:t>Incorporar un test o encuesta para medir la efectividad de la cápsula.</a:t>
            </a:r>
          </a:p>
          <a:p>
            <a:pPr marL="0" indent="0">
              <a:buNone/>
            </a:pPr>
            <a:endParaRPr lang="es-CO" sz="2400" dirty="0" smtClean="0"/>
          </a:p>
          <a:p>
            <a:endParaRPr lang="es-CO" sz="2400" dirty="0"/>
          </a:p>
          <a:p>
            <a:pPr marL="0" indent="0">
              <a:buNone/>
            </a:pP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966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1619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Niveles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9610" y="2712033"/>
            <a:ext cx="72427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 smtClean="0"/>
              <a:t>Macro: </a:t>
            </a:r>
            <a:r>
              <a:rPr lang="es-CO" sz="2400" dirty="0" smtClean="0"/>
              <a:t>Curricular</a:t>
            </a:r>
          </a:p>
          <a:p>
            <a:pPr algn="just"/>
            <a:endParaRPr lang="es-CO" sz="2400" b="1" dirty="0"/>
          </a:p>
          <a:p>
            <a:pPr algn="just"/>
            <a:r>
              <a:rPr lang="es-CO" sz="2400" b="1" dirty="0" smtClean="0"/>
              <a:t>Meso: </a:t>
            </a:r>
            <a:r>
              <a:rPr lang="es-CO" sz="2400" dirty="0" smtClean="0"/>
              <a:t>Temas o Lecciones</a:t>
            </a:r>
          </a:p>
          <a:p>
            <a:pPr algn="just"/>
            <a:endParaRPr lang="es-CO" sz="2400" b="1" dirty="0"/>
          </a:p>
          <a:p>
            <a:pPr algn="just"/>
            <a:r>
              <a:rPr lang="es-CO" sz="2400" b="1" dirty="0" smtClean="0"/>
              <a:t>Micro: </a:t>
            </a:r>
            <a:r>
              <a:rPr lang="es-CO" sz="2400" dirty="0" smtClean="0"/>
              <a:t>Objetivos de Aprendizaje</a:t>
            </a:r>
            <a:endParaRPr lang="es-CO" sz="2400" dirty="0"/>
          </a:p>
          <a:p>
            <a:pPr algn="just"/>
            <a:endParaRPr lang="es-CO" dirty="0" smtClean="0"/>
          </a:p>
          <a:p>
            <a:pPr algn="r"/>
            <a:r>
              <a:rPr lang="es-CO" sz="1200" dirty="0" err="1" smtClean="0"/>
              <a:t>Theo</a:t>
            </a:r>
            <a:r>
              <a:rPr lang="es-CO" sz="1200" dirty="0" smtClean="0"/>
              <a:t> </a:t>
            </a:r>
            <a:r>
              <a:rPr lang="es-CO" sz="1200" dirty="0" err="1" smtClean="0"/>
              <a:t>Hug</a:t>
            </a:r>
            <a:r>
              <a:rPr lang="es-CO" sz="1200" dirty="0" smtClean="0"/>
              <a:t> 2009</a:t>
            </a:r>
            <a:endParaRPr lang="es-CO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97" y="1"/>
            <a:ext cx="3943503" cy="186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438" y="697956"/>
            <a:ext cx="3076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4359D"/>
                </a:solidFill>
                <a:latin typeface="Arial Hebrew Scholar"/>
                <a:cs typeface="Arial Hebrew Scholar"/>
              </a:rPr>
              <a:t>Ejemplo índice</a:t>
            </a:r>
            <a:endParaRPr lang="en-US" sz="3200" b="1" dirty="0">
              <a:solidFill>
                <a:srgbClr val="7194CC"/>
              </a:solidFill>
              <a:latin typeface="Arial Hebrew Scholar"/>
              <a:cs typeface="Arial Hebrew Scho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9610" y="1344287"/>
            <a:ext cx="4021002" cy="0"/>
          </a:xfrm>
          <a:prstGeom prst="line">
            <a:avLst/>
          </a:prstGeom>
          <a:ln>
            <a:solidFill>
              <a:srgbClr val="3071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93975" y="1549598"/>
            <a:ext cx="4357868" cy="5308402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es-CO" sz="7200" dirty="0"/>
              <a:t>Introducción</a:t>
            </a:r>
          </a:p>
          <a:p>
            <a:pPr lvl="0" algn="just"/>
            <a:r>
              <a:rPr lang="es-CO" sz="7200" dirty="0"/>
              <a:t>¿Qué es la computación?</a:t>
            </a:r>
          </a:p>
          <a:p>
            <a:pPr lvl="0" algn="just"/>
            <a:r>
              <a:rPr lang="es-CO" sz="7200" dirty="0"/>
              <a:t>¿Qué es un computador?</a:t>
            </a:r>
          </a:p>
          <a:p>
            <a:pPr lvl="0" algn="just"/>
            <a:r>
              <a:rPr lang="es-CO" sz="7200" dirty="0"/>
              <a:t>Partes del computador</a:t>
            </a:r>
          </a:p>
          <a:p>
            <a:pPr lvl="0" algn="just"/>
            <a:r>
              <a:rPr lang="es-CO" sz="7200" dirty="0"/>
              <a:t>Programas informáticos o softwares</a:t>
            </a:r>
          </a:p>
          <a:p>
            <a:pPr lvl="0" algn="just"/>
            <a:r>
              <a:rPr lang="es-CO" sz="7200" dirty="0"/>
              <a:t>Hardware primario y hardware periférico</a:t>
            </a:r>
          </a:p>
          <a:p>
            <a:pPr lvl="0" algn="just"/>
            <a:r>
              <a:rPr lang="es-CO" sz="7200" dirty="0"/>
              <a:t>Periféricos de entrada y salida</a:t>
            </a:r>
          </a:p>
          <a:p>
            <a:pPr lvl="0" algn="just"/>
            <a:r>
              <a:rPr lang="es-CO" sz="7200" dirty="0"/>
              <a:t>Sistemas de cómputo</a:t>
            </a:r>
          </a:p>
          <a:p>
            <a:pPr lvl="0" algn="just"/>
            <a:r>
              <a:rPr lang="es-CO" sz="7200" dirty="0"/>
              <a:t>La ofimática</a:t>
            </a:r>
          </a:p>
          <a:p>
            <a:pPr lvl="0" algn="just"/>
            <a:r>
              <a:rPr lang="es-CO" sz="7200" dirty="0"/>
              <a:t>Presentaciones</a:t>
            </a:r>
          </a:p>
          <a:p>
            <a:pPr lvl="0" algn="just"/>
            <a:r>
              <a:rPr lang="es-CO" sz="7200" dirty="0"/>
              <a:t>Actas </a:t>
            </a:r>
          </a:p>
          <a:p>
            <a:pPr lvl="0" algn="just"/>
            <a:r>
              <a:rPr lang="es-CO" sz="7200" dirty="0"/>
              <a:t>Hojas de cálculo</a:t>
            </a:r>
          </a:p>
          <a:p>
            <a:pPr lvl="0" algn="just"/>
            <a:r>
              <a:rPr lang="es-CO" sz="7200" dirty="0"/>
              <a:t>Excel básico</a:t>
            </a:r>
          </a:p>
          <a:p>
            <a:pPr lvl="0" algn="just"/>
            <a:r>
              <a:rPr lang="es-CO" sz="7200" dirty="0"/>
              <a:t>Las bases de datos</a:t>
            </a:r>
          </a:p>
          <a:p>
            <a:pPr lvl="0" algn="just"/>
            <a:r>
              <a:rPr lang="es-CO" sz="7200" dirty="0"/>
              <a:t>SQL</a:t>
            </a:r>
          </a:p>
          <a:p>
            <a:pPr lvl="0" algn="just"/>
            <a:r>
              <a:rPr lang="es-CO" sz="7200" dirty="0" err="1"/>
              <a:t>NoSQL</a:t>
            </a:r>
            <a:endParaRPr lang="es-CO" sz="7200" dirty="0"/>
          </a:p>
          <a:p>
            <a:pPr lvl="0" algn="just"/>
            <a:r>
              <a:rPr lang="es-CO" sz="7200" dirty="0"/>
              <a:t>Access</a:t>
            </a:r>
          </a:p>
          <a:p>
            <a:pPr lvl="0" algn="just"/>
            <a:r>
              <a:rPr lang="es-CO" sz="7200" dirty="0"/>
              <a:t>Seguridad Informática</a:t>
            </a:r>
          </a:p>
          <a:p>
            <a:pPr lvl="0" algn="just"/>
            <a:r>
              <a:rPr lang="es-CO" sz="7200" dirty="0"/>
              <a:t>Back up</a:t>
            </a:r>
          </a:p>
          <a:p>
            <a:pPr marL="0" indent="0" algn="just">
              <a:buNone/>
            </a:pPr>
            <a:endParaRPr lang="es-CO" sz="4800" dirty="0" smtClean="0"/>
          </a:p>
          <a:p>
            <a:endParaRPr lang="es-CO" sz="2400" dirty="0"/>
          </a:p>
          <a:p>
            <a:pPr marL="0" indent="0">
              <a:buNone/>
            </a:pP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9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1pZJqt2B"/>
  <p:tag name="ARTICULATE_SLIDE_COUNT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386</Words>
  <Application>Microsoft Office PowerPoint</Application>
  <PresentationFormat>Presentación en pantalla (4:3)</PresentationFormat>
  <Paragraphs>83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Arial Hebrew Scholar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Stwar Gómez</dc:creator>
  <cp:lastModifiedBy>pc-1</cp:lastModifiedBy>
  <cp:revision>29</cp:revision>
  <dcterms:created xsi:type="dcterms:W3CDTF">2020-06-02T13:49:53Z</dcterms:created>
  <dcterms:modified xsi:type="dcterms:W3CDTF">2020-07-15T15:24:27Z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C8A605D9-A162-4BD0-8330-7E474FED8BEC</vt:lpwstr>
  </property>
  <property fmtid="{D5CDD505-2E9C-101B-9397-08002B2CF9AE}" pid="3" name="ArticulatePath">
    <vt:lpwstr>PLantilla</vt:lpwstr>
  </property>
</Properties>
</file>