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61" r:id="rId5"/>
    <p:sldId id="259" r:id="rId6"/>
    <p:sldId id="260" r:id="rId7"/>
    <p:sldId id="276" r:id="rId8"/>
    <p:sldId id="262" r:id="rId9"/>
    <p:sldId id="263" r:id="rId10"/>
    <p:sldId id="277" r:id="rId11"/>
    <p:sldId id="269" r:id="rId12"/>
    <p:sldId id="266" r:id="rId13"/>
    <p:sldId id="267" r:id="rId14"/>
    <p:sldId id="268" r:id="rId15"/>
    <p:sldId id="271" r:id="rId16"/>
    <p:sldId id="270" r:id="rId17"/>
    <p:sldId id="272" r:id="rId18"/>
    <p:sldId id="273" r:id="rId19"/>
    <p:sldId id="274" r:id="rId20"/>
  </p:sldIdLst>
  <p:sldSz cx="6840538" cy="972026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61">
          <p15:clr>
            <a:srgbClr val="747775"/>
          </p15:clr>
        </p15:guide>
        <p15:guide id="2" pos="215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6"/>
    <p:restoredTop sz="94629"/>
  </p:normalViewPr>
  <p:slideViewPr>
    <p:cSldViewPr snapToGrid="0">
      <p:cViewPr varScale="1">
        <p:scale>
          <a:sx n="76" d="100"/>
          <a:sy n="76" d="100"/>
        </p:scale>
        <p:origin x="3822" y="102"/>
      </p:cViewPr>
      <p:guideLst>
        <p:guide orient="horz" pos="3061"/>
        <p:guide pos="2154"/>
      </p:guideLst>
    </p:cSldViewPr>
  </p:slideViewPr>
  <p:outlineViewPr>
    <p:cViewPr>
      <p:scale>
        <a:sx n="33" d="100"/>
        <a:sy n="33" d="100"/>
      </p:scale>
      <p:origin x="0" y="-14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2812" y="685800"/>
            <a:ext cx="2412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0824ef8f4_0_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0824ef8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5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0640365b9_0_15: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0640365b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20595061d9_0_82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20595061d9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0824ef8f4_0_1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20824ef8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097f97cde_1_23: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097f97cd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097f97cde_1_52: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097f97cde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0595061d9_0_828: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20595061d9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097f97cde_1_34: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2097f97cde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20595061d9_0_84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20595061d9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0595061d9_0_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0595061d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0595061d9_0_7: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0595061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0595061d9_0_12: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0595061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0595061d9_0_96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0595061d9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20595061d9_0_17: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20595061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0595061d9_0_897: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0595061d9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0595061d9_0_96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0595061d9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01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0595061d9_0_815: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20595061d9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0824ef8f4_0_1:notes"/>
          <p:cNvSpPr>
            <a:spLocks noGrp="1" noRot="1" noChangeAspect="1"/>
          </p:cNvSpPr>
          <p:nvPr>
            <p:ph type="sldImg" idx="2"/>
          </p:nvPr>
        </p:nvSpPr>
        <p:spPr>
          <a:xfrm>
            <a:off x="2222500" y="685800"/>
            <a:ext cx="241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0824ef8f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168" y="1407071"/>
            <a:ext cx="6373500" cy="3878700"/>
          </a:xfrm>
          <a:prstGeom prst="rect">
            <a:avLst/>
          </a:prstGeom>
        </p:spPr>
        <p:txBody>
          <a:bodyPr spcFirstLastPara="1" wrap="square" lIns="128500" tIns="128500" rIns="128500" bIns="128500" anchor="b" anchorCtr="0">
            <a:normAutofit/>
          </a:bodyPr>
          <a:lstStyle>
            <a:lvl1pPr lvl="0" algn="ctr">
              <a:spcBef>
                <a:spcPts val="0"/>
              </a:spcBef>
              <a:spcAft>
                <a:spcPts val="0"/>
              </a:spcAft>
              <a:buSzPts val="7300"/>
              <a:buNone/>
              <a:defRPr sz="7300"/>
            </a:lvl1pPr>
            <a:lvl2pPr lvl="1" algn="ctr">
              <a:spcBef>
                <a:spcPts val="0"/>
              </a:spcBef>
              <a:spcAft>
                <a:spcPts val="0"/>
              </a:spcAft>
              <a:buSzPts val="7300"/>
              <a:buNone/>
              <a:defRPr sz="7300"/>
            </a:lvl2pPr>
            <a:lvl3pPr lvl="2" algn="ctr">
              <a:spcBef>
                <a:spcPts val="0"/>
              </a:spcBef>
              <a:spcAft>
                <a:spcPts val="0"/>
              </a:spcAft>
              <a:buSzPts val="7300"/>
              <a:buNone/>
              <a:defRPr sz="7300"/>
            </a:lvl3pPr>
            <a:lvl4pPr lvl="3" algn="ctr">
              <a:spcBef>
                <a:spcPts val="0"/>
              </a:spcBef>
              <a:spcAft>
                <a:spcPts val="0"/>
              </a:spcAft>
              <a:buSzPts val="7300"/>
              <a:buNone/>
              <a:defRPr sz="7300"/>
            </a:lvl4pPr>
            <a:lvl5pPr lvl="4" algn="ctr">
              <a:spcBef>
                <a:spcPts val="0"/>
              </a:spcBef>
              <a:spcAft>
                <a:spcPts val="0"/>
              </a:spcAft>
              <a:buSzPts val="7300"/>
              <a:buNone/>
              <a:defRPr sz="7300"/>
            </a:lvl5pPr>
            <a:lvl6pPr lvl="5" algn="ctr">
              <a:spcBef>
                <a:spcPts val="0"/>
              </a:spcBef>
              <a:spcAft>
                <a:spcPts val="0"/>
              </a:spcAft>
              <a:buSzPts val="7300"/>
              <a:buNone/>
              <a:defRPr sz="7300"/>
            </a:lvl6pPr>
            <a:lvl7pPr lvl="6" algn="ctr">
              <a:spcBef>
                <a:spcPts val="0"/>
              </a:spcBef>
              <a:spcAft>
                <a:spcPts val="0"/>
              </a:spcAft>
              <a:buSzPts val="7300"/>
              <a:buNone/>
              <a:defRPr sz="7300"/>
            </a:lvl7pPr>
            <a:lvl8pPr lvl="7" algn="ctr">
              <a:spcBef>
                <a:spcPts val="0"/>
              </a:spcBef>
              <a:spcAft>
                <a:spcPts val="0"/>
              </a:spcAft>
              <a:buSzPts val="7300"/>
              <a:buNone/>
              <a:defRPr sz="7300"/>
            </a:lvl8pPr>
            <a:lvl9pPr lvl="8" algn="ctr">
              <a:spcBef>
                <a:spcPts val="0"/>
              </a:spcBef>
              <a:spcAft>
                <a:spcPts val="0"/>
              </a:spcAft>
              <a:buSzPts val="7300"/>
              <a:buNone/>
              <a:defRPr sz="7300"/>
            </a:lvl9pPr>
          </a:lstStyle>
          <a:p>
            <a:endParaRPr/>
          </a:p>
        </p:txBody>
      </p:sp>
      <p:sp>
        <p:nvSpPr>
          <p:cNvPr id="11" name="Google Shape;11;p2"/>
          <p:cNvSpPr txBox="1">
            <a:spLocks noGrp="1"/>
          </p:cNvSpPr>
          <p:nvPr>
            <p:ph type="subTitle" idx="1"/>
          </p:nvPr>
        </p:nvSpPr>
        <p:spPr>
          <a:xfrm>
            <a:off x="233161" y="5355827"/>
            <a:ext cx="6373500" cy="1497900"/>
          </a:xfrm>
          <a:prstGeom prst="rect">
            <a:avLst/>
          </a:prstGeom>
        </p:spPr>
        <p:txBody>
          <a:bodyPr spcFirstLastPara="1" wrap="square" lIns="128500" tIns="128500" rIns="128500" bIns="128500" anchor="t" anchorCtr="0">
            <a:normAutofit/>
          </a:bodyPr>
          <a:lstStyle>
            <a:lvl1pPr lvl="0" algn="ctr">
              <a:lnSpc>
                <a:spcPct val="100000"/>
              </a:lnSpc>
              <a:spcBef>
                <a:spcPts val="0"/>
              </a:spcBef>
              <a:spcAft>
                <a:spcPts val="0"/>
              </a:spcAft>
              <a:buSzPts val="3900"/>
              <a:buNone/>
              <a:defRPr sz="3900"/>
            </a:lvl1pPr>
            <a:lvl2pPr lvl="1" algn="ctr">
              <a:lnSpc>
                <a:spcPct val="100000"/>
              </a:lnSpc>
              <a:spcBef>
                <a:spcPts val="0"/>
              </a:spcBef>
              <a:spcAft>
                <a:spcPts val="0"/>
              </a:spcAft>
              <a:buSzPts val="3900"/>
              <a:buNone/>
              <a:defRPr sz="3900"/>
            </a:lvl2pPr>
            <a:lvl3pPr lvl="2" algn="ctr">
              <a:lnSpc>
                <a:spcPct val="100000"/>
              </a:lnSpc>
              <a:spcBef>
                <a:spcPts val="0"/>
              </a:spcBef>
              <a:spcAft>
                <a:spcPts val="0"/>
              </a:spcAft>
              <a:buSzPts val="3900"/>
              <a:buNone/>
              <a:defRPr sz="3900"/>
            </a:lvl3pPr>
            <a:lvl4pPr lvl="3" algn="ctr">
              <a:lnSpc>
                <a:spcPct val="100000"/>
              </a:lnSpc>
              <a:spcBef>
                <a:spcPts val="0"/>
              </a:spcBef>
              <a:spcAft>
                <a:spcPts val="0"/>
              </a:spcAft>
              <a:buSzPts val="3900"/>
              <a:buNone/>
              <a:defRPr sz="3900"/>
            </a:lvl4pPr>
            <a:lvl5pPr lvl="4" algn="ctr">
              <a:lnSpc>
                <a:spcPct val="100000"/>
              </a:lnSpc>
              <a:spcBef>
                <a:spcPts val="0"/>
              </a:spcBef>
              <a:spcAft>
                <a:spcPts val="0"/>
              </a:spcAft>
              <a:buSzPts val="3900"/>
              <a:buNone/>
              <a:defRPr sz="3900"/>
            </a:lvl5pPr>
            <a:lvl6pPr lvl="5" algn="ctr">
              <a:lnSpc>
                <a:spcPct val="100000"/>
              </a:lnSpc>
              <a:spcBef>
                <a:spcPts val="0"/>
              </a:spcBef>
              <a:spcAft>
                <a:spcPts val="0"/>
              </a:spcAft>
              <a:buSzPts val="3900"/>
              <a:buNone/>
              <a:defRPr sz="3900"/>
            </a:lvl6pPr>
            <a:lvl7pPr lvl="6" algn="ctr">
              <a:lnSpc>
                <a:spcPct val="100000"/>
              </a:lnSpc>
              <a:spcBef>
                <a:spcPts val="0"/>
              </a:spcBef>
              <a:spcAft>
                <a:spcPts val="0"/>
              </a:spcAft>
              <a:buSzPts val="3900"/>
              <a:buNone/>
              <a:defRPr sz="3900"/>
            </a:lvl7pPr>
            <a:lvl8pPr lvl="7" algn="ctr">
              <a:lnSpc>
                <a:spcPct val="100000"/>
              </a:lnSpc>
              <a:spcBef>
                <a:spcPts val="0"/>
              </a:spcBef>
              <a:spcAft>
                <a:spcPts val="0"/>
              </a:spcAft>
              <a:buSzPts val="3900"/>
              <a:buNone/>
              <a:defRPr sz="3900"/>
            </a:lvl8pPr>
            <a:lvl9pPr lvl="8" algn="ctr">
              <a:lnSpc>
                <a:spcPct val="100000"/>
              </a:lnSpc>
              <a:spcBef>
                <a:spcPts val="0"/>
              </a:spcBef>
              <a:spcAft>
                <a:spcPts val="0"/>
              </a:spcAft>
              <a:buSzPts val="3900"/>
              <a:buNone/>
              <a:defRPr sz="3900"/>
            </a:lvl9pPr>
          </a:lstStyle>
          <a:p>
            <a:endParaRPr/>
          </a:p>
        </p:txBody>
      </p:sp>
      <p:sp>
        <p:nvSpPr>
          <p:cNvPr id="12" name="Google Shape;12;p2"/>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161" y="840992"/>
            <a:ext cx="6373500" cy="1082100"/>
          </a:xfrm>
          <a:prstGeom prst="rect">
            <a:avLst/>
          </a:prstGeom>
        </p:spPr>
        <p:txBody>
          <a:bodyPr spcFirstLastPara="1" wrap="square" lIns="128500" tIns="128500" rIns="128500" bIns="128500" anchor="t" anchorCtr="0">
            <a:normAutofit/>
          </a:bodyPr>
          <a:lstStyle>
            <a:lvl1pPr lvl="0">
              <a:spcBef>
                <a:spcPts val="0"/>
              </a:spcBef>
              <a:spcAft>
                <a:spcPts val="0"/>
              </a:spcAft>
              <a:buSzPts val="3900"/>
              <a:buNone/>
              <a:defRPr/>
            </a:lvl1pPr>
            <a:lvl2pPr lvl="1">
              <a:spcBef>
                <a:spcPts val="0"/>
              </a:spcBef>
              <a:spcAft>
                <a:spcPts val="0"/>
              </a:spcAft>
              <a:buSzPts val="3900"/>
              <a:buNone/>
              <a:defRPr/>
            </a:lvl2pPr>
            <a:lvl3pPr lvl="2">
              <a:spcBef>
                <a:spcPts val="0"/>
              </a:spcBef>
              <a:spcAft>
                <a:spcPts val="0"/>
              </a:spcAft>
              <a:buSzPts val="3900"/>
              <a:buNone/>
              <a:defRPr/>
            </a:lvl3pPr>
            <a:lvl4pPr lvl="3">
              <a:spcBef>
                <a:spcPts val="0"/>
              </a:spcBef>
              <a:spcAft>
                <a:spcPts val="0"/>
              </a:spcAft>
              <a:buSzPts val="3900"/>
              <a:buNone/>
              <a:defRPr/>
            </a:lvl4pPr>
            <a:lvl5pPr lvl="4">
              <a:spcBef>
                <a:spcPts val="0"/>
              </a:spcBef>
              <a:spcAft>
                <a:spcPts val="0"/>
              </a:spcAft>
              <a:buSzPts val="3900"/>
              <a:buNone/>
              <a:defRPr/>
            </a:lvl5pPr>
            <a:lvl6pPr lvl="5">
              <a:spcBef>
                <a:spcPts val="0"/>
              </a:spcBef>
              <a:spcAft>
                <a:spcPts val="0"/>
              </a:spcAft>
              <a:buSzPts val="3900"/>
              <a:buNone/>
              <a:defRPr/>
            </a:lvl6pPr>
            <a:lvl7pPr lvl="6">
              <a:spcBef>
                <a:spcPts val="0"/>
              </a:spcBef>
              <a:spcAft>
                <a:spcPts val="0"/>
              </a:spcAft>
              <a:buSzPts val="3900"/>
              <a:buNone/>
              <a:defRPr/>
            </a:lvl7pPr>
            <a:lvl8pPr lvl="7">
              <a:spcBef>
                <a:spcPts val="0"/>
              </a:spcBef>
              <a:spcAft>
                <a:spcPts val="0"/>
              </a:spcAft>
              <a:buSzPts val="3900"/>
              <a:buNone/>
              <a:defRPr/>
            </a:lvl8pPr>
            <a:lvl9pPr lvl="8">
              <a:spcBef>
                <a:spcPts val="0"/>
              </a:spcBef>
              <a:spcAft>
                <a:spcPts val="0"/>
              </a:spcAft>
              <a:buSzPts val="3900"/>
              <a:buNone/>
              <a:defRPr/>
            </a:lvl9pPr>
          </a:lstStyle>
          <a:p>
            <a:endParaRPr/>
          </a:p>
        </p:txBody>
      </p:sp>
      <p:sp>
        <p:nvSpPr>
          <p:cNvPr id="18" name="Google Shape;18;p4"/>
          <p:cNvSpPr txBox="1">
            <a:spLocks noGrp="1"/>
          </p:cNvSpPr>
          <p:nvPr>
            <p:ph type="body" idx="1"/>
          </p:nvPr>
        </p:nvSpPr>
        <p:spPr>
          <a:xfrm>
            <a:off x="233161" y="2177906"/>
            <a:ext cx="6373500" cy="6456000"/>
          </a:xfrm>
          <a:prstGeom prst="rect">
            <a:avLst/>
          </a:prstGeom>
        </p:spPr>
        <p:txBody>
          <a:bodyPr spcFirstLastPara="1" wrap="square" lIns="128500" tIns="128500" rIns="128500" bIns="128500" anchor="t" anchorCtr="0">
            <a:normAutofit/>
          </a:bodyPr>
          <a:lstStyle>
            <a:lvl1pPr marL="457200" lvl="0" indent="-387350">
              <a:spcBef>
                <a:spcPts val="0"/>
              </a:spcBef>
              <a:spcAft>
                <a:spcPts val="0"/>
              </a:spcAft>
              <a:buSzPts val="25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19" name="Google Shape;19;p4"/>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161" y="840992"/>
            <a:ext cx="6373500" cy="1082100"/>
          </a:xfrm>
          <a:prstGeom prst="rect">
            <a:avLst/>
          </a:prstGeom>
        </p:spPr>
        <p:txBody>
          <a:bodyPr spcFirstLastPara="1" wrap="square" lIns="128500" tIns="128500" rIns="128500" bIns="128500" anchor="t" anchorCtr="0">
            <a:normAutofit/>
          </a:bodyPr>
          <a:lstStyle>
            <a:lvl1pPr lvl="0">
              <a:spcBef>
                <a:spcPts val="0"/>
              </a:spcBef>
              <a:spcAft>
                <a:spcPts val="0"/>
              </a:spcAft>
              <a:buSzPts val="3900"/>
              <a:buNone/>
              <a:defRPr/>
            </a:lvl1pPr>
            <a:lvl2pPr lvl="1">
              <a:spcBef>
                <a:spcPts val="0"/>
              </a:spcBef>
              <a:spcAft>
                <a:spcPts val="0"/>
              </a:spcAft>
              <a:buSzPts val="3900"/>
              <a:buNone/>
              <a:defRPr/>
            </a:lvl2pPr>
            <a:lvl3pPr lvl="2">
              <a:spcBef>
                <a:spcPts val="0"/>
              </a:spcBef>
              <a:spcAft>
                <a:spcPts val="0"/>
              </a:spcAft>
              <a:buSzPts val="3900"/>
              <a:buNone/>
              <a:defRPr/>
            </a:lvl3pPr>
            <a:lvl4pPr lvl="3">
              <a:spcBef>
                <a:spcPts val="0"/>
              </a:spcBef>
              <a:spcAft>
                <a:spcPts val="0"/>
              </a:spcAft>
              <a:buSzPts val="3900"/>
              <a:buNone/>
              <a:defRPr/>
            </a:lvl4pPr>
            <a:lvl5pPr lvl="4">
              <a:spcBef>
                <a:spcPts val="0"/>
              </a:spcBef>
              <a:spcAft>
                <a:spcPts val="0"/>
              </a:spcAft>
              <a:buSzPts val="3900"/>
              <a:buNone/>
              <a:defRPr/>
            </a:lvl5pPr>
            <a:lvl6pPr lvl="5">
              <a:spcBef>
                <a:spcPts val="0"/>
              </a:spcBef>
              <a:spcAft>
                <a:spcPts val="0"/>
              </a:spcAft>
              <a:buSzPts val="3900"/>
              <a:buNone/>
              <a:defRPr/>
            </a:lvl6pPr>
            <a:lvl7pPr lvl="6">
              <a:spcBef>
                <a:spcPts val="0"/>
              </a:spcBef>
              <a:spcAft>
                <a:spcPts val="0"/>
              </a:spcAft>
              <a:buSzPts val="3900"/>
              <a:buNone/>
              <a:defRPr/>
            </a:lvl7pPr>
            <a:lvl8pPr lvl="7">
              <a:spcBef>
                <a:spcPts val="0"/>
              </a:spcBef>
              <a:spcAft>
                <a:spcPts val="0"/>
              </a:spcAft>
              <a:buSzPts val="3900"/>
              <a:buNone/>
              <a:defRPr/>
            </a:lvl8pPr>
            <a:lvl9pPr lvl="8">
              <a:spcBef>
                <a:spcPts val="0"/>
              </a:spcBef>
              <a:spcAft>
                <a:spcPts val="0"/>
              </a:spcAft>
              <a:buSzPts val="3900"/>
              <a:buNone/>
              <a:defRPr/>
            </a:lvl9pPr>
          </a:lstStyle>
          <a:p>
            <a:endParaRPr/>
          </a:p>
        </p:txBody>
      </p:sp>
      <p:sp>
        <p:nvSpPr>
          <p:cNvPr id="22" name="Google Shape;22;p5"/>
          <p:cNvSpPr txBox="1">
            <a:spLocks noGrp="1"/>
          </p:cNvSpPr>
          <p:nvPr>
            <p:ph type="body" idx="1"/>
          </p:nvPr>
        </p:nvSpPr>
        <p:spPr>
          <a:xfrm>
            <a:off x="233161" y="2177906"/>
            <a:ext cx="2991900" cy="6456000"/>
          </a:xfrm>
          <a:prstGeom prst="rect">
            <a:avLst/>
          </a:prstGeom>
        </p:spPr>
        <p:txBody>
          <a:bodyPr spcFirstLastPara="1" wrap="square" lIns="128500" tIns="128500" rIns="128500" bIns="128500" anchor="t" anchorCtr="0">
            <a:normAutofit/>
          </a:bodyPr>
          <a:lstStyle>
            <a:lvl1pPr marL="457200" lvl="0" indent="-355600">
              <a:spcBef>
                <a:spcPts val="0"/>
              </a:spcBef>
              <a:spcAft>
                <a:spcPts val="0"/>
              </a:spcAft>
              <a:buSzPts val="2000"/>
              <a:buChar char="●"/>
              <a:defRPr sz="2000"/>
            </a:lvl1pPr>
            <a:lvl2pPr marL="914400" lvl="1" indent="-336550">
              <a:spcBef>
                <a:spcPts val="0"/>
              </a:spcBef>
              <a:spcAft>
                <a:spcPts val="0"/>
              </a:spcAft>
              <a:buSzPts val="1700"/>
              <a:buChar char="○"/>
              <a:defRPr sz="1700"/>
            </a:lvl2pPr>
            <a:lvl3pPr marL="1371600" lvl="2" indent="-336550">
              <a:spcBef>
                <a:spcPts val="0"/>
              </a:spcBef>
              <a:spcAft>
                <a:spcPts val="0"/>
              </a:spcAft>
              <a:buSzPts val="1700"/>
              <a:buChar char="■"/>
              <a:defRPr sz="1700"/>
            </a:lvl3pPr>
            <a:lvl4pPr marL="1828800" lvl="3" indent="-336550">
              <a:spcBef>
                <a:spcPts val="0"/>
              </a:spcBef>
              <a:spcAft>
                <a:spcPts val="0"/>
              </a:spcAft>
              <a:buSzPts val="1700"/>
              <a:buChar char="●"/>
              <a:defRPr sz="1700"/>
            </a:lvl4pPr>
            <a:lvl5pPr marL="2286000" lvl="4" indent="-336550">
              <a:spcBef>
                <a:spcPts val="0"/>
              </a:spcBef>
              <a:spcAft>
                <a:spcPts val="0"/>
              </a:spcAft>
              <a:buSzPts val="1700"/>
              <a:buChar char="○"/>
              <a:defRPr sz="1700"/>
            </a:lvl5pPr>
            <a:lvl6pPr marL="2743200" lvl="5" indent="-336550">
              <a:spcBef>
                <a:spcPts val="0"/>
              </a:spcBef>
              <a:spcAft>
                <a:spcPts val="0"/>
              </a:spcAft>
              <a:buSzPts val="1700"/>
              <a:buChar char="■"/>
              <a:defRPr sz="1700"/>
            </a:lvl6pPr>
            <a:lvl7pPr marL="3200400" lvl="6" indent="-336550">
              <a:spcBef>
                <a:spcPts val="0"/>
              </a:spcBef>
              <a:spcAft>
                <a:spcPts val="0"/>
              </a:spcAft>
              <a:buSzPts val="1700"/>
              <a:buChar char="●"/>
              <a:defRPr sz="1700"/>
            </a:lvl7pPr>
            <a:lvl8pPr marL="3657600" lvl="7" indent="-336550">
              <a:spcBef>
                <a:spcPts val="0"/>
              </a:spcBef>
              <a:spcAft>
                <a:spcPts val="0"/>
              </a:spcAft>
              <a:buSzPts val="1700"/>
              <a:buChar char="○"/>
              <a:defRPr sz="1700"/>
            </a:lvl8pPr>
            <a:lvl9pPr marL="4114800" lvl="8" indent="-336550">
              <a:spcBef>
                <a:spcPts val="0"/>
              </a:spcBef>
              <a:spcAft>
                <a:spcPts val="0"/>
              </a:spcAft>
              <a:buSzPts val="1700"/>
              <a:buChar char="■"/>
              <a:defRPr sz="1700"/>
            </a:lvl9pPr>
          </a:lstStyle>
          <a:p>
            <a:endParaRPr/>
          </a:p>
        </p:txBody>
      </p:sp>
      <p:sp>
        <p:nvSpPr>
          <p:cNvPr id="23" name="Google Shape;23;p5"/>
          <p:cNvSpPr txBox="1">
            <a:spLocks noGrp="1"/>
          </p:cNvSpPr>
          <p:nvPr>
            <p:ph type="body" idx="2"/>
          </p:nvPr>
        </p:nvSpPr>
        <p:spPr>
          <a:xfrm>
            <a:off x="3614787" y="2177906"/>
            <a:ext cx="2991900" cy="6456000"/>
          </a:xfrm>
          <a:prstGeom prst="rect">
            <a:avLst/>
          </a:prstGeom>
        </p:spPr>
        <p:txBody>
          <a:bodyPr spcFirstLastPara="1" wrap="square" lIns="128500" tIns="128500" rIns="128500" bIns="128500" anchor="t" anchorCtr="0">
            <a:normAutofit/>
          </a:bodyPr>
          <a:lstStyle>
            <a:lvl1pPr marL="457200" lvl="0" indent="-355600">
              <a:spcBef>
                <a:spcPts val="0"/>
              </a:spcBef>
              <a:spcAft>
                <a:spcPts val="0"/>
              </a:spcAft>
              <a:buSzPts val="2000"/>
              <a:buChar char="●"/>
              <a:defRPr sz="2000"/>
            </a:lvl1pPr>
            <a:lvl2pPr marL="914400" lvl="1" indent="-336550">
              <a:spcBef>
                <a:spcPts val="0"/>
              </a:spcBef>
              <a:spcAft>
                <a:spcPts val="0"/>
              </a:spcAft>
              <a:buSzPts val="1700"/>
              <a:buChar char="○"/>
              <a:defRPr sz="1700"/>
            </a:lvl2pPr>
            <a:lvl3pPr marL="1371600" lvl="2" indent="-336550">
              <a:spcBef>
                <a:spcPts val="0"/>
              </a:spcBef>
              <a:spcAft>
                <a:spcPts val="0"/>
              </a:spcAft>
              <a:buSzPts val="1700"/>
              <a:buChar char="■"/>
              <a:defRPr sz="1700"/>
            </a:lvl3pPr>
            <a:lvl4pPr marL="1828800" lvl="3" indent="-336550">
              <a:spcBef>
                <a:spcPts val="0"/>
              </a:spcBef>
              <a:spcAft>
                <a:spcPts val="0"/>
              </a:spcAft>
              <a:buSzPts val="1700"/>
              <a:buChar char="●"/>
              <a:defRPr sz="1700"/>
            </a:lvl4pPr>
            <a:lvl5pPr marL="2286000" lvl="4" indent="-336550">
              <a:spcBef>
                <a:spcPts val="0"/>
              </a:spcBef>
              <a:spcAft>
                <a:spcPts val="0"/>
              </a:spcAft>
              <a:buSzPts val="1700"/>
              <a:buChar char="○"/>
              <a:defRPr sz="1700"/>
            </a:lvl5pPr>
            <a:lvl6pPr marL="2743200" lvl="5" indent="-336550">
              <a:spcBef>
                <a:spcPts val="0"/>
              </a:spcBef>
              <a:spcAft>
                <a:spcPts val="0"/>
              </a:spcAft>
              <a:buSzPts val="1700"/>
              <a:buChar char="■"/>
              <a:defRPr sz="1700"/>
            </a:lvl6pPr>
            <a:lvl7pPr marL="3200400" lvl="6" indent="-336550">
              <a:spcBef>
                <a:spcPts val="0"/>
              </a:spcBef>
              <a:spcAft>
                <a:spcPts val="0"/>
              </a:spcAft>
              <a:buSzPts val="1700"/>
              <a:buChar char="●"/>
              <a:defRPr sz="1700"/>
            </a:lvl7pPr>
            <a:lvl8pPr marL="3657600" lvl="7" indent="-336550">
              <a:spcBef>
                <a:spcPts val="0"/>
              </a:spcBef>
              <a:spcAft>
                <a:spcPts val="0"/>
              </a:spcAft>
              <a:buSzPts val="1700"/>
              <a:buChar char="○"/>
              <a:defRPr sz="1700"/>
            </a:lvl8pPr>
            <a:lvl9pPr marL="4114800" lvl="8" indent="-336550">
              <a:spcBef>
                <a:spcPts val="0"/>
              </a:spcBef>
              <a:spcAft>
                <a:spcPts val="0"/>
              </a:spcAft>
              <a:buSzPts val="1700"/>
              <a:buChar char="■"/>
              <a:defRPr sz="1700"/>
            </a:lvl9pPr>
          </a:lstStyle>
          <a:p>
            <a:endParaRPr/>
          </a:p>
        </p:txBody>
      </p:sp>
      <p:sp>
        <p:nvSpPr>
          <p:cNvPr id="24" name="Google Shape;24;p5"/>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161" y="840992"/>
            <a:ext cx="6373500" cy="1082100"/>
          </a:xfrm>
          <a:prstGeom prst="rect">
            <a:avLst/>
          </a:prstGeom>
        </p:spPr>
        <p:txBody>
          <a:bodyPr spcFirstLastPara="1" wrap="square" lIns="128500" tIns="128500" rIns="128500" bIns="128500" anchor="t" anchorCtr="0">
            <a:normAutofit/>
          </a:bodyPr>
          <a:lstStyle>
            <a:lvl1pPr lvl="0">
              <a:spcBef>
                <a:spcPts val="0"/>
              </a:spcBef>
              <a:spcAft>
                <a:spcPts val="0"/>
              </a:spcAft>
              <a:buSzPts val="3900"/>
              <a:buNone/>
              <a:defRPr/>
            </a:lvl1pPr>
            <a:lvl2pPr lvl="1">
              <a:spcBef>
                <a:spcPts val="0"/>
              </a:spcBef>
              <a:spcAft>
                <a:spcPts val="0"/>
              </a:spcAft>
              <a:buSzPts val="3900"/>
              <a:buNone/>
              <a:defRPr/>
            </a:lvl2pPr>
            <a:lvl3pPr lvl="2">
              <a:spcBef>
                <a:spcPts val="0"/>
              </a:spcBef>
              <a:spcAft>
                <a:spcPts val="0"/>
              </a:spcAft>
              <a:buSzPts val="3900"/>
              <a:buNone/>
              <a:defRPr/>
            </a:lvl3pPr>
            <a:lvl4pPr lvl="3">
              <a:spcBef>
                <a:spcPts val="0"/>
              </a:spcBef>
              <a:spcAft>
                <a:spcPts val="0"/>
              </a:spcAft>
              <a:buSzPts val="3900"/>
              <a:buNone/>
              <a:defRPr/>
            </a:lvl4pPr>
            <a:lvl5pPr lvl="4">
              <a:spcBef>
                <a:spcPts val="0"/>
              </a:spcBef>
              <a:spcAft>
                <a:spcPts val="0"/>
              </a:spcAft>
              <a:buSzPts val="3900"/>
              <a:buNone/>
              <a:defRPr/>
            </a:lvl5pPr>
            <a:lvl6pPr lvl="5">
              <a:spcBef>
                <a:spcPts val="0"/>
              </a:spcBef>
              <a:spcAft>
                <a:spcPts val="0"/>
              </a:spcAft>
              <a:buSzPts val="3900"/>
              <a:buNone/>
              <a:defRPr/>
            </a:lvl6pPr>
            <a:lvl7pPr lvl="6">
              <a:spcBef>
                <a:spcPts val="0"/>
              </a:spcBef>
              <a:spcAft>
                <a:spcPts val="0"/>
              </a:spcAft>
              <a:buSzPts val="3900"/>
              <a:buNone/>
              <a:defRPr/>
            </a:lvl7pPr>
            <a:lvl8pPr lvl="7">
              <a:spcBef>
                <a:spcPts val="0"/>
              </a:spcBef>
              <a:spcAft>
                <a:spcPts val="0"/>
              </a:spcAft>
              <a:buSzPts val="3900"/>
              <a:buNone/>
              <a:defRPr/>
            </a:lvl8pPr>
            <a:lvl9pPr lvl="8">
              <a:spcBef>
                <a:spcPts val="0"/>
              </a:spcBef>
              <a:spcAft>
                <a:spcPts val="0"/>
              </a:spcAft>
              <a:buSzPts val="3900"/>
              <a:buNone/>
              <a:defRPr/>
            </a:lvl9pPr>
          </a:lstStyle>
          <a:p>
            <a:endParaRPr/>
          </a:p>
        </p:txBody>
      </p:sp>
      <p:sp>
        <p:nvSpPr>
          <p:cNvPr id="27" name="Google Shape;27;p6"/>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161" y="1049953"/>
            <a:ext cx="2100300" cy="1428300"/>
          </a:xfrm>
          <a:prstGeom prst="rect">
            <a:avLst/>
          </a:prstGeom>
        </p:spPr>
        <p:txBody>
          <a:bodyPr spcFirstLastPara="1" wrap="square" lIns="128500" tIns="128500" rIns="128500" bIns="128500" anchor="b" anchorCtr="0">
            <a:norm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a:endParaRPr/>
          </a:p>
        </p:txBody>
      </p:sp>
      <p:sp>
        <p:nvSpPr>
          <p:cNvPr id="30" name="Google Shape;30;p7"/>
          <p:cNvSpPr txBox="1">
            <a:spLocks noGrp="1"/>
          </p:cNvSpPr>
          <p:nvPr>
            <p:ph type="body" idx="1"/>
          </p:nvPr>
        </p:nvSpPr>
        <p:spPr>
          <a:xfrm>
            <a:off x="233161" y="2626016"/>
            <a:ext cx="2100300" cy="6008400"/>
          </a:xfrm>
          <a:prstGeom prst="rect">
            <a:avLst/>
          </a:prstGeom>
        </p:spPr>
        <p:txBody>
          <a:bodyPr spcFirstLastPara="1" wrap="square" lIns="128500" tIns="128500" rIns="128500" bIns="128500" anchor="t" anchorCtr="0">
            <a:normAutofit/>
          </a:bodyPr>
          <a:lstStyle>
            <a:lvl1pPr marL="457200" lvl="0" indent="-336550">
              <a:spcBef>
                <a:spcPts val="0"/>
              </a:spcBef>
              <a:spcAft>
                <a:spcPts val="0"/>
              </a:spcAft>
              <a:buSzPts val="1700"/>
              <a:buChar char="●"/>
              <a:defRPr sz="1700"/>
            </a:lvl1pPr>
            <a:lvl2pPr marL="914400" lvl="1" indent="-336550">
              <a:spcBef>
                <a:spcPts val="0"/>
              </a:spcBef>
              <a:spcAft>
                <a:spcPts val="0"/>
              </a:spcAft>
              <a:buSzPts val="1700"/>
              <a:buChar char="○"/>
              <a:defRPr sz="1700"/>
            </a:lvl2pPr>
            <a:lvl3pPr marL="1371600" lvl="2" indent="-336550">
              <a:spcBef>
                <a:spcPts val="0"/>
              </a:spcBef>
              <a:spcAft>
                <a:spcPts val="0"/>
              </a:spcAft>
              <a:buSzPts val="1700"/>
              <a:buChar char="■"/>
              <a:defRPr sz="1700"/>
            </a:lvl3pPr>
            <a:lvl4pPr marL="1828800" lvl="3" indent="-336550">
              <a:spcBef>
                <a:spcPts val="0"/>
              </a:spcBef>
              <a:spcAft>
                <a:spcPts val="0"/>
              </a:spcAft>
              <a:buSzPts val="1700"/>
              <a:buChar char="●"/>
              <a:defRPr sz="1700"/>
            </a:lvl4pPr>
            <a:lvl5pPr marL="2286000" lvl="4" indent="-336550">
              <a:spcBef>
                <a:spcPts val="0"/>
              </a:spcBef>
              <a:spcAft>
                <a:spcPts val="0"/>
              </a:spcAft>
              <a:buSzPts val="1700"/>
              <a:buChar char="○"/>
              <a:defRPr sz="1700"/>
            </a:lvl5pPr>
            <a:lvl6pPr marL="2743200" lvl="5" indent="-336550">
              <a:spcBef>
                <a:spcPts val="0"/>
              </a:spcBef>
              <a:spcAft>
                <a:spcPts val="0"/>
              </a:spcAft>
              <a:buSzPts val="1700"/>
              <a:buChar char="■"/>
              <a:defRPr sz="1700"/>
            </a:lvl6pPr>
            <a:lvl7pPr marL="3200400" lvl="6" indent="-336550">
              <a:spcBef>
                <a:spcPts val="0"/>
              </a:spcBef>
              <a:spcAft>
                <a:spcPts val="0"/>
              </a:spcAft>
              <a:buSzPts val="1700"/>
              <a:buChar char="●"/>
              <a:defRPr sz="1700"/>
            </a:lvl7pPr>
            <a:lvl8pPr marL="3657600" lvl="7" indent="-336550">
              <a:spcBef>
                <a:spcPts val="0"/>
              </a:spcBef>
              <a:spcAft>
                <a:spcPts val="0"/>
              </a:spcAft>
              <a:buSzPts val="1700"/>
              <a:buChar char="○"/>
              <a:defRPr sz="1700"/>
            </a:lvl8pPr>
            <a:lvl9pPr marL="4114800" lvl="8" indent="-336550">
              <a:spcBef>
                <a:spcPts val="0"/>
              </a:spcBef>
              <a:spcAft>
                <a:spcPts val="0"/>
              </a:spcAft>
              <a:buSzPts val="1700"/>
              <a:buChar char="■"/>
              <a:defRPr sz="1700"/>
            </a:lvl9pPr>
          </a:lstStyle>
          <a:p>
            <a:endParaRPr/>
          </a:p>
        </p:txBody>
      </p:sp>
      <p:sp>
        <p:nvSpPr>
          <p:cNvPr id="31" name="Google Shape;31;p7"/>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6722" y="850677"/>
            <a:ext cx="4763700" cy="7730700"/>
          </a:xfrm>
          <a:prstGeom prst="rect">
            <a:avLst/>
          </a:prstGeom>
        </p:spPr>
        <p:txBody>
          <a:bodyPr spcFirstLastPara="1" wrap="square" lIns="128500" tIns="128500" rIns="128500" bIns="128500" anchor="ctr" anchorCtr="0">
            <a:normAutofit/>
          </a:bodyPr>
          <a:lstStyle>
            <a:lvl1pPr lvl="0">
              <a:spcBef>
                <a:spcPts val="0"/>
              </a:spcBef>
              <a:spcAft>
                <a:spcPts val="0"/>
              </a:spcAft>
              <a:buSzPts val="6700"/>
              <a:buNone/>
              <a:defRPr sz="6700"/>
            </a:lvl1pPr>
            <a:lvl2pPr lvl="1">
              <a:spcBef>
                <a:spcPts val="0"/>
              </a:spcBef>
              <a:spcAft>
                <a:spcPts val="0"/>
              </a:spcAft>
              <a:buSzPts val="6700"/>
              <a:buNone/>
              <a:defRPr sz="6700"/>
            </a:lvl2pPr>
            <a:lvl3pPr lvl="2">
              <a:spcBef>
                <a:spcPts val="0"/>
              </a:spcBef>
              <a:spcAft>
                <a:spcPts val="0"/>
              </a:spcAft>
              <a:buSzPts val="6700"/>
              <a:buNone/>
              <a:defRPr sz="6700"/>
            </a:lvl3pPr>
            <a:lvl4pPr lvl="3">
              <a:spcBef>
                <a:spcPts val="0"/>
              </a:spcBef>
              <a:spcAft>
                <a:spcPts val="0"/>
              </a:spcAft>
              <a:buSzPts val="6700"/>
              <a:buNone/>
              <a:defRPr sz="6700"/>
            </a:lvl4pPr>
            <a:lvl5pPr lvl="4">
              <a:spcBef>
                <a:spcPts val="0"/>
              </a:spcBef>
              <a:spcAft>
                <a:spcPts val="0"/>
              </a:spcAft>
              <a:buSzPts val="6700"/>
              <a:buNone/>
              <a:defRPr sz="6700"/>
            </a:lvl5pPr>
            <a:lvl6pPr lvl="5">
              <a:spcBef>
                <a:spcPts val="0"/>
              </a:spcBef>
              <a:spcAft>
                <a:spcPts val="0"/>
              </a:spcAft>
              <a:buSzPts val="6700"/>
              <a:buNone/>
              <a:defRPr sz="6700"/>
            </a:lvl6pPr>
            <a:lvl7pPr lvl="6">
              <a:spcBef>
                <a:spcPts val="0"/>
              </a:spcBef>
              <a:spcAft>
                <a:spcPts val="0"/>
              </a:spcAft>
              <a:buSzPts val="6700"/>
              <a:buNone/>
              <a:defRPr sz="6700"/>
            </a:lvl7pPr>
            <a:lvl8pPr lvl="7">
              <a:spcBef>
                <a:spcPts val="0"/>
              </a:spcBef>
              <a:spcAft>
                <a:spcPts val="0"/>
              </a:spcAft>
              <a:buSzPts val="6700"/>
              <a:buNone/>
              <a:defRPr sz="6700"/>
            </a:lvl8pPr>
            <a:lvl9pPr lvl="8">
              <a:spcBef>
                <a:spcPts val="0"/>
              </a:spcBef>
              <a:spcAft>
                <a:spcPts val="0"/>
              </a:spcAft>
              <a:buSzPts val="6700"/>
              <a:buNone/>
              <a:defRPr sz="6700"/>
            </a:lvl9pPr>
          </a:lstStyle>
          <a:p>
            <a:endParaRPr/>
          </a:p>
        </p:txBody>
      </p:sp>
      <p:sp>
        <p:nvSpPr>
          <p:cNvPr id="34" name="Google Shape;34;p8"/>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0000" y="-236"/>
            <a:ext cx="3420000" cy="9720000"/>
          </a:xfrm>
          <a:prstGeom prst="rect">
            <a:avLst/>
          </a:prstGeom>
          <a:solidFill>
            <a:schemeClr val="lt2"/>
          </a:solidFill>
          <a:ln>
            <a:noFill/>
          </a:ln>
        </p:spPr>
        <p:txBody>
          <a:bodyPr spcFirstLastPara="1" wrap="square" lIns="128500" tIns="128500" rIns="128500" bIns="1285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8602" y="2330409"/>
            <a:ext cx="3026100" cy="2801100"/>
          </a:xfrm>
          <a:prstGeom prst="rect">
            <a:avLst/>
          </a:prstGeom>
        </p:spPr>
        <p:txBody>
          <a:bodyPr spcFirstLastPara="1" wrap="square" lIns="128500" tIns="128500" rIns="128500" bIns="128500" anchor="b" anchorCtr="0">
            <a:normAutofit/>
          </a:bodyPr>
          <a:lstStyle>
            <a:lvl1pPr lvl="0" algn="ctr">
              <a:spcBef>
                <a:spcPts val="0"/>
              </a:spcBef>
              <a:spcAft>
                <a:spcPts val="0"/>
              </a:spcAft>
              <a:buSzPts val="5900"/>
              <a:buNone/>
              <a:defRPr sz="5900"/>
            </a:lvl1pPr>
            <a:lvl2pPr lvl="1" algn="ctr">
              <a:spcBef>
                <a:spcPts val="0"/>
              </a:spcBef>
              <a:spcAft>
                <a:spcPts val="0"/>
              </a:spcAft>
              <a:buSzPts val="5900"/>
              <a:buNone/>
              <a:defRPr sz="5900"/>
            </a:lvl2pPr>
            <a:lvl3pPr lvl="2" algn="ctr">
              <a:spcBef>
                <a:spcPts val="0"/>
              </a:spcBef>
              <a:spcAft>
                <a:spcPts val="0"/>
              </a:spcAft>
              <a:buSzPts val="5900"/>
              <a:buNone/>
              <a:defRPr sz="5900"/>
            </a:lvl3pPr>
            <a:lvl4pPr lvl="3" algn="ctr">
              <a:spcBef>
                <a:spcPts val="0"/>
              </a:spcBef>
              <a:spcAft>
                <a:spcPts val="0"/>
              </a:spcAft>
              <a:buSzPts val="5900"/>
              <a:buNone/>
              <a:defRPr sz="5900"/>
            </a:lvl4pPr>
            <a:lvl5pPr lvl="4" algn="ctr">
              <a:spcBef>
                <a:spcPts val="0"/>
              </a:spcBef>
              <a:spcAft>
                <a:spcPts val="0"/>
              </a:spcAft>
              <a:buSzPts val="5900"/>
              <a:buNone/>
              <a:defRPr sz="5900"/>
            </a:lvl5pPr>
            <a:lvl6pPr lvl="5" algn="ctr">
              <a:spcBef>
                <a:spcPts val="0"/>
              </a:spcBef>
              <a:spcAft>
                <a:spcPts val="0"/>
              </a:spcAft>
              <a:buSzPts val="5900"/>
              <a:buNone/>
              <a:defRPr sz="5900"/>
            </a:lvl6pPr>
            <a:lvl7pPr lvl="6" algn="ctr">
              <a:spcBef>
                <a:spcPts val="0"/>
              </a:spcBef>
              <a:spcAft>
                <a:spcPts val="0"/>
              </a:spcAft>
              <a:buSzPts val="5900"/>
              <a:buNone/>
              <a:defRPr sz="5900"/>
            </a:lvl7pPr>
            <a:lvl8pPr lvl="7" algn="ctr">
              <a:spcBef>
                <a:spcPts val="0"/>
              </a:spcBef>
              <a:spcAft>
                <a:spcPts val="0"/>
              </a:spcAft>
              <a:buSzPts val="5900"/>
              <a:buNone/>
              <a:defRPr sz="5900"/>
            </a:lvl8pPr>
            <a:lvl9pPr lvl="8" algn="ctr">
              <a:spcBef>
                <a:spcPts val="0"/>
              </a:spcBef>
              <a:spcAft>
                <a:spcPts val="0"/>
              </a:spcAft>
              <a:buSzPts val="5900"/>
              <a:buNone/>
              <a:defRPr sz="5900"/>
            </a:lvl9pPr>
          </a:lstStyle>
          <a:p>
            <a:endParaRPr/>
          </a:p>
        </p:txBody>
      </p:sp>
      <p:sp>
        <p:nvSpPr>
          <p:cNvPr id="38" name="Google Shape;38;p9"/>
          <p:cNvSpPr txBox="1">
            <a:spLocks noGrp="1"/>
          </p:cNvSpPr>
          <p:nvPr>
            <p:ph type="subTitle" idx="1"/>
          </p:nvPr>
        </p:nvSpPr>
        <p:spPr>
          <a:xfrm>
            <a:off x="198602" y="5297150"/>
            <a:ext cx="3026100" cy="2334000"/>
          </a:xfrm>
          <a:prstGeom prst="rect">
            <a:avLst/>
          </a:prstGeom>
        </p:spPr>
        <p:txBody>
          <a:bodyPr spcFirstLastPara="1" wrap="square" lIns="128500" tIns="128500" rIns="128500" bIns="128500" anchor="t" anchorCtr="0">
            <a:norm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39" name="Google Shape;39;p9"/>
          <p:cNvSpPr txBox="1">
            <a:spLocks noGrp="1"/>
          </p:cNvSpPr>
          <p:nvPr>
            <p:ph type="body" idx="2"/>
          </p:nvPr>
        </p:nvSpPr>
        <p:spPr>
          <a:xfrm>
            <a:off x="3694902" y="1368331"/>
            <a:ext cx="2870400" cy="6982800"/>
          </a:xfrm>
          <a:prstGeom prst="rect">
            <a:avLst/>
          </a:prstGeom>
        </p:spPr>
        <p:txBody>
          <a:bodyPr spcFirstLastPara="1" wrap="square" lIns="128500" tIns="128500" rIns="128500" bIns="128500" anchor="ctr" anchorCtr="0">
            <a:normAutofit/>
          </a:bodyPr>
          <a:lstStyle>
            <a:lvl1pPr marL="457200" lvl="0" indent="-387350">
              <a:spcBef>
                <a:spcPts val="0"/>
              </a:spcBef>
              <a:spcAft>
                <a:spcPts val="0"/>
              </a:spcAft>
              <a:buSzPts val="25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40" name="Google Shape;40;p9"/>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161" y="7994787"/>
            <a:ext cx="4487400" cy="1143600"/>
          </a:xfrm>
          <a:prstGeom prst="rect">
            <a:avLst/>
          </a:prstGeom>
        </p:spPr>
        <p:txBody>
          <a:bodyPr spcFirstLastPara="1" wrap="square" lIns="128500" tIns="128500" rIns="128500" bIns="128500" anchor="ctr" anchorCtr="0">
            <a:normAutofit/>
          </a:bodyPr>
          <a:lstStyle>
            <a:lvl1pPr marL="457200" lvl="0" indent="-228600">
              <a:lnSpc>
                <a:spcPct val="100000"/>
              </a:lnSpc>
              <a:spcBef>
                <a:spcPts val="0"/>
              </a:spcBef>
              <a:spcAft>
                <a:spcPts val="0"/>
              </a:spcAft>
              <a:buSzPts val="2500"/>
              <a:buNone/>
              <a:defRPr/>
            </a:lvl1pPr>
          </a:lstStyle>
          <a:p>
            <a:endParaRPr/>
          </a:p>
        </p:txBody>
      </p:sp>
      <p:sp>
        <p:nvSpPr>
          <p:cNvPr id="43" name="Google Shape;43;p10"/>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161" y="2090315"/>
            <a:ext cx="6373500" cy="3710400"/>
          </a:xfrm>
          <a:prstGeom prst="rect">
            <a:avLst/>
          </a:prstGeom>
        </p:spPr>
        <p:txBody>
          <a:bodyPr spcFirstLastPara="1" wrap="square" lIns="128500" tIns="128500" rIns="128500" bIns="128500" anchor="b" anchorCtr="0">
            <a:normAutofit/>
          </a:bodyPr>
          <a:lstStyle>
            <a:lvl1pPr lvl="0" algn="ctr">
              <a:spcBef>
                <a:spcPts val="0"/>
              </a:spcBef>
              <a:spcAft>
                <a:spcPts val="0"/>
              </a:spcAft>
              <a:buSzPts val="16900"/>
              <a:buNone/>
              <a:defRPr sz="16900"/>
            </a:lvl1pPr>
            <a:lvl2pPr lvl="1" algn="ctr">
              <a:spcBef>
                <a:spcPts val="0"/>
              </a:spcBef>
              <a:spcAft>
                <a:spcPts val="0"/>
              </a:spcAft>
              <a:buSzPts val="16900"/>
              <a:buNone/>
              <a:defRPr sz="16900"/>
            </a:lvl2pPr>
            <a:lvl3pPr lvl="2" algn="ctr">
              <a:spcBef>
                <a:spcPts val="0"/>
              </a:spcBef>
              <a:spcAft>
                <a:spcPts val="0"/>
              </a:spcAft>
              <a:buSzPts val="16900"/>
              <a:buNone/>
              <a:defRPr sz="16900"/>
            </a:lvl3pPr>
            <a:lvl4pPr lvl="3" algn="ctr">
              <a:spcBef>
                <a:spcPts val="0"/>
              </a:spcBef>
              <a:spcAft>
                <a:spcPts val="0"/>
              </a:spcAft>
              <a:buSzPts val="16900"/>
              <a:buNone/>
              <a:defRPr sz="16900"/>
            </a:lvl4pPr>
            <a:lvl5pPr lvl="4" algn="ctr">
              <a:spcBef>
                <a:spcPts val="0"/>
              </a:spcBef>
              <a:spcAft>
                <a:spcPts val="0"/>
              </a:spcAft>
              <a:buSzPts val="16900"/>
              <a:buNone/>
              <a:defRPr sz="16900"/>
            </a:lvl5pPr>
            <a:lvl6pPr lvl="5" algn="ctr">
              <a:spcBef>
                <a:spcPts val="0"/>
              </a:spcBef>
              <a:spcAft>
                <a:spcPts val="0"/>
              </a:spcAft>
              <a:buSzPts val="16900"/>
              <a:buNone/>
              <a:defRPr sz="16900"/>
            </a:lvl6pPr>
            <a:lvl7pPr lvl="6" algn="ctr">
              <a:spcBef>
                <a:spcPts val="0"/>
              </a:spcBef>
              <a:spcAft>
                <a:spcPts val="0"/>
              </a:spcAft>
              <a:buSzPts val="16900"/>
              <a:buNone/>
              <a:defRPr sz="16900"/>
            </a:lvl7pPr>
            <a:lvl8pPr lvl="7" algn="ctr">
              <a:spcBef>
                <a:spcPts val="0"/>
              </a:spcBef>
              <a:spcAft>
                <a:spcPts val="0"/>
              </a:spcAft>
              <a:buSzPts val="16900"/>
              <a:buNone/>
              <a:defRPr sz="16900"/>
            </a:lvl8pPr>
            <a:lvl9pPr lvl="8" algn="ctr">
              <a:spcBef>
                <a:spcPts val="0"/>
              </a:spcBef>
              <a:spcAft>
                <a:spcPts val="0"/>
              </a:spcAft>
              <a:buSzPts val="16900"/>
              <a:buNone/>
              <a:defRPr sz="16900"/>
            </a:lvl9pPr>
          </a:lstStyle>
          <a:p>
            <a:r>
              <a:t>xx%</a:t>
            </a:r>
          </a:p>
        </p:txBody>
      </p:sp>
      <p:sp>
        <p:nvSpPr>
          <p:cNvPr id="46" name="Google Shape;46;p11"/>
          <p:cNvSpPr txBox="1">
            <a:spLocks noGrp="1"/>
          </p:cNvSpPr>
          <p:nvPr>
            <p:ph type="body" idx="1"/>
          </p:nvPr>
        </p:nvSpPr>
        <p:spPr>
          <a:xfrm>
            <a:off x="233161" y="5956961"/>
            <a:ext cx="6373500" cy="2458500"/>
          </a:xfrm>
          <a:prstGeom prst="rect">
            <a:avLst/>
          </a:prstGeom>
        </p:spPr>
        <p:txBody>
          <a:bodyPr spcFirstLastPara="1" wrap="square" lIns="128500" tIns="128500" rIns="128500" bIns="128500" anchor="t" anchorCtr="0">
            <a:normAutofit/>
          </a:bodyPr>
          <a:lstStyle>
            <a:lvl1pPr marL="457200" lvl="0" indent="-387350" algn="ctr">
              <a:spcBef>
                <a:spcPts val="0"/>
              </a:spcBef>
              <a:spcAft>
                <a:spcPts val="0"/>
              </a:spcAft>
              <a:buSzPts val="2500"/>
              <a:buChar char="●"/>
              <a:defRPr/>
            </a:lvl1pPr>
            <a:lvl2pPr marL="914400" lvl="1" indent="-355600" algn="ctr">
              <a:spcBef>
                <a:spcPts val="0"/>
              </a:spcBef>
              <a:spcAft>
                <a:spcPts val="0"/>
              </a:spcAft>
              <a:buSzPts val="2000"/>
              <a:buChar char="○"/>
              <a:defRPr/>
            </a:lvl2pPr>
            <a:lvl3pPr marL="1371600" lvl="2" indent="-355600" algn="ctr">
              <a:spcBef>
                <a:spcPts val="0"/>
              </a:spcBef>
              <a:spcAft>
                <a:spcPts val="0"/>
              </a:spcAft>
              <a:buSzPts val="2000"/>
              <a:buChar char="■"/>
              <a:defRPr/>
            </a:lvl3pPr>
            <a:lvl4pPr marL="1828800" lvl="3" indent="-355600" algn="ctr">
              <a:spcBef>
                <a:spcPts val="0"/>
              </a:spcBef>
              <a:spcAft>
                <a:spcPts val="0"/>
              </a:spcAft>
              <a:buSzPts val="2000"/>
              <a:buChar char="●"/>
              <a:defRPr/>
            </a:lvl4pPr>
            <a:lvl5pPr marL="2286000" lvl="4" indent="-355600" algn="ctr">
              <a:spcBef>
                <a:spcPts val="0"/>
              </a:spcBef>
              <a:spcAft>
                <a:spcPts val="0"/>
              </a:spcAft>
              <a:buSzPts val="2000"/>
              <a:buChar char="○"/>
              <a:defRPr/>
            </a:lvl5pPr>
            <a:lvl6pPr marL="2743200" lvl="5" indent="-355600" algn="ctr">
              <a:spcBef>
                <a:spcPts val="0"/>
              </a:spcBef>
              <a:spcAft>
                <a:spcPts val="0"/>
              </a:spcAft>
              <a:buSzPts val="2000"/>
              <a:buChar char="■"/>
              <a:defRPr/>
            </a:lvl6pPr>
            <a:lvl7pPr marL="3200400" lvl="6" indent="-355600" algn="ctr">
              <a:spcBef>
                <a:spcPts val="0"/>
              </a:spcBef>
              <a:spcAft>
                <a:spcPts val="0"/>
              </a:spcAft>
              <a:buSzPts val="2000"/>
              <a:buChar char="●"/>
              <a:defRPr/>
            </a:lvl7pPr>
            <a:lvl8pPr marL="3657600" lvl="7" indent="-355600" algn="ctr">
              <a:spcBef>
                <a:spcPts val="0"/>
              </a:spcBef>
              <a:spcAft>
                <a:spcPts val="0"/>
              </a:spcAft>
              <a:buSzPts val="2000"/>
              <a:buChar char="○"/>
              <a:defRPr/>
            </a:lvl8pPr>
            <a:lvl9pPr marL="4114800" lvl="8" indent="-355600" algn="ctr">
              <a:spcBef>
                <a:spcPts val="0"/>
              </a:spcBef>
              <a:spcAft>
                <a:spcPts val="0"/>
              </a:spcAft>
              <a:buSzPts val="2000"/>
              <a:buChar char="■"/>
              <a:defRPr/>
            </a:lvl9pPr>
          </a:lstStyle>
          <a:p>
            <a:endParaRPr/>
          </a:p>
        </p:txBody>
      </p:sp>
      <p:sp>
        <p:nvSpPr>
          <p:cNvPr id="47" name="Google Shape;47;p11"/>
          <p:cNvSpPr txBox="1">
            <a:spLocks noGrp="1"/>
          </p:cNvSpPr>
          <p:nvPr>
            <p:ph type="sldNum" idx="12"/>
          </p:nvPr>
        </p:nvSpPr>
        <p:spPr>
          <a:xfrm>
            <a:off x="6337665" y="8812378"/>
            <a:ext cx="410700" cy="743700"/>
          </a:xfrm>
          <a:prstGeom prst="rect">
            <a:avLst/>
          </a:prstGeom>
        </p:spPr>
        <p:txBody>
          <a:bodyPr spcFirstLastPara="1" wrap="square" lIns="128500" tIns="128500" rIns="128500" bIns="1285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161" y="840992"/>
            <a:ext cx="6373500" cy="1082100"/>
          </a:xfrm>
          <a:prstGeom prst="rect">
            <a:avLst/>
          </a:prstGeom>
          <a:noFill/>
          <a:ln>
            <a:noFill/>
          </a:ln>
        </p:spPr>
        <p:txBody>
          <a:bodyPr spcFirstLastPara="1" wrap="square" lIns="128500" tIns="128500" rIns="128500" bIns="128500" anchor="t" anchorCtr="0">
            <a:normAutofit/>
          </a:bodyPr>
          <a:lstStyle>
            <a:lvl1pPr lvl="0">
              <a:spcBef>
                <a:spcPts val="0"/>
              </a:spcBef>
              <a:spcAft>
                <a:spcPts val="0"/>
              </a:spcAft>
              <a:buClr>
                <a:schemeClr val="dk1"/>
              </a:buClr>
              <a:buSzPts val="3900"/>
              <a:buNone/>
              <a:defRPr sz="3900">
                <a:solidFill>
                  <a:schemeClr val="dk1"/>
                </a:solidFill>
              </a:defRPr>
            </a:lvl1pPr>
            <a:lvl2pPr lvl="1">
              <a:spcBef>
                <a:spcPts val="0"/>
              </a:spcBef>
              <a:spcAft>
                <a:spcPts val="0"/>
              </a:spcAft>
              <a:buClr>
                <a:schemeClr val="dk1"/>
              </a:buClr>
              <a:buSzPts val="3900"/>
              <a:buNone/>
              <a:defRPr sz="3900">
                <a:solidFill>
                  <a:schemeClr val="dk1"/>
                </a:solidFill>
              </a:defRPr>
            </a:lvl2pPr>
            <a:lvl3pPr lvl="2">
              <a:spcBef>
                <a:spcPts val="0"/>
              </a:spcBef>
              <a:spcAft>
                <a:spcPts val="0"/>
              </a:spcAft>
              <a:buClr>
                <a:schemeClr val="dk1"/>
              </a:buClr>
              <a:buSzPts val="3900"/>
              <a:buNone/>
              <a:defRPr sz="3900">
                <a:solidFill>
                  <a:schemeClr val="dk1"/>
                </a:solidFill>
              </a:defRPr>
            </a:lvl3pPr>
            <a:lvl4pPr lvl="3">
              <a:spcBef>
                <a:spcPts val="0"/>
              </a:spcBef>
              <a:spcAft>
                <a:spcPts val="0"/>
              </a:spcAft>
              <a:buClr>
                <a:schemeClr val="dk1"/>
              </a:buClr>
              <a:buSzPts val="3900"/>
              <a:buNone/>
              <a:defRPr sz="3900">
                <a:solidFill>
                  <a:schemeClr val="dk1"/>
                </a:solidFill>
              </a:defRPr>
            </a:lvl4pPr>
            <a:lvl5pPr lvl="4">
              <a:spcBef>
                <a:spcPts val="0"/>
              </a:spcBef>
              <a:spcAft>
                <a:spcPts val="0"/>
              </a:spcAft>
              <a:buClr>
                <a:schemeClr val="dk1"/>
              </a:buClr>
              <a:buSzPts val="3900"/>
              <a:buNone/>
              <a:defRPr sz="3900">
                <a:solidFill>
                  <a:schemeClr val="dk1"/>
                </a:solidFill>
              </a:defRPr>
            </a:lvl5pPr>
            <a:lvl6pPr lvl="5">
              <a:spcBef>
                <a:spcPts val="0"/>
              </a:spcBef>
              <a:spcAft>
                <a:spcPts val="0"/>
              </a:spcAft>
              <a:buClr>
                <a:schemeClr val="dk1"/>
              </a:buClr>
              <a:buSzPts val="3900"/>
              <a:buNone/>
              <a:defRPr sz="3900">
                <a:solidFill>
                  <a:schemeClr val="dk1"/>
                </a:solidFill>
              </a:defRPr>
            </a:lvl6pPr>
            <a:lvl7pPr lvl="6">
              <a:spcBef>
                <a:spcPts val="0"/>
              </a:spcBef>
              <a:spcAft>
                <a:spcPts val="0"/>
              </a:spcAft>
              <a:buClr>
                <a:schemeClr val="dk1"/>
              </a:buClr>
              <a:buSzPts val="3900"/>
              <a:buNone/>
              <a:defRPr sz="3900">
                <a:solidFill>
                  <a:schemeClr val="dk1"/>
                </a:solidFill>
              </a:defRPr>
            </a:lvl7pPr>
            <a:lvl8pPr lvl="7">
              <a:spcBef>
                <a:spcPts val="0"/>
              </a:spcBef>
              <a:spcAft>
                <a:spcPts val="0"/>
              </a:spcAft>
              <a:buClr>
                <a:schemeClr val="dk1"/>
              </a:buClr>
              <a:buSzPts val="3900"/>
              <a:buNone/>
              <a:defRPr sz="3900">
                <a:solidFill>
                  <a:schemeClr val="dk1"/>
                </a:solidFill>
              </a:defRPr>
            </a:lvl8pPr>
            <a:lvl9pPr lvl="8">
              <a:spcBef>
                <a:spcPts val="0"/>
              </a:spcBef>
              <a:spcAft>
                <a:spcPts val="0"/>
              </a:spcAft>
              <a:buClr>
                <a:schemeClr val="dk1"/>
              </a:buClr>
              <a:buSzPts val="3900"/>
              <a:buNone/>
              <a:defRPr sz="3900">
                <a:solidFill>
                  <a:schemeClr val="dk1"/>
                </a:solidFill>
              </a:defRPr>
            </a:lvl9pPr>
          </a:lstStyle>
          <a:p>
            <a:endParaRPr/>
          </a:p>
        </p:txBody>
      </p:sp>
      <p:sp>
        <p:nvSpPr>
          <p:cNvPr id="7" name="Google Shape;7;p1"/>
          <p:cNvSpPr txBox="1">
            <a:spLocks noGrp="1"/>
          </p:cNvSpPr>
          <p:nvPr>
            <p:ph type="body" idx="1"/>
          </p:nvPr>
        </p:nvSpPr>
        <p:spPr>
          <a:xfrm>
            <a:off x="233161" y="2177906"/>
            <a:ext cx="6373500" cy="6456000"/>
          </a:xfrm>
          <a:prstGeom prst="rect">
            <a:avLst/>
          </a:prstGeom>
          <a:noFill/>
          <a:ln>
            <a:noFill/>
          </a:ln>
        </p:spPr>
        <p:txBody>
          <a:bodyPr spcFirstLastPara="1" wrap="square" lIns="128500" tIns="128500" rIns="128500" bIns="128500" anchor="t" anchorCtr="0">
            <a:normAutofit/>
          </a:bodyPr>
          <a:lstStyle>
            <a:lvl1pPr marL="457200" lvl="0" indent="-387350">
              <a:lnSpc>
                <a:spcPct val="115000"/>
              </a:lnSpc>
              <a:spcBef>
                <a:spcPts val="0"/>
              </a:spcBef>
              <a:spcAft>
                <a:spcPts val="0"/>
              </a:spcAft>
              <a:buClr>
                <a:schemeClr val="dk2"/>
              </a:buClr>
              <a:buSzPts val="2500"/>
              <a:buChar char="●"/>
              <a:defRPr sz="2500">
                <a:solidFill>
                  <a:schemeClr val="dk2"/>
                </a:solidFill>
              </a:defRPr>
            </a:lvl1pPr>
            <a:lvl2pPr marL="914400" lvl="1" indent="-355600">
              <a:lnSpc>
                <a:spcPct val="115000"/>
              </a:lnSpc>
              <a:spcBef>
                <a:spcPts val="0"/>
              </a:spcBef>
              <a:spcAft>
                <a:spcPts val="0"/>
              </a:spcAft>
              <a:buClr>
                <a:schemeClr val="dk2"/>
              </a:buClr>
              <a:buSzPts val="2000"/>
              <a:buChar char="○"/>
              <a:defRPr sz="2000">
                <a:solidFill>
                  <a:schemeClr val="dk2"/>
                </a:solidFill>
              </a:defRPr>
            </a:lvl2pPr>
            <a:lvl3pPr marL="1371600" lvl="2" indent="-355600">
              <a:lnSpc>
                <a:spcPct val="115000"/>
              </a:lnSpc>
              <a:spcBef>
                <a:spcPts val="0"/>
              </a:spcBef>
              <a:spcAft>
                <a:spcPts val="0"/>
              </a:spcAft>
              <a:buClr>
                <a:schemeClr val="dk2"/>
              </a:buClr>
              <a:buSzPts val="2000"/>
              <a:buChar char="■"/>
              <a:defRPr sz="2000">
                <a:solidFill>
                  <a:schemeClr val="dk2"/>
                </a:solidFill>
              </a:defRPr>
            </a:lvl3pPr>
            <a:lvl4pPr marL="1828800" lvl="3" indent="-355600">
              <a:lnSpc>
                <a:spcPct val="115000"/>
              </a:lnSpc>
              <a:spcBef>
                <a:spcPts val="0"/>
              </a:spcBef>
              <a:spcAft>
                <a:spcPts val="0"/>
              </a:spcAft>
              <a:buClr>
                <a:schemeClr val="dk2"/>
              </a:buClr>
              <a:buSzPts val="2000"/>
              <a:buChar char="●"/>
              <a:defRPr sz="2000">
                <a:solidFill>
                  <a:schemeClr val="dk2"/>
                </a:solidFill>
              </a:defRPr>
            </a:lvl4pPr>
            <a:lvl5pPr marL="2286000" lvl="4" indent="-355600">
              <a:lnSpc>
                <a:spcPct val="115000"/>
              </a:lnSpc>
              <a:spcBef>
                <a:spcPts val="0"/>
              </a:spcBef>
              <a:spcAft>
                <a:spcPts val="0"/>
              </a:spcAft>
              <a:buClr>
                <a:schemeClr val="dk2"/>
              </a:buClr>
              <a:buSzPts val="2000"/>
              <a:buChar char="○"/>
              <a:defRPr sz="2000">
                <a:solidFill>
                  <a:schemeClr val="dk2"/>
                </a:solidFill>
              </a:defRPr>
            </a:lvl5pPr>
            <a:lvl6pPr marL="2743200" lvl="5" indent="-355600">
              <a:lnSpc>
                <a:spcPct val="115000"/>
              </a:lnSpc>
              <a:spcBef>
                <a:spcPts val="0"/>
              </a:spcBef>
              <a:spcAft>
                <a:spcPts val="0"/>
              </a:spcAft>
              <a:buClr>
                <a:schemeClr val="dk2"/>
              </a:buClr>
              <a:buSzPts val="2000"/>
              <a:buChar char="■"/>
              <a:defRPr sz="2000">
                <a:solidFill>
                  <a:schemeClr val="dk2"/>
                </a:solidFill>
              </a:defRPr>
            </a:lvl6pPr>
            <a:lvl7pPr marL="3200400" lvl="6" indent="-355600">
              <a:lnSpc>
                <a:spcPct val="115000"/>
              </a:lnSpc>
              <a:spcBef>
                <a:spcPts val="0"/>
              </a:spcBef>
              <a:spcAft>
                <a:spcPts val="0"/>
              </a:spcAft>
              <a:buClr>
                <a:schemeClr val="dk2"/>
              </a:buClr>
              <a:buSzPts val="2000"/>
              <a:buChar char="●"/>
              <a:defRPr sz="2000">
                <a:solidFill>
                  <a:schemeClr val="dk2"/>
                </a:solidFill>
              </a:defRPr>
            </a:lvl7pPr>
            <a:lvl8pPr marL="3657600" lvl="7" indent="-355600">
              <a:lnSpc>
                <a:spcPct val="115000"/>
              </a:lnSpc>
              <a:spcBef>
                <a:spcPts val="0"/>
              </a:spcBef>
              <a:spcAft>
                <a:spcPts val="0"/>
              </a:spcAft>
              <a:buClr>
                <a:schemeClr val="dk2"/>
              </a:buClr>
              <a:buSzPts val="2000"/>
              <a:buChar char="○"/>
              <a:defRPr sz="2000">
                <a:solidFill>
                  <a:schemeClr val="dk2"/>
                </a:solidFill>
              </a:defRPr>
            </a:lvl8pPr>
            <a:lvl9pPr marL="4114800" lvl="8" indent="-355600">
              <a:lnSpc>
                <a:spcPct val="115000"/>
              </a:lnSpc>
              <a:spcBef>
                <a:spcPts val="0"/>
              </a:spcBef>
              <a:spcAft>
                <a:spcPts val="0"/>
              </a:spcAft>
              <a:buClr>
                <a:schemeClr val="dk2"/>
              </a:buClr>
              <a:buSzPts val="2000"/>
              <a:buChar char="■"/>
              <a:defRPr sz="2000">
                <a:solidFill>
                  <a:schemeClr val="dk2"/>
                </a:solidFill>
              </a:defRPr>
            </a:lvl9pPr>
          </a:lstStyle>
          <a:p>
            <a:endParaRPr/>
          </a:p>
        </p:txBody>
      </p:sp>
      <p:sp>
        <p:nvSpPr>
          <p:cNvPr id="8" name="Google Shape;8;p1"/>
          <p:cNvSpPr txBox="1">
            <a:spLocks noGrp="1"/>
          </p:cNvSpPr>
          <p:nvPr>
            <p:ph type="sldNum" idx="12"/>
          </p:nvPr>
        </p:nvSpPr>
        <p:spPr>
          <a:xfrm>
            <a:off x="6337665" y="8812378"/>
            <a:ext cx="410700" cy="743700"/>
          </a:xfrm>
          <a:prstGeom prst="rect">
            <a:avLst/>
          </a:prstGeom>
          <a:noFill/>
          <a:ln>
            <a:noFill/>
          </a:ln>
        </p:spPr>
        <p:txBody>
          <a:bodyPr spcFirstLastPara="1" wrap="square" lIns="128500" tIns="128500" rIns="128500" bIns="128500" anchor="ctr" anchorCtr="0">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pai@utp.edu.c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mailto:pai@utp.edu.c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clubdelasalud@utp.edu.c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desarrolloth@utp.edu.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67038" y="4786176"/>
            <a:ext cx="6373500" cy="980400"/>
          </a:xfrm>
          <a:prstGeom prst="rect">
            <a:avLst/>
          </a:prstGeom>
        </p:spPr>
        <p:txBody>
          <a:bodyPr spcFirstLastPara="1" wrap="square" lIns="128500" tIns="128500" rIns="128500" bIns="128500" anchor="t" anchorCtr="0">
            <a:normAutofit/>
          </a:bodyPr>
          <a:lstStyle/>
          <a:p>
            <a:pPr marL="0" lvl="0" indent="0" algn="ctr" rtl="0">
              <a:spcBef>
                <a:spcPts val="0"/>
              </a:spcBef>
              <a:spcAft>
                <a:spcPts val="0"/>
              </a:spcAft>
              <a:buSzPts val="935"/>
              <a:buNone/>
            </a:pPr>
            <a:r>
              <a:rPr lang="es" sz="2215" b="1" dirty="0">
                <a:solidFill>
                  <a:schemeClr val="tx2"/>
                </a:solidFill>
              </a:rPr>
              <a:t>GESTIÓN DEL TALENTO HUMANO</a:t>
            </a:r>
          </a:p>
          <a:p>
            <a:pPr marL="0" lvl="0" indent="0" algn="ctr" rtl="0">
              <a:spcBef>
                <a:spcPts val="0"/>
              </a:spcBef>
              <a:spcAft>
                <a:spcPts val="0"/>
              </a:spcAft>
              <a:buSzPts val="935"/>
              <a:buNone/>
            </a:pPr>
            <a:r>
              <a:rPr lang="es" sz="1800" b="1" dirty="0">
                <a:solidFill>
                  <a:schemeClr val="lt1"/>
                </a:solidFill>
              </a:rPr>
              <a:t>SEGURIDAD Y SALUD EN EL TRABAJO</a:t>
            </a:r>
            <a:endParaRPr sz="1800" b="1" dirty="0">
              <a:solidFill>
                <a:schemeClr val="lt1"/>
              </a:solidFill>
            </a:endParaRPr>
          </a:p>
        </p:txBody>
      </p:sp>
      <p:sp>
        <p:nvSpPr>
          <p:cNvPr id="55" name="Google Shape;55;p13"/>
          <p:cNvSpPr txBox="1">
            <a:spLocks noGrp="1"/>
          </p:cNvSpPr>
          <p:nvPr>
            <p:ph type="subTitle" idx="1"/>
          </p:nvPr>
        </p:nvSpPr>
        <p:spPr>
          <a:xfrm>
            <a:off x="1172300" y="5520300"/>
            <a:ext cx="4841100" cy="894300"/>
          </a:xfrm>
          <a:prstGeom prst="rect">
            <a:avLst/>
          </a:prstGeom>
        </p:spPr>
        <p:txBody>
          <a:bodyPr spcFirstLastPara="1" wrap="square" lIns="128500" tIns="128500" rIns="128500" bIns="128500" anchor="t" anchorCtr="0">
            <a:normAutofit/>
          </a:bodyPr>
          <a:lstStyle/>
          <a:p>
            <a:pPr marL="0" lvl="0" indent="0" algn="ctr" rtl="0">
              <a:spcBef>
                <a:spcPts val="0"/>
              </a:spcBef>
              <a:spcAft>
                <a:spcPts val="0"/>
              </a:spcAft>
              <a:buSzPts val="935"/>
              <a:buNone/>
            </a:pPr>
            <a:r>
              <a:rPr lang="es" sz="1815" i="1">
                <a:solidFill>
                  <a:srgbClr val="FFFF00"/>
                </a:solidFill>
              </a:rPr>
              <a:t>Guía Estratégica para la Gestión del Riesgo Psicosocial y promoción de la salud mental</a:t>
            </a:r>
            <a:endParaRPr sz="1815" i="1">
              <a:solidFill>
                <a:srgbClr val="FFFF00"/>
              </a:solidFill>
            </a:endParaRPr>
          </a:p>
        </p:txBody>
      </p:sp>
      <p:cxnSp>
        <p:nvCxnSpPr>
          <p:cNvPr id="56" name="Google Shape;56;p13"/>
          <p:cNvCxnSpPr/>
          <p:nvPr/>
        </p:nvCxnSpPr>
        <p:spPr>
          <a:xfrm>
            <a:off x="406100" y="4633775"/>
            <a:ext cx="2340900" cy="13500"/>
          </a:xfrm>
          <a:prstGeom prst="straightConnector1">
            <a:avLst/>
          </a:prstGeom>
          <a:noFill/>
          <a:ln w="114300" cap="flat" cmpd="sng">
            <a:solidFill>
              <a:srgbClr val="FFFF00"/>
            </a:solidFill>
            <a:prstDash val="solid"/>
            <a:round/>
            <a:headEnd type="none" w="med" len="med"/>
            <a:tailEnd type="none" w="med" len="med"/>
          </a:ln>
        </p:spPr>
      </p:cxnSp>
      <p:pic>
        <p:nvPicPr>
          <p:cNvPr id="57" name="Google Shape;57;p13"/>
          <p:cNvPicPr preferRelativeResize="0"/>
          <p:nvPr/>
        </p:nvPicPr>
        <p:blipFill rotWithShape="1">
          <a:blip r:embed="rId4">
            <a:alphaModFix/>
          </a:blip>
          <a:srcRect t="2047"/>
          <a:stretch/>
        </p:blipFill>
        <p:spPr>
          <a:xfrm>
            <a:off x="-121250" y="523700"/>
            <a:ext cx="4426926" cy="4336299"/>
          </a:xfrm>
          <a:prstGeom prst="rect">
            <a:avLst/>
          </a:prstGeom>
          <a:noFill/>
          <a:ln>
            <a:noFill/>
          </a:ln>
        </p:spPr>
      </p:pic>
      <p:sp>
        <p:nvSpPr>
          <p:cNvPr id="58" name="Google Shape;58;p13"/>
          <p:cNvSpPr txBox="1">
            <a:spLocks noGrp="1"/>
          </p:cNvSpPr>
          <p:nvPr>
            <p:ph type="ctrTitle"/>
          </p:nvPr>
        </p:nvSpPr>
        <p:spPr>
          <a:xfrm>
            <a:off x="259750" y="2938776"/>
            <a:ext cx="6373500" cy="1847400"/>
          </a:xfrm>
          <a:prstGeom prst="rect">
            <a:avLst/>
          </a:prstGeom>
        </p:spPr>
        <p:txBody>
          <a:bodyPr spcFirstLastPara="1" wrap="square" lIns="128500" tIns="128500" rIns="128500" bIns="128500" anchor="b" anchorCtr="0">
            <a:noAutofit/>
          </a:bodyPr>
          <a:lstStyle/>
          <a:p>
            <a:pPr marL="0" lvl="0" indent="0" algn="r" rtl="0">
              <a:spcBef>
                <a:spcPts val="0"/>
              </a:spcBef>
              <a:spcAft>
                <a:spcPts val="0"/>
              </a:spcAft>
              <a:buSzPts val="990"/>
              <a:buNone/>
            </a:pPr>
            <a:r>
              <a:rPr lang="es" sz="2770" b="1">
                <a:solidFill>
                  <a:srgbClr val="FFFFFF"/>
                </a:solidFill>
              </a:rPr>
              <a:t>KIT DE ESTRATEGIAS PARA LA GESTIÓN DEL RIESGO PSICOSOCIAL </a:t>
            </a:r>
            <a:endParaRPr sz="277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a:bodyPr>
          <a:lstStyle/>
          <a:p>
            <a:pPr marL="0" lvl="0" indent="0" algn="l" rtl="0">
              <a:spcBef>
                <a:spcPts val="0"/>
              </a:spcBef>
              <a:spcAft>
                <a:spcPts val="0"/>
              </a:spcAft>
              <a:buNone/>
            </a:pPr>
            <a:r>
              <a:rPr lang="es" sz="3000" b="1" dirty="0">
                <a:solidFill>
                  <a:srgbClr val="38761D"/>
                </a:solidFill>
              </a:rPr>
              <a:t>DESARROLLO HUMANO</a:t>
            </a:r>
            <a:endParaRPr sz="3000" b="1" dirty="0">
              <a:solidFill>
                <a:srgbClr val="38761D"/>
              </a:solidFill>
            </a:endParaRPr>
          </a:p>
        </p:txBody>
      </p:sp>
      <p:sp>
        <p:nvSpPr>
          <p:cNvPr id="120" name="Google Shape;120;p20"/>
          <p:cNvSpPr txBox="1">
            <a:spLocks noGrp="1"/>
          </p:cNvSpPr>
          <p:nvPr>
            <p:ph type="subTitle" idx="1"/>
          </p:nvPr>
        </p:nvSpPr>
        <p:spPr>
          <a:xfrm>
            <a:off x="93225" y="954650"/>
            <a:ext cx="6495600" cy="3824179"/>
          </a:xfrm>
          <a:prstGeom prst="rect">
            <a:avLst/>
          </a:prstGeom>
        </p:spPr>
        <p:txBody>
          <a:bodyPr spcFirstLastPara="1" wrap="square" lIns="128500" tIns="128500" rIns="128500" bIns="128500" anchor="t" anchorCtr="0">
            <a:noAutofit/>
          </a:bodyPr>
          <a:lstStyle/>
          <a:p>
            <a:pPr marL="0" lvl="0" indent="0" algn="l" rtl="0">
              <a:spcBef>
                <a:spcPts val="1200"/>
              </a:spcBef>
              <a:spcAft>
                <a:spcPts val="0"/>
              </a:spcAft>
              <a:buClr>
                <a:schemeClr val="dk1"/>
              </a:buClr>
              <a:buFont typeface="Arial"/>
              <a:buNone/>
            </a:pPr>
            <a:endParaRPr lang="es" sz="1200" b="1" dirty="0">
              <a:solidFill>
                <a:srgbClr val="666666"/>
              </a:solidFill>
            </a:endParaRPr>
          </a:p>
          <a:p>
            <a:pPr marL="0" lvl="0" indent="0" algn="l" rtl="0">
              <a:spcBef>
                <a:spcPts val="1200"/>
              </a:spcBef>
              <a:spcAft>
                <a:spcPts val="0"/>
              </a:spcAft>
              <a:buClr>
                <a:schemeClr val="dk1"/>
              </a:buClr>
              <a:buFont typeface="Arial"/>
              <a:buNone/>
            </a:pPr>
            <a:r>
              <a:rPr lang="es-MX" sz="1200" b="0" i="0" dirty="0">
                <a:solidFill>
                  <a:schemeClr val="tx1">
                    <a:lumMod val="65000"/>
                    <a:lumOff val="35000"/>
                  </a:schemeClr>
                </a:solidFill>
                <a:effectLst/>
                <a:latin typeface="+mn-lt"/>
              </a:rPr>
              <a:t>.</a:t>
            </a:r>
            <a:endParaRPr sz="1200" b="1" dirty="0">
              <a:solidFill>
                <a:srgbClr val="004881"/>
              </a:solidFill>
            </a:endParaRPr>
          </a:p>
          <a:p>
            <a:pPr marL="0" lvl="0" indent="0" algn="l" rtl="0">
              <a:lnSpc>
                <a:spcPct val="211363"/>
              </a:lnSpc>
              <a:spcBef>
                <a:spcPts val="1200"/>
              </a:spcBef>
              <a:spcAft>
                <a:spcPts val="0"/>
              </a:spcAft>
              <a:buClr>
                <a:schemeClr val="dk1"/>
              </a:buClr>
              <a:buSzPts val="1100"/>
              <a:buFont typeface="Arial"/>
              <a:buNone/>
            </a:pPr>
            <a:r>
              <a:rPr lang="es" sz="1300" b="1" dirty="0">
                <a:solidFill>
                  <a:schemeClr val="tx1">
                    <a:lumMod val="65000"/>
                    <a:lumOff val="35000"/>
                  </a:schemeClr>
                </a:solidFill>
              </a:rPr>
              <a:t>DIMENSIONES QUE SE INTERVIENEN:</a:t>
            </a:r>
            <a:endParaRPr sz="1300" b="1" dirty="0">
              <a:solidFill>
                <a:schemeClr val="tx1">
                  <a:lumMod val="65000"/>
                  <a:lumOff val="35000"/>
                </a:schemeClr>
              </a:solidFill>
            </a:endParaRPr>
          </a:p>
          <a:p>
            <a:pPr marL="457200" lvl="0" indent="-304800" algn="l" rtl="0">
              <a:lnSpc>
                <a:spcPct val="115000"/>
              </a:lnSpc>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Oportunidades de desarrollo y uso de habilidades y destrezas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Participación y Manejo del Cambio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Claridad de Rol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Emocionales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Consistencia del Rol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Influencia del Ambiente Laboral sobre el Extralaboral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Características del Liderazgo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Relaciones Sociales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Retroalimentación del desempeño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Relación con los colaboradores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Reconocimiento y compensación</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Recompensas derivadas de la pertenencia a la organización y del trabajo realizado</a:t>
            </a:r>
          </a:p>
          <a:p>
            <a:pPr marL="152400" lvl="0" indent="0" algn="l" rtl="0">
              <a:lnSpc>
                <a:spcPct val="115000"/>
              </a:lnSpc>
              <a:spcBef>
                <a:spcPts val="0"/>
              </a:spcBef>
              <a:spcAft>
                <a:spcPts val="0"/>
              </a:spcAft>
              <a:buClr>
                <a:schemeClr val="tx1">
                  <a:lumMod val="65000"/>
                  <a:lumOff val="35000"/>
                </a:schemeClr>
              </a:buClr>
              <a:buSzPts val="1200"/>
            </a:pPr>
            <a:endParaRPr lang="es" sz="1200" b="1" dirty="0">
              <a:solidFill>
                <a:schemeClr val="tx1">
                  <a:lumMod val="65000"/>
                  <a:lumOff val="35000"/>
                </a:schemeClr>
              </a:solidFill>
            </a:endParaRPr>
          </a:p>
          <a:p>
            <a:pPr marL="152400" lvl="0" indent="0" algn="l" rtl="0">
              <a:lnSpc>
                <a:spcPct val="115000"/>
              </a:lnSpc>
              <a:spcBef>
                <a:spcPts val="0"/>
              </a:spcBef>
              <a:spcAft>
                <a:spcPts val="0"/>
              </a:spcAft>
              <a:buClr>
                <a:schemeClr val="tx1">
                  <a:lumMod val="65000"/>
                  <a:lumOff val="35000"/>
                </a:schemeClr>
              </a:buClr>
              <a:buSzPts val="1200"/>
            </a:pPr>
            <a:endParaRPr lang="es-CO" sz="1200" b="1" dirty="0">
              <a:solidFill>
                <a:schemeClr val="tx1">
                  <a:lumMod val="65000"/>
                  <a:lumOff val="35000"/>
                </a:schemeClr>
              </a:solidFill>
            </a:endParaRPr>
          </a:p>
          <a:p>
            <a:pPr marL="152400" lvl="0" indent="0" algn="l" rtl="0">
              <a:lnSpc>
                <a:spcPct val="115000"/>
              </a:lnSpc>
              <a:spcBef>
                <a:spcPts val="0"/>
              </a:spcBef>
              <a:spcAft>
                <a:spcPts val="0"/>
              </a:spcAft>
              <a:buClr>
                <a:schemeClr val="tx1">
                  <a:lumMod val="65000"/>
                  <a:lumOff val="35000"/>
                </a:schemeClr>
              </a:buClr>
              <a:buSzPts val="1200"/>
            </a:pPr>
            <a:endParaRPr lang="es-CO" sz="1200" b="1" dirty="0">
              <a:solidFill>
                <a:schemeClr val="tx1">
                  <a:lumMod val="65000"/>
                  <a:lumOff val="35000"/>
                </a:schemeClr>
              </a:solidFill>
            </a:endParaRPr>
          </a:p>
          <a:p>
            <a:pPr marL="152400" lvl="0" indent="0" algn="l" rtl="0">
              <a:lnSpc>
                <a:spcPct val="115000"/>
              </a:lnSpc>
              <a:spcBef>
                <a:spcPts val="0"/>
              </a:spcBef>
              <a:spcAft>
                <a:spcPts val="0"/>
              </a:spcAft>
              <a:buClr>
                <a:schemeClr val="tx1">
                  <a:lumMod val="65000"/>
                  <a:lumOff val="35000"/>
                </a:schemeClr>
              </a:buClr>
              <a:buSzPts val="1200"/>
            </a:pPr>
            <a:endParaRPr lang="es-CO" sz="1200" b="1" dirty="0">
              <a:solidFill>
                <a:schemeClr val="tx1">
                  <a:lumMod val="65000"/>
                  <a:lumOff val="35000"/>
                </a:schemeClr>
              </a:solidFill>
            </a:endParaRPr>
          </a:p>
          <a:p>
            <a:pPr marL="152400" lvl="0" indent="0" algn="l" rtl="0">
              <a:lnSpc>
                <a:spcPct val="115000"/>
              </a:lnSpc>
              <a:spcBef>
                <a:spcPts val="0"/>
              </a:spcBef>
              <a:spcAft>
                <a:spcPts val="0"/>
              </a:spcAft>
              <a:buClr>
                <a:schemeClr val="tx1">
                  <a:lumMod val="65000"/>
                  <a:lumOff val="35000"/>
                </a:schemeClr>
              </a:buClr>
              <a:buSzPts val="1200"/>
            </a:pPr>
            <a:r>
              <a:rPr lang="es-CO" sz="1200" b="1" dirty="0">
                <a:solidFill>
                  <a:schemeClr val="tx1">
                    <a:lumMod val="65000"/>
                    <a:lumOff val="35000"/>
                  </a:schemeClr>
                </a:solidFill>
              </a:rPr>
              <a:t>Contacto:</a:t>
            </a:r>
          </a:p>
          <a:p>
            <a:pPr marL="0" indent="0" algn="l">
              <a:buClr>
                <a:schemeClr val="tx1">
                  <a:lumMod val="65000"/>
                  <a:lumOff val="35000"/>
                </a:schemeClr>
              </a:buClr>
              <a:buSzPts val="1200"/>
            </a:pPr>
            <a:r>
              <a:rPr lang="es-CO" sz="1200" dirty="0">
                <a:solidFill>
                  <a:schemeClr val="tx1">
                    <a:lumMod val="65000"/>
                    <a:lumOff val="35000"/>
                  </a:schemeClr>
                </a:solidFill>
              </a:rPr>
              <a:t>   Lina Constanza Orozco Gómez</a:t>
            </a:r>
          </a:p>
          <a:p>
            <a:pPr marL="0" indent="0" algn="l">
              <a:buClr>
                <a:schemeClr val="tx1">
                  <a:lumMod val="65000"/>
                  <a:lumOff val="35000"/>
                </a:schemeClr>
              </a:buClr>
              <a:buSzPts val="1200"/>
            </a:pPr>
            <a:r>
              <a:rPr lang="es-CO" sz="1200" dirty="0">
                <a:solidFill>
                  <a:schemeClr val="tx1">
                    <a:lumMod val="65000"/>
                    <a:lumOff val="35000"/>
                  </a:schemeClr>
                </a:solidFill>
              </a:rPr>
              <a:t>   Gestión Del Talento Humano</a:t>
            </a:r>
          </a:p>
          <a:p>
            <a:pPr marL="0" indent="0" algn="l">
              <a:buClr>
                <a:schemeClr val="tx1">
                  <a:lumMod val="65000"/>
                  <a:lumOff val="35000"/>
                </a:schemeClr>
              </a:buClr>
              <a:buSzPts val="1200"/>
            </a:pPr>
            <a:r>
              <a:rPr lang="es-CO" sz="1200" dirty="0">
                <a:solidFill>
                  <a:schemeClr val="tx1">
                    <a:lumMod val="65000"/>
                    <a:lumOff val="35000"/>
                  </a:schemeClr>
                </a:solidFill>
              </a:rPr>
              <a:t>   Ext: 7785 / Edificio Nº 1A / Of: 1A - 401</a:t>
            </a:r>
          </a:p>
          <a:p>
            <a:pPr marL="0" indent="0" algn="l">
              <a:buClr>
                <a:schemeClr val="tx1">
                  <a:lumMod val="65000"/>
                  <a:lumOff val="35000"/>
                </a:schemeClr>
              </a:buClr>
              <a:buSzPts val="1200"/>
            </a:pPr>
            <a:r>
              <a:rPr lang="es-CO" sz="1200" dirty="0">
                <a:solidFill>
                  <a:schemeClr val="tx1">
                    <a:lumMod val="65000"/>
                    <a:lumOff val="35000"/>
                  </a:schemeClr>
                </a:solidFill>
              </a:rPr>
              <a:t>   desarrolloth@utp.edu.co</a:t>
            </a:r>
            <a:endParaRPr sz="1200" dirty="0">
              <a:solidFill>
                <a:schemeClr val="tx1">
                  <a:lumMod val="65000"/>
                  <a:lumOff val="35000"/>
                </a:schemeClr>
              </a:solidFill>
            </a:endParaRPr>
          </a:p>
          <a:p>
            <a:pPr marL="0" lvl="0" indent="0" algn="l" rtl="0">
              <a:spcBef>
                <a:spcPts val="1200"/>
              </a:spcBef>
              <a:spcAft>
                <a:spcPts val="0"/>
              </a:spcAft>
              <a:buNone/>
            </a:pPr>
            <a:endParaRPr sz="1200" b="1" dirty="0">
              <a:solidFill>
                <a:srgbClr val="004881"/>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200" dirty="0">
              <a:solidFill>
                <a:srgbClr val="003D6D"/>
              </a:solidFill>
              <a:highlight>
                <a:srgbClr val="FFFFFF"/>
              </a:highlight>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sz="1400" b="1" dirty="0">
              <a:solidFill>
                <a:srgbClr val="004881"/>
              </a:solidFill>
            </a:endParaRPr>
          </a:p>
          <a:p>
            <a:pPr marL="0" lvl="0" indent="0" algn="l" rtl="0">
              <a:spcBef>
                <a:spcPts val="0"/>
              </a:spcBef>
              <a:spcAft>
                <a:spcPts val="0"/>
              </a:spcAft>
              <a:buNone/>
            </a:pPr>
            <a:endParaRPr sz="1200" dirty="0">
              <a:solidFill>
                <a:srgbClr val="004881"/>
              </a:solidFill>
            </a:endParaRPr>
          </a:p>
        </p:txBody>
      </p:sp>
      <p:cxnSp>
        <p:nvCxnSpPr>
          <p:cNvPr id="121" name="Google Shape;121;p20"/>
          <p:cNvCxnSpPr/>
          <p:nvPr/>
        </p:nvCxnSpPr>
        <p:spPr>
          <a:xfrm>
            <a:off x="-1275" y="1432300"/>
            <a:ext cx="4147500" cy="0"/>
          </a:xfrm>
          <a:prstGeom prst="straightConnector1">
            <a:avLst/>
          </a:prstGeom>
          <a:noFill/>
          <a:ln w="38100" cap="flat" cmpd="sng">
            <a:solidFill>
              <a:srgbClr val="38761D"/>
            </a:solidFill>
            <a:prstDash val="solid"/>
            <a:round/>
            <a:headEnd type="none" w="med" len="med"/>
            <a:tailEnd type="none" w="med" len="med"/>
          </a:ln>
        </p:spPr>
      </p:cxnSp>
      <p:pic>
        <p:nvPicPr>
          <p:cNvPr id="122" name="Google Shape;122;p20"/>
          <p:cNvPicPr preferRelativeResize="0"/>
          <p:nvPr/>
        </p:nvPicPr>
        <p:blipFill>
          <a:blip r:embed="rId4">
            <a:alphaModFix/>
          </a:blip>
          <a:stretch>
            <a:fillRect/>
          </a:stretch>
        </p:blipFill>
        <p:spPr>
          <a:xfrm>
            <a:off x="4636983" y="3175000"/>
            <a:ext cx="1588083" cy="1285875"/>
          </a:xfrm>
          <a:prstGeom prst="rect">
            <a:avLst/>
          </a:prstGeom>
          <a:noFill/>
          <a:ln>
            <a:noFill/>
          </a:ln>
        </p:spPr>
      </p:pic>
    </p:spTree>
    <p:extLst>
      <p:ext uri="{BB962C8B-B14F-4D97-AF65-F5344CB8AC3E}">
        <p14:creationId xmlns:p14="http://schemas.microsoft.com/office/powerpoint/2010/main" val="3265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6"/>
          <p:cNvSpPr txBox="1">
            <a:spLocks noGrp="1"/>
          </p:cNvSpPr>
          <p:nvPr>
            <p:ph type="ctrTitle"/>
          </p:nvPr>
        </p:nvSpPr>
        <p:spPr>
          <a:xfrm>
            <a:off x="93225" y="338425"/>
            <a:ext cx="5160000" cy="1029000"/>
          </a:xfrm>
          <a:prstGeom prst="rect">
            <a:avLst/>
          </a:prstGeom>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dirty="0">
                <a:solidFill>
                  <a:srgbClr val="FF7300"/>
                </a:solidFill>
              </a:rPr>
              <a:t>PAI DOCENTES Y ADMINISTRATIVOS</a:t>
            </a:r>
            <a:endParaRPr sz="3000" b="1" dirty="0">
              <a:solidFill>
                <a:srgbClr val="FF7300"/>
              </a:solidFill>
            </a:endParaRPr>
          </a:p>
        </p:txBody>
      </p:sp>
      <p:cxnSp>
        <p:nvCxnSpPr>
          <p:cNvPr id="169" name="Google Shape;169;p26"/>
          <p:cNvCxnSpPr/>
          <p:nvPr/>
        </p:nvCxnSpPr>
        <p:spPr>
          <a:xfrm>
            <a:off x="-1275" y="1432300"/>
            <a:ext cx="4147500" cy="0"/>
          </a:xfrm>
          <a:prstGeom prst="straightConnector1">
            <a:avLst/>
          </a:prstGeom>
          <a:noFill/>
          <a:ln w="38100" cap="flat" cmpd="sng">
            <a:solidFill>
              <a:srgbClr val="FF9900"/>
            </a:solidFill>
            <a:prstDash val="solid"/>
            <a:round/>
            <a:headEnd type="none" w="med" len="med"/>
            <a:tailEnd type="none" w="med" len="med"/>
          </a:ln>
        </p:spPr>
      </p:cxnSp>
      <p:sp>
        <p:nvSpPr>
          <p:cNvPr id="171" name="Google Shape;171;p26"/>
          <p:cNvSpPr txBox="1"/>
          <p:nvPr/>
        </p:nvSpPr>
        <p:spPr>
          <a:xfrm>
            <a:off x="406463" y="2487396"/>
            <a:ext cx="6027000" cy="2215961"/>
          </a:xfrm>
          <a:prstGeom prst="rect">
            <a:avLst/>
          </a:prstGeom>
          <a:noFill/>
          <a:ln>
            <a:noFill/>
          </a:ln>
        </p:spPr>
        <p:txBody>
          <a:bodyPr spcFirstLastPara="1" wrap="square" lIns="91425" tIns="91425" rIns="91425" bIns="91425" anchor="t" anchorCtr="0">
            <a:spAutoFit/>
          </a:bodyPr>
          <a:lstStyle/>
          <a:p>
            <a:pPr lvl="0" algn="just"/>
            <a:r>
              <a:rPr lang="es-MX" sz="1200" dirty="0">
                <a:solidFill>
                  <a:schemeClr val="tx1">
                    <a:lumMod val="65000"/>
                    <a:lumOff val="35000"/>
                  </a:schemeClr>
                </a:solidFill>
              </a:rPr>
              <a:t>En el marco de nuestro compromiso con el bienestar integral de funcionarios y  colaboradores de la Universidad, se encuentra a disposición el servicio de asesoría en la gestión del riesgo psicosocial, para mejorar las condiciones intra y extralaborales.</a:t>
            </a:r>
          </a:p>
          <a:p>
            <a:pPr marL="0" lvl="0" indent="0" algn="just" rtl="0">
              <a:spcBef>
                <a:spcPts val="0"/>
              </a:spcBef>
              <a:spcAft>
                <a:spcPts val="0"/>
              </a:spcAft>
              <a:buClr>
                <a:schemeClr val="dk1"/>
              </a:buClr>
              <a:buSzPts val="1100"/>
              <a:buFont typeface="Arial"/>
              <a:buNone/>
            </a:pPr>
            <a:endParaRPr lang="es-MX" sz="1200" dirty="0">
              <a:solidFill>
                <a:schemeClr val="tx1">
                  <a:lumMod val="65000"/>
                  <a:lumOff val="35000"/>
                </a:schemeClr>
              </a:solidFill>
            </a:endParaRPr>
          </a:p>
          <a:p>
            <a:pPr marL="0" lvl="0" indent="0" algn="just" rtl="0">
              <a:spcBef>
                <a:spcPts val="0"/>
              </a:spcBef>
              <a:spcAft>
                <a:spcPts val="0"/>
              </a:spcAft>
              <a:buClr>
                <a:schemeClr val="dk1"/>
              </a:buClr>
              <a:buSzPts val="1100"/>
              <a:buFont typeface="Arial"/>
              <a:buNone/>
            </a:pPr>
            <a:r>
              <a:rPr lang="es-MX" sz="1200" dirty="0">
                <a:solidFill>
                  <a:schemeClr val="tx1">
                    <a:lumMod val="65000"/>
                    <a:lumOff val="35000"/>
                  </a:schemeClr>
                </a:solidFill>
              </a:rPr>
              <a:t>Este servicio es parte del kit de estrategias de intervención diseñado para abordar de manera efectiva los factores de riesgo identificados a través de la medición de la batería de riesgo psicosocial</a:t>
            </a:r>
            <a:r>
              <a:rPr lang="es-MX" sz="1200" dirty="0">
                <a:solidFill>
                  <a:srgbClr val="666666"/>
                </a:solidFill>
              </a:rPr>
              <a:t>.</a:t>
            </a:r>
          </a:p>
          <a:p>
            <a:pPr marL="0" lvl="0" indent="0" algn="just" rtl="0">
              <a:spcBef>
                <a:spcPts val="0"/>
              </a:spcBef>
              <a:spcAft>
                <a:spcPts val="0"/>
              </a:spcAft>
              <a:buClr>
                <a:schemeClr val="dk1"/>
              </a:buClr>
              <a:buSzPts val="1100"/>
              <a:buFont typeface="Arial"/>
              <a:buNone/>
            </a:pPr>
            <a:endParaRPr lang="es-MX" sz="1200" dirty="0">
              <a:solidFill>
                <a:srgbClr val="FF0000"/>
              </a:solidFill>
            </a:endParaRPr>
          </a:p>
          <a:p>
            <a:pPr marL="0" lvl="0" indent="0" algn="just" rtl="0">
              <a:spcBef>
                <a:spcPts val="0"/>
              </a:spcBef>
              <a:spcAft>
                <a:spcPts val="0"/>
              </a:spcAft>
              <a:buNone/>
            </a:pPr>
            <a:r>
              <a:rPr lang="es-MX" sz="1200" dirty="0">
                <a:solidFill>
                  <a:schemeClr val="tx1">
                    <a:lumMod val="65000"/>
                    <a:lumOff val="35000"/>
                  </a:schemeClr>
                </a:solidFill>
              </a:rPr>
              <a:t>En procura del  bienestar integral de funcionarios y colaboradores, está a disposición el servicio de asesoría en la gestión del riesgo psicosocial con la siguiente ruta de atención:</a:t>
            </a:r>
            <a:endParaRPr lang="es-MX" sz="1200" strike="sngStrike" dirty="0">
              <a:solidFill>
                <a:schemeClr val="tx1">
                  <a:lumMod val="65000"/>
                  <a:lumOff val="35000"/>
                </a:schemeClr>
              </a:solidFill>
            </a:endParaRPr>
          </a:p>
        </p:txBody>
      </p:sp>
      <p:sp>
        <p:nvSpPr>
          <p:cNvPr id="172" name="Google Shape;172;p26"/>
          <p:cNvSpPr txBox="1"/>
          <p:nvPr/>
        </p:nvSpPr>
        <p:spPr>
          <a:xfrm>
            <a:off x="406463" y="4860131"/>
            <a:ext cx="6027000" cy="448427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200" b="1" dirty="0">
                <a:solidFill>
                  <a:schemeClr val="tx1">
                    <a:lumMod val="65000"/>
                    <a:lumOff val="35000"/>
                  </a:schemeClr>
                </a:solidFill>
              </a:rPr>
              <a:t>Para solicitar asesoría:</a:t>
            </a:r>
            <a:endParaRPr sz="900" b="1" dirty="0">
              <a:solidFill>
                <a:schemeClr val="tx1">
                  <a:lumMod val="65000"/>
                  <a:lumOff val="35000"/>
                </a:schemeClr>
              </a:solidFill>
            </a:endParaRPr>
          </a:p>
          <a:p>
            <a:pPr marL="152400" lvl="0" algn="l" rtl="0">
              <a:lnSpc>
                <a:spcPct val="115000"/>
              </a:lnSpc>
              <a:spcBef>
                <a:spcPts val="1200"/>
              </a:spcBef>
              <a:spcAft>
                <a:spcPts val="0"/>
              </a:spcAft>
              <a:buClr>
                <a:srgbClr val="434343"/>
              </a:buClr>
              <a:buSzPts val="1200"/>
            </a:pPr>
            <a:r>
              <a:rPr lang="es" sz="1200" b="1" dirty="0">
                <a:solidFill>
                  <a:schemeClr val="tx1">
                    <a:lumMod val="65000"/>
                    <a:lumOff val="35000"/>
                  </a:schemeClr>
                </a:solidFill>
              </a:rPr>
              <a:t>       1.  Asunto del correo:</a:t>
            </a:r>
            <a:r>
              <a:rPr lang="es" sz="1200" dirty="0">
                <a:solidFill>
                  <a:schemeClr val="tx1">
                    <a:lumMod val="65000"/>
                    <a:lumOff val="35000"/>
                  </a:schemeClr>
                </a:solidFill>
              </a:rPr>
              <a:t> </a:t>
            </a:r>
            <a:endParaRPr sz="1200" dirty="0">
              <a:solidFill>
                <a:schemeClr val="tx1">
                  <a:lumMod val="65000"/>
                  <a:lumOff val="35000"/>
                </a:schemeClr>
              </a:solidFill>
            </a:endParaRPr>
          </a:p>
          <a:p>
            <a:pPr marL="457200" lvl="0" indent="0" algn="l" rtl="0">
              <a:lnSpc>
                <a:spcPct val="115000"/>
              </a:lnSpc>
              <a:spcBef>
                <a:spcPts val="1200"/>
              </a:spcBef>
              <a:spcAft>
                <a:spcPts val="0"/>
              </a:spcAft>
              <a:buNone/>
            </a:pPr>
            <a:r>
              <a:rPr lang="es" sz="1200" dirty="0">
                <a:solidFill>
                  <a:schemeClr val="tx1">
                    <a:lumMod val="65000"/>
                    <a:lumOff val="35000"/>
                  </a:schemeClr>
                </a:solidFill>
              </a:rPr>
              <a:t>Indique "</a:t>
            </a:r>
            <a:r>
              <a:rPr lang="es" sz="1200" b="1" i="1" dirty="0">
                <a:solidFill>
                  <a:schemeClr val="tx1">
                    <a:lumMod val="65000"/>
                    <a:lumOff val="35000"/>
                  </a:schemeClr>
                </a:solidFill>
              </a:rPr>
              <a:t>Solicitud Asesoría Gestión del Riesgo Psicosocial - PAI Docentes y Administrativos</a:t>
            </a:r>
            <a:r>
              <a:rPr lang="es" sz="1200" dirty="0">
                <a:solidFill>
                  <a:schemeClr val="tx1">
                    <a:lumMod val="65000"/>
                    <a:lumOff val="35000"/>
                  </a:schemeClr>
                </a:solidFill>
              </a:rPr>
              <a:t>".</a:t>
            </a:r>
            <a:endParaRPr sz="1200" dirty="0">
              <a:solidFill>
                <a:schemeClr val="tx1">
                  <a:lumMod val="65000"/>
                  <a:lumOff val="35000"/>
                </a:schemeClr>
              </a:solidFill>
            </a:endParaRPr>
          </a:p>
          <a:p>
            <a:pPr marL="152400" lvl="0" algn="l" rtl="0">
              <a:lnSpc>
                <a:spcPct val="115000"/>
              </a:lnSpc>
              <a:spcBef>
                <a:spcPts val="1200"/>
              </a:spcBef>
              <a:spcAft>
                <a:spcPts val="0"/>
              </a:spcAft>
              <a:buClr>
                <a:srgbClr val="434343"/>
              </a:buClr>
              <a:buSzPts val="1200"/>
            </a:pPr>
            <a:r>
              <a:rPr lang="es" sz="1200" b="1" dirty="0">
                <a:solidFill>
                  <a:schemeClr val="tx1">
                    <a:lumMod val="65000"/>
                    <a:lumOff val="35000"/>
                  </a:schemeClr>
                </a:solidFill>
              </a:rPr>
              <a:t>       2.  Correos de contacto:</a:t>
            </a:r>
            <a:r>
              <a:rPr lang="es" sz="1200" dirty="0">
                <a:solidFill>
                  <a:schemeClr val="tx1">
                    <a:lumMod val="65000"/>
                    <a:lumOff val="35000"/>
                  </a:schemeClr>
                </a:solidFill>
              </a:rPr>
              <a:t> </a:t>
            </a:r>
            <a:endParaRPr sz="1200" dirty="0">
              <a:solidFill>
                <a:schemeClr val="tx1">
                  <a:lumMod val="65000"/>
                  <a:lumOff val="35000"/>
                </a:schemeClr>
              </a:solidFill>
            </a:endParaRPr>
          </a:p>
          <a:p>
            <a:pPr marL="457200" lvl="0" indent="0" algn="l" rtl="0">
              <a:lnSpc>
                <a:spcPct val="115000"/>
              </a:lnSpc>
              <a:spcBef>
                <a:spcPts val="1200"/>
              </a:spcBef>
              <a:spcAft>
                <a:spcPts val="0"/>
              </a:spcAft>
              <a:buNone/>
            </a:pPr>
            <a:r>
              <a:rPr lang="es" sz="1200" dirty="0">
                <a:solidFill>
                  <a:schemeClr val="tx1">
                    <a:lumMod val="65000"/>
                    <a:lumOff val="35000"/>
                  </a:schemeClr>
                </a:solidFill>
              </a:rPr>
              <a:t>Enviar la solicitud a</a:t>
            </a:r>
            <a:br>
              <a:rPr lang="es" sz="1200" dirty="0">
                <a:solidFill>
                  <a:schemeClr val="tx1">
                    <a:lumMod val="65000"/>
                    <a:lumOff val="35000"/>
                  </a:schemeClr>
                </a:solidFill>
              </a:rPr>
            </a:br>
            <a:r>
              <a:rPr lang="es" sz="1200" dirty="0">
                <a:solidFill>
                  <a:schemeClr val="tx1">
                    <a:lumMod val="65000"/>
                    <a:lumOff val="35000"/>
                  </a:schemeClr>
                </a:solidFill>
                <a:uFill>
                  <a:noFill/>
                </a:uFill>
                <a:hlinkClick r:id="rId4">
                  <a:extLst>
                    <a:ext uri="{A12FA001-AC4F-418D-AE19-62706E023703}">
                      <ahyp:hlinkClr xmlns:ahyp="http://schemas.microsoft.com/office/drawing/2018/hyperlinkcolor" val="tx"/>
                    </a:ext>
                  </a:extLst>
                </a:hlinkClick>
              </a:rPr>
              <a:t>pai@utp.edu.co</a:t>
            </a:r>
            <a:r>
              <a:rPr lang="es" sz="1200" dirty="0">
                <a:solidFill>
                  <a:schemeClr val="tx1">
                    <a:lumMod val="65000"/>
                    <a:lumOff val="35000"/>
                  </a:schemeClr>
                </a:solidFill>
              </a:rPr>
              <a:t>                                        seguridadysalud@utp.edu.co </a:t>
            </a:r>
          </a:p>
          <a:p>
            <a:pPr marL="457200" lvl="0" indent="0" algn="l" rtl="0">
              <a:lnSpc>
                <a:spcPct val="115000"/>
              </a:lnSpc>
              <a:spcBef>
                <a:spcPts val="1200"/>
              </a:spcBef>
              <a:spcAft>
                <a:spcPts val="0"/>
              </a:spcAft>
              <a:buNone/>
            </a:pPr>
            <a:r>
              <a:rPr lang="es" sz="1200" b="1" dirty="0">
                <a:solidFill>
                  <a:schemeClr val="tx1">
                    <a:lumMod val="65000"/>
                    <a:lumOff val="35000"/>
                  </a:schemeClr>
                </a:solidFill>
              </a:rPr>
              <a:t>3. </a:t>
            </a:r>
            <a:r>
              <a:rPr lang="es-MX" sz="1200" b="1" dirty="0">
                <a:solidFill>
                  <a:schemeClr val="tx1">
                    <a:lumMod val="65000"/>
                    <a:lumOff val="35000"/>
                  </a:schemeClr>
                </a:solidFill>
              </a:rPr>
              <a:t>Información requerida: </a:t>
            </a:r>
          </a:p>
          <a:p>
            <a:pPr marL="457200" indent="0">
              <a:lnSpc>
                <a:spcPct val="115000"/>
              </a:lnSpc>
              <a:spcBef>
                <a:spcPts val="1200"/>
              </a:spcBef>
              <a:buFont typeface="Arial"/>
              <a:buNone/>
            </a:pPr>
            <a:r>
              <a:rPr lang="es-MX" sz="1200" dirty="0">
                <a:solidFill>
                  <a:schemeClr val="tx1">
                    <a:lumMod val="65000"/>
                    <a:lumOff val="35000"/>
                  </a:schemeClr>
                </a:solidFill>
              </a:rPr>
              <a:t>Incluya detalles como el área de trabajo, la necesidad específica de la asesoría, y posibles fechas para coordinar la sesión.</a:t>
            </a:r>
          </a:p>
          <a:p>
            <a:pPr marL="457200" lvl="0" indent="0" algn="l" rtl="0">
              <a:lnSpc>
                <a:spcPct val="115000"/>
              </a:lnSpc>
              <a:spcBef>
                <a:spcPts val="1200"/>
              </a:spcBef>
              <a:spcAft>
                <a:spcPts val="0"/>
              </a:spcAft>
              <a:buNone/>
            </a:pPr>
            <a:endParaRPr lang="es" sz="1200" b="1" i="1" dirty="0">
              <a:solidFill>
                <a:schemeClr val="tx1">
                  <a:lumMod val="65000"/>
                  <a:lumOff val="35000"/>
                </a:schemeClr>
              </a:solidFill>
            </a:endParaRPr>
          </a:p>
          <a:p>
            <a:pPr marL="0" lvl="0" indent="0" algn="l" rtl="0">
              <a:lnSpc>
                <a:spcPct val="115000"/>
              </a:lnSpc>
              <a:spcBef>
                <a:spcPts val="1200"/>
              </a:spcBef>
              <a:spcAft>
                <a:spcPts val="1200"/>
              </a:spcAft>
              <a:buNone/>
            </a:pPr>
            <a:r>
              <a:rPr lang="es" sz="1200" dirty="0">
                <a:solidFill>
                  <a:schemeClr val="tx1">
                    <a:lumMod val="65000"/>
                    <a:lumOff val="35000"/>
                  </a:schemeClr>
                </a:solidFill>
              </a:rPr>
              <a:t>Esperamos que esta iniciativa contribuya significativamente al fortalecimiento de la salud mental y bienestar de las diferentes áreas de la institución.</a:t>
            </a:r>
            <a:endParaRPr sz="1200" dirty="0">
              <a:solidFill>
                <a:schemeClr val="tx1">
                  <a:lumMod val="65000"/>
                  <a:lumOff val="35000"/>
                </a:schemeClr>
              </a:solidFill>
            </a:endParaRPr>
          </a:p>
        </p:txBody>
      </p:sp>
      <p:sp>
        <p:nvSpPr>
          <p:cNvPr id="7" name="Google Shape;137;p22">
            <a:extLst>
              <a:ext uri="{FF2B5EF4-FFF2-40B4-BE49-F238E27FC236}">
                <a16:creationId xmlns:a16="http://schemas.microsoft.com/office/drawing/2014/main" id="{CB021CCB-3EA9-D04C-9438-55B0853DE0C6}"/>
              </a:ext>
            </a:extLst>
          </p:cNvPr>
          <p:cNvSpPr txBox="1"/>
          <p:nvPr/>
        </p:nvSpPr>
        <p:spPr>
          <a:xfrm>
            <a:off x="406463" y="1530434"/>
            <a:ext cx="5862601" cy="800189"/>
          </a:xfrm>
          <a:prstGeom prst="rect">
            <a:avLst/>
          </a:prstGeom>
          <a:noFill/>
          <a:ln>
            <a:noFill/>
          </a:ln>
        </p:spPr>
        <p:txBody>
          <a:bodyPr spcFirstLastPara="1" wrap="square" lIns="91425" tIns="91425" rIns="91425" bIns="91425" anchor="t" anchorCtr="0">
            <a:spAutoFit/>
          </a:bodyPr>
          <a:lstStyle/>
          <a:p>
            <a:r>
              <a:rPr lang="es-MX" sz="2000" b="1" i="1" dirty="0">
                <a:solidFill>
                  <a:schemeClr val="tx1">
                    <a:lumMod val="65000"/>
                    <a:lumOff val="35000"/>
                  </a:schemeClr>
                </a:solidFill>
              </a:rPr>
              <a:t>Lineamientos para solicitar Asesoría en Gestión del Riesgo Psicosocial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ctrTitle"/>
          </p:nvPr>
        </p:nvSpPr>
        <p:spPr>
          <a:xfrm>
            <a:off x="93225" y="338425"/>
            <a:ext cx="5160000" cy="1029000"/>
          </a:xfrm>
          <a:prstGeom prst="rect">
            <a:avLst/>
          </a:prstGeom>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a:solidFill>
                  <a:srgbClr val="FF7300"/>
                </a:solidFill>
              </a:rPr>
              <a:t>PAI DOCENTES Y ADMINISTRATIVOS</a:t>
            </a:r>
            <a:endParaRPr sz="3000" b="1">
              <a:solidFill>
                <a:srgbClr val="FF7300"/>
              </a:solidFill>
            </a:endParaRPr>
          </a:p>
        </p:txBody>
      </p:sp>
      <p:sp>
        <p:nvSpPr>
          <p:cNvPr id="145" name="Google Shape;145;p23"/>
          <p:cNvSpPr txBox="1">
            <a:spLocks noGrp="1"/>
          </p:cNvSpPr>
          <p:nvPr>
            <p:ph type="subTitle" idx="1"/>
          </p:nvPr>
        </p:nvSpPr>
        <p:spPr>
          <a:xfrm>
            <a:off x="157050" y="1501300"/>
            <a:ext cx="6495600" cy="2527200"/>
          </a:xfrm>
          <a:prstGeom prst="rect">
            <a:avLst/>
          </a:prstGeom>
        </p:spPr>
        <p:txBody>
          <a:bodyPr spcFirstLastPara="1" wrap="square" lIns="128500" tIns="128500" rIns="128500" bIns="128500" anchor="t" anchorCtr="0">
            <a:noAutofit/>
          </a:bodyPr>
          <a:lstStyle/>
          <a:p>
            <a:pPr marL="0" lvl="0" indent="0" algn="just" rtl="0">
              <a:lnSpc>
                <a:spcPct val="100000"/>
              </a:lnSpc>
              <a:spcBef>
                <a:spcPts val="1200"/>
              </a:spcBef>
              <a:spcAft>
                <a:spcPts val="0"/>
              </a:spcAft>
              <a:buNone/>
            </a:pPr>
            <a:r>
              <a:rPr lang="es" sz="1400" b="1" i="1" dirty="0">
                <a:solidFill>
                  <a:schemeClr val="tx1">
                    <a:lumMod val="65000"/>
                    <a:lumOff val="35000"/>
                  </a:schemeClr>
                </a:solidFill>
              </a:rPr>
              <a:t>PLAN DE ATENCIÓN INTEGRAL -PAI</a:t>
            </a:r>
            <a:endParaRPr sz="1400" b="1" i="1" dirty="0">
              <a:solidFill>
                <a:schemeClr val="tx1">
                  <a:lumMod val="65000"/>
                  <a:lumOff val="35000"/>
                </a:schemeClr>
              </a:solidFill>
            </a:endParaRPr>
          </a:p>
          <a:p>
            <a:pPr marL="0" lvl="0" indent="0" algn="just" rtl="0">
              <a:lnSpc>
                <a:spcPct val="100000"/>
              </a:lnSpc>
              <a:spcBef>
                <a:spcPts val="1200"/>
              </a:spcBef>
              <a:spcAft>
                <a:spcPts val="0"/>
              </a:spcAft>
              <a:buNone/>
            </a:pPr>
            <a:r>
              <a:rPr lang="es" sz="1200" dirty="0">
                <a:solidFill>
                  <a:schemeClr val="tx1">
                    <a:lumMod val="65000"/>
                    <a:lumOff val="35000"/>
                  </a:schemeClr>
                </a:solidFill>
              </a:rPr>
              <a:t>El Plan de Atención Integral PAI, tiene como objetivo generar acciones enmarcadas dentro de los modos, condiciones y estilos de vida saludables, para el mejoramiento de la calidad de vida de la comunidad universitaria, en articulación con la Vicerrectoría de Responsabilidad Social y Gestión del Talento Humano.</a:t>
            </a:r>
            <a:endParaRPr sz="1200" dirty="0">
              <a:solidFill>
                <a:schemeClr val="tx1">
                  <a:lumMod val="65000"/>
                  <a:lumOff val="35000"/>
                </a:schemeClr>
              </a:solidFill>
            </a:endParaRPr>
          </a:p>
          <a:p>
            <a:pPr marL="0" lvl="0" indent="0" algn="just" rtl="0">
              <a:spcBef>
                <a:spcPts val="1200"/>
              </a:spcBef>
              <a:spcAft>
                <a:spcPts val="0"/>
              </a:spcAft>
              <a:buNone/>
            </a:pPr>
            <a:r>
              <a:rPr lang="es" sz="1200" dirty="0">
                <a:solidFill>
                  <a:schemeClr val="tx1">
                    <a:lumMod val="65000"/>
                    <a:lumOff val="35000"/>
                  </a:schemeClr>
                </a:solidFill>
              </a:rPr>
              <a:t>Desde las diferentes áreas podrán enviar solicitud al PAI, tras identificar necesidades específicas grupales o individuales que ameriten ser intervenidas mediante estrategias en promoción de la salud y prevención de la enfermedad, para fomentar estilos de vida saludables. </a:t>
            </a:r>
            <a:endParaRPr sz="1200" dirty="0">
              <a:solidFill>
                <a:schemeClr val="tx1">
                  <a:lumMod val="65000"/>
                  <a:lumOff val="35000"/>
                </a:schemeClr>
              </a:solidFill>
            </a:endParaRPr>
          </a:p>
          <a:p>
            <a:pPr marL="0" lvl="0" indent="0" algn="just" rtl="0">
              <a:spcBef>
                <a:spcPts val="1200"/>
              </a:spcBef>
              <a:spcAft>
                <a:spcPts val="0"/>
              </a:spcAft>
              <a:buNone/>
            </a:pPr>
            <a:r>
              <a:rPr lang="es" sz="1200" dirty="0">
                <a:solidFill>
                  <a:schemeClr val="tx1">
                    <a:lumMod val="65000"/>
                    <a:lumOff val="35000"/>
                  </a:schemeClr>
                </a:solidFill>
              </a:rPr>
              <a:t>Remisiones para solicitar intervención en:</a:t>
            </a:r>
          </a:p>
          <a:p>
            <a:pPr marL="0" lvl="0" indent="0" algn="just" rtl="0">
              <a:spcBef>
                <a:spcPts val="1200"/>
              </a:spcBef>
              <a:spcAft>
                <a:spcPts val="0"/>
              </a:spcAft>
              <a:buNone/>
            </a:pPr>
            <a:endParaRPr sz="1200" dirty="0">
              <a:solidFill>
                <a:schemeClr val="tx1">
                  <a:lumMod val="65000"/>
                  <a:lumOff val="35000"/>
                </a:schemeClr>
              </a:solidFill>
            </a:endParaRPr>
          </a:p>
          <a:p>
            <a:pPr marL="0" lvl="0" indent="0" algn="just" rtl="0">
              <a:spcBef>
                <a:spcPts val="1200"/>
              </a:spcBef>
              <a:spcAft>
                <a:spcPts val="0"/>
              </a:spcAft>
              <a:buNone/>
            </a:pPr>
            <a:r>
              <a:rPr lang="es" sz="1200" b="1" dirty="0">
                <a:solidFill>
                  <a:schemeClr val="tx1">
                    <a:lumMod val="65000"/>
                    <a:lumOff val="35000"/>
                  </a:schemeClr>
                </a:solidFill>
              </a:rPr>
              <a:t>Línea Biopsicosocial:</a:t>
            </a:r>
            <a:endParaRPr sz="1300" b="1" dirty="0">
              <a:solidFill>
                <a:schemeClr val="tx1">
                  <a:lumMod val="65000"/>
                  <a:lumOff val="35000"/>
                </a:schemeClr>
              </a:solidFill>
            </a:endParaRPr>
          </a:p>
          <a:p>
            <a:pPr marL="457200" lvl="0" indent="-304800" algn="just" rtl="0">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Estrategias de salud mental</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Estilos de vida saludable en las facultades</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Promover la adopción de prácticas de promoción de la salud mental  </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Promover actividades asociadas al deporte, la cultura y la recreación como factores protectores de la salud mental</a:t>
            </a:r>
            <a:endParaRPr sz="1200" dirty="0">
              <a:solidFill>
                <a:schemeClr val="tx1">
                  <a:lumMod val="65000"/>
                  <a:lumOff val="35000"/>
                </a:schemeClr>
              </a:solidFill>
            </a:endParaRPr>
          </a:p>
          <a:p>
            <a:pPr marL="457200" lvl="0" indent="0" algn="just" rtl="0">
              <a:spcBef>
                <a:spcPts val="1200"/>
              </a:spcBef>
              <a:spcAft>
                <a:spcPts val="0"/>
              </a:spcAft>
              <a:buNone/>
            </a:pPr>
            <a:endParaRPr sz="1200" b="1" dirty="0">
              <a:solidFill>
                <a:srgbClr val="004881"/>
              </a:solidFill>
            </a:endParaRPr>
          </a:p>
          <a:p>
            <a:pPr marL="457200" lvl="0" indent="0" algn="just" rtl="0">
              <a:spcBef>
                <a:spcPts val="1200"/>
              </a:spcBef>
              <a:spcAft>
                <a:spcPts val="0"/>
              </a:spcAft>
              <a:buNone/>
            </a:pPr>
            <a:endParaRPr sz="1200" b="1" dirty="0">
              <a:solidFill>
                <a:srgbClr val="004881"/>
              </a:solidFill>
            </a:endParaRPr>
          </a:p>
          <a:p>
            <a:pPr marL="0" lvl="0" indent="0" algn="just" rtl="0">
              <a:spcBef>
                <a:spcPts val="1200"/>
              </a:spcBef>
              <a:spcAft>
                <a:spcPts val="0"/>
              </a:spcAft>
              <a:buNone/>
            </a:pPr>
            <a:endParaRPr sz="1400" b="1" dirty="0">
              <a:solidFill>
                <a:srgbClr val="004881"/>
              </a:solidFill>
            </a:endParaRPr>
          </a:p>
          <a:p>
            <a:pPr marL="0" lvl="0" indent="0" algn="just" rtl="0">
              <a:spcBef>
                <a:spcPts val="1200"/>
              </a:spcBef>
              <a:spcAft>
                <a:spcPts val="0"/>
              </a:spcAft>
              <a:buNone/>
            </a:pPr>
            <a:endParaRPr sz="1200" b="1" dirty="0"/>
          </a:p>
          <a:p>
            <a:pPr marL="0" lvl="0" indent="0" algn="just" rtl="0">
              <a:spcBef>
                <a:spcPts val="1200"/>
              </a:spcBef>
              <a:spcAft>
                <a:spcPts val="0"/>
              </a:spcAft>
              <a:buNone/>
            </a:pPr>
            <a:endParaRPr sz="1200" b="1" dirty="0"/>
          </a:p>
          <a:p>
            <a:pPr marL="0" lvl="0" indent="0" algn="just" rtl="0">
              <a:spcBef>
                <a:spcPts val="1200"/>
              </a:spcBef>
              <a:spcAft>
                <a:spcPts val="0"/>
              </a:spcAft>
              <a:buClr>
                <a:schemeClr val="dk1"/>
              </a:buClr>
              <a:buSzPts val="1100"/>
              <a:buFont typeface="Arial"/>
              <a:buNone/>
            </a:pPr>
            <a:endParaRPr sz="1200" b="1" dirty="0"/>
          </a:p>
          <a:p>
            <a:pPr marL="0" lvl="0" indent="0" algn="just" rtl="0">
              <a:lnSpc>
                <a:spcPct val="100000"/>
              </a:lnSpc>
              <a:spcBef>
                <a:spcPts val="1200"/>
              </a:spcBef>
              <a:spcAft>
                <a:spcPts val="0"/>
              </a:spcAft>
              <a:buNone/>
            </a:pPr>
            <a:endParaRPr sz="1200" dirty="0">
              <a:solidFill>
                <a:srgbClr val="666666"/>
              </a:solidFill>
            </a:endParaRPr>
          </a:p>
          <a:p>
            <a:pPr marL="0" lvl="0" indent="0" algn="just" rtl="0">
              <a:lnSpc>
                <a:spcPct val="100000"/>
              </a:lnSpc>
              <a:spcBef>
                <a:spcPts val="1200"/>
              </a:spcBef>
              <a:spcAft>
                <a:spcPts val="1200"/>
              </a:spcAft>
              <a:buNone/>
            </a:pPr>
            <a:endParaRPr sz="1200" dirty="0">
              <a:solidFill>
                <a:srgbClr val="666666"/>
              </a:solidFill>
            </a:endParaRPr>
          </a:p>
        </p:txBody>
      </p:sp>
      <p:cxnSp>
        <p:nvCxnSpPr>
          <p:cNvPr id="146" name="Google Shape;146;p23"/>
          <p:cNvCxnSpPr/>
          <p:nvPr/>
        </p:nvCxnSpPr>
        <p:spPr>
          <a:xfrm>
            <a:off x="-1275" y="1432300"/>
            <a:ext cx="4147500" cy="0"/>
          </a:xfrm>
          <a:prstGeom prst="straightConnector1">
            <a:avLst/>
          </a:prstGeom>
          <a:noFill/>
          <a:ln w="38100" cap="flat" cmpd="sng">
            <a:solidFill>
              <a:srgbClr val="FF9900"/>
            </a:solidFill>
            <a:prstDash val="solid"/>
            <a:round/>
            <a:headEnd type="none" w="med" len="med"/>
            <a:tailEnd type="none" w="med" len="med"/>
          </a:ln>
        </p:spPr>
      </p:cxnSp>
      <p:pic>
        <p:nvPicPr>
          <p:cNvPr id="147" name="Google Shape;147;p23"/>
          <p:cNvPicPr preferRelativeResize="0"/>
          <p:nvPr/>
        </p:nvPicPr>
        <p:blipFill>
          <a:blip r:embed="rId4">
            <a:alphaModFix/>
          </a:blip>
          <a:stretch>
            <a:fillRect/>
          </a:stretch>
        </p:blipFill>
        <p:spPr>
          <a:xfrm>
            <a:off x="563150" y="6198743"/>
            <a:ext cx="2649950" cy="20892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4"/>
          <p:cNvSpPr txBox="1">
            <a:spLocks noGrp="1"/>
          </p:cNvSpPr>
          <p:nvPr>
            <p:ph type="ctrTitle"/>
          </p:nvPr>
        </p:nvSpPr>
        <p:spPr>
          <a:xfrm>
            <a:off x="93225" y="338425"/>
            <a:ext cx="5160000" cy="1029000"/>
          </a:xfrm>
          <a:prstGeom prst="rect">
            <a:avLst/>
          </a:prstGeom>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a:solidFill>
                  <a:srgbClr val="FF7300"/>
                </a:solidFill>
              </a:rPr>
              <a:t>PAI DOCENTES Y ADMINISTRATIVOS</a:t>
            </a:r>
            <a:endParaRPr sz="3000" b="1">
              <a:solidFill>
                <a:srgbClr val="FF7300"/>
              </a:solidFill>
            </a:endParaRPr>
          </a:p>
        </p:txBody>
      </p:sp>
      <p:sp>
        <p:nvSpPr>
          <p:cNvPr id="153" name="Google Shape;153;p24"/>
          <p:cNvSpPr txBox="1">
            <a:spLocks noGrp="1"/>
          </p:cNvSpPr>
          <p:nvPr>
            <p:ph type="subTitle" idx="1"/>
          </p:nvPr>
        </p:nvSpPr>
        <p:spPr>
          <a:xfrm>
            <a:off x="157050" y="1501300"/>
            <a:ext cx="6495600" cy="2527200"/>
          </a:xfrm>
          <a:prstGeom prst="rect">
            <a:avLst/>
          </a:prstGeom>
        </p:spPr>
        <p:txBody>
          <a:bodyPr spcFirstLastPara="1" wrap="square" lIns="128500" tIns="128500" rIns="128500" bIns="128500" anchor="t" anchorCtr="0">
            <a:noAutofit/>
          </a:bodyPr>
          <a:lstStyle/>
          <a:p>
            <a:pPr marL="0" lvl="0" indent="0" algn="just" rtl="0">
              <a:spcBef>
                <a:spcPts val="1200"/>
              </a:spcBef>
              <a:spcAft>
                <a:spcPts val="0"/>
              </a:spcAft>
              <a:buNone/>
            </a:pPr>
            <a:r>
              <a:rPr lang="es" sz="1200" b="1" dirty="0">
                <a:solidFill>
                  <a:schemeClr val="tx1">
                    <a:lumMod val="65000"/>
                    <a:lumOff val="35000"/>
                  </a:schemeClr>
                </a:solidFill>
              </a:rPr>
              <a:t>Línea de información y orientación:</a:t>
            </a:r>
            <a:endParaRPr sz="1200" b="1" dirty="0">
              <a:solidFill>
                <a:schemeClr val="tx1">
                  <a:lumMod val="65000"/>
                  <a:lumOff val="35000"/>
                </a:schemeClr>
              </a:solidFill>
            </a:endParaRPr>
          </a:p>
          <a:p>
            <a:pPr marL="457200" lvl="0" indent="-304800" algn="just" rtl="0">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Articulación y promoción de la estrategia PAI</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Remisiones y seguimiento a líneas de acompañamiento</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Plan de comunicaciones</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Atención alertas</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Presentación propuestas y reportes</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Asistencia a reuniones y capacitaciones</a:t>
            </a:r>
            <a:endParaRPr sz="1200" dirty="0">
              <a:solidFill>
                <a:schemeClr val="tx1">
                  <a:lumMod val="65000"/>
                  <a:lumOff val="35000"/>
                </a:schemeClr>
              </a:solidFill>
            </a:endParaRPr>
          </a:p>
          <a:p>
            <a:pPr marL="0" lvl="0" indent="0" algn="just" rtl="0">
              <a:spcBef>
                <a:spcPts val="1200"/>
              </a:spcBef>
              <a:spcAft>
                <a:spcPts val="0"/>
              </a:spcAft>
              <a:buNone/>
            </a:pPr>
            <a:endParaRPr sz="1300" b="1" dirty="0">
              <a:solidFill>
                <a:schemeClr val="tx1">
                  <a:lumMod val="65000"/>
                  <a:lumOff val="35000"/>
                </a:schemeClr>
              </a:solidFill>
            </a:endParaRPr>
          </a:p>
          <a:p>
            <a:pPr marL="0" lvl="0" indent="0" algn="l" rtl="0">
              <a:spcBef>
                <a:spcPts val="120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CO" sz="1200" b="1"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r>
              <a:rPr lang="es" sz="1200" b="1" dirty="0">
                <a:solidFill>
                  <a:schemeClr val="tx1">
                    <a:lumMod val="65000"/>
                    <a:lumOff val="35000"/>
                  </a:schemeClr>
                </a:solidFill>
              </a:rPr>
              <a:t>Contacto:</a:t>
            </a:r>
            <a:endParaRPr sz="1200" b="1"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endParaRPr sz="1200" b="1"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Yolima Rodriguez Giraldo</a:t>
            </a:r>
            <a:endParaRPr sz="1200" dirty="0">
              <a:solidFill>
                <a:schemeClr val="tx1">
                  <a:lumMod val="65000"/>
                  <a:lumOff val="35000"/>
                </a:schemeClr>
              </a:solidFill>
              <a:highlight>
                <a:srgbClr val="FFFFFF"/>
              </a:highlight>
            </a:endParaRPr>
          </a:p>
          <a:p>
            <a:pPr marL="0" lvl="0" indent="0" algn="l" rtl="0">
              <a:spcBef>
                <a:spcPts val="0"/>
              </a:spcBef>
              <a:spcAft>
                <a:spcPts val="0"/>
              </a:spcAft>
              <a:buNone/>
            </a:pPr>
            <a:r>
              <a:rPr lang="es" sz="1200" dirty="0">
                <a:solidFill>
                  <a:schemeClr val="tx1">
                    <a:lumMod val="65000"/>
                    <a:lumOff val="35000"/>
                  </a:schemeClr>
                </a:solidFill>
                <a:highlight>
                  <a:srgbClr val="FFFFFF"/>
                </a:highlight>
              </a:rPr>
              <a:t>Vicerrectoría de Responsabilidad Social y Bienestar Universitario</a:t>
            </a:r>
            <a:endParaRPr sz="1200" dirty="0">
              <a:solidFill>
                <a:schemeClr val="tx1">
                  <a:lumMod val="65000"/>
                  <a:lumOff val="35000"/>
                </a:schemeClr>
              </a:solidFill>
              <a:highlight>
                <a:srgbClr val="FFFFFF"/>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Coordinadora PAI Docentes/Administrativos</a:t>
            </a:r>
            <a:endParaRPr sz="1200" dirty="0">
              <a:solidFill>
                <a:schemeClr val="tx1">
                  <a:lumMod val="65000"/>
                  <a:lumOff val="35000"/>
                </a:schemeClr>
              </a:solidFill>
              <a:highlight>
                <a:srgbClr val="FFFFFF"/>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Oficina 1C- 106 BDA</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pai@utp.edu.co</a:t>
            </a:r>
            <a:endParaRPr sz="1200" dirty="0">
              <a:solidFill>
                <a:schemeClr val="tx1">
                  <a:lumMod val="65000"/>
                  <a:lumOff val="35000"/>
                </a:schemeClr>
              </a:solidFill>
              <a:highlight>
                <a:srgbClr val="FFFFFF"/>
              </a:highlight>
            </a:endParaRPr>
          </a:p>
          <a:p>
            <a:pPr marL="0" lvl="0" indent="0" algn="just" rtl="0">
              <a:spcBef>
                <a:spcPts val="1200"/>
              </a:spcBef>
              <a:spcAft>
                <a:spcPts val="0"/>
              </a:spcAft>
              <a:buNone/>
            </a:pPr>
            <a:endParaRPr sz="1300" b="1" dirty="0"/>
          </a:p>
          <a:p>
            <a:pPr marL="0" lvl="0" indent="0" algn="just" rtl="0">
              <a:spcBef>
                <a:spcPts val="1200"/>
              </a:spcBef>
              <a:spcAft>
                <a:spcPts val="0"/>
              </a:spcAft>
              <a:buNone/>
            </a:pPr>
            <a:endParaRPr sz="1200" b="1" dirty="0"/>
          </a:p>
          <a:p>
            <a:pPr marL="0" lvl="0" indent="0" algn="just" rtl="0">
              <a:spcBef>
                <a:spcPts val="1200"/>
              </a:spcBef>
              <a:spcAft>
                <a:spcPts val="0"/>
              </a:spcAft>
              <a:buNone/>
            </a:pPr>
            <a:endParaRPr sz="1200" b="1" dirty="0"/>
          </a:p>
          <a:p>
            <a:pPr marL="0" lvl="0" indent="0" algn="just" rtl="0">
              <a:spcBef>
                <a:spcPts val="1200"/>
              </a:spcBef>
              <a:spcAft>
                <a:spcPts val="0"/>
              </a:spcAft>
              <a:buNone/>
            </a:pPr>
            <a:endParaRPr sz="1200" b="1" dirty="0"/>
          </a:p>
          <a:p>
            <a:pPr marL="0" lvl="0" indent="0" algn="just" rtl="0">
              <a:lnSpc>
                <a:spcPct val="100000"/>
              </a:lnSpc>
              <a:spcBef>
                <a:spcPts val="1200"/>
              </a:spcBef>
              <a:spcAft>
                <a:spcPts val="0"/>
              </a:spcAft>
              <a:buNone/>
            </a:pPr>
            <a:endParaRPr sz="1200" dirty="0">
              <a:solidFill>
                <a:srgbClr val="666666"/>
              </a:solidFill>
            </a:endParaRPr>
          </a:p>
          <a:p>
            <a:pPr marL="0" lvl="0" indent="0" algn="just" rtl="0">
              <a:lnSpc>
                <a:spcPct val="100000"/>
              </a:lnSpc>
              <a:spcBef>
                <a:spcPts val="1200"/>
              </a:spcBef>
              <a:spcAft>
                <a:spcPts val="1200"/>
              </a:spcAft>
              <a:buNone/>
            </a:pPr>
            <a:endParaRPr sz="1200" dirty="0">
              <a:solidFill>
                <a:srgbClr val="666666"/>
              </a:solidFill>
            </a:endParaRPr>
          </a:p>
        </p:txBody>
      </p:sp>
      <p:cxnSp>
        <p:nvCxnSpPr>
          <p:cNvPr id="154" name="Google Shape;154;p24"/>
          <p:cNvCxnSpPr/>
          <p:nvPr/>
        </p:nvCxnSpPr>
        <p:spPr>
          <a:xfrm>
            <a:off x="-1275" y="1432300"/>
            <a:ext cx="4147500" cy="0"/>
          </a:xfrm>
          <a:prstGeom prst="straightConnector1">
            <a:avLst/>
          </a:prstGeom>
          <a:noFill/>
          <a:ln w="38100" cap="flat" cmpd="sng">
            <a:solidFill>
              <a:srgbClr val="FF9900"/>
            </a:solidFill>
            <a:prstDash val="solid"/>
            <a:round/>
            <a:headEnd type="none" w="med" len="med"/>
            <a:tailEnd type="none" w="med" len="med"/>
          </a:ln>
        </p:spPr>
      </p:cxnSp>
      <p:pic>
        <p:nvPicPr>
          <p:cNvPr id="155" name="Google Shape;155;p24"/>
          <p:cNvPicPr preferRelativeResize="0"/>
          <p:nvPr/>
        </p:nvPicPr>
        <p:blipFill>
          <a:blip r:embed="rId4">
            <a:alphaModFix/>
          </a:blip>
          <a:stretch>
            <a:fillRect/>
          </a:stretch>
        </p:blipFill>
        <p:spPr>
          <a:xfrm>
            <a:off x="400475" y="4028500"/>
            <a:ext cx="3561925" cy="2366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ctrTitle"/>
          </p:nvPr>
        </p:nvSpPr>
        <p:spPr>
          <a:xfrm>
            <a:off x="93225" y="338425"/>
            <a:ext cx="5160000" cy="1029000"/>
          </a:xfrm>
          <a:prstGeom prst="rect">
            <a:avLst/>
          </a:prstGeom>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a:solidFill>
                  <a:srgbClr val="FF7300"/>
                </a:solidFill>
              </a:rPr>
              <a:t>PAI DOCENTES Y ADMINISTRATIVOS</a:t>
            </a:r>
            <a:endParaRPr sz="3000" b="1">
              <a:solidFill>
                <a:srgbClr val="FF7300"/>
              </a:solidFill>
            </a:endParaRPr>
          </a:p>
        </p:txBody>
      </p:sp>
      <p:sp>
        <p:nvSpPr>
          <p:cNvPr id="161" name="Google Shape;161;p25"/>
          <p:cNvSpPr txBox="1">
            <a:spLocks noGrp="1"/>
          </p:cNvSpPr>
          <p:nvPr>
            <p:ph type="subTitle" idx="1"/>
          </p:nvPr>
        </p:nvSpPr>
        <p:spPr>
          <a:xfrm>
            <a:off x="157050" y="1501300"/>
            <a:ext cx="6495600" cy="2527200"/>
          </a:xfrm>
          <a:prstGeom prst="rect">
            <a:avLst/>
          </a:prstGeom>
        </p:spPr>
        <p:txBody>
          <a:bodyPr spcFirstLastPara="1" wrap="square" lIns="128500" tIns="128500" rIns="128500" bIns="128500" anchor="t" anchorCtr="0">
            <a:noAutofit/>
          </a:bodyPr>
          <a:lstStyle/>
          <a:p>
            <a:pPr marL="0" lvl="0" indent="0" algn="l" rtl="0">
              <a:lnSpc>
                <a:spcPct val="259090"/>
              </a:lnSpc>
              <a:spcBef>
                <a:spcPts val="1200"/>
              </a:spcBef>
              <a:spcAft>
                <a:spcPts val="0"/>
              </a:spcAft>
              <a:buNone/>
            </a:pPr>
            <a:r>
              <a:rPr lang="es" sz="1200" b="1" dirty="0">
                <a:solidFill>
                  <a:schemeClr val="tx1">
                    <a:lumMod val="65000"/>
                    <a:lumOff val="35000"/>
                  </a:schemeClr>
                </a:solidFill>
              </a:rPr>
              <a:t>EDIFICIO DE BIENESTAR:</a:t>
            </a:r>
            <a:endParaRPr sz="1200" b="1" dirty="0">
              <a:solidFill>
                <a:schemeClr val="tx1">
                  <a:lumMod val="65000"/>
                  <a:lumOff val="35000"/>
                </a:schemeClr>
              </a:solidFill>
            </a:endParaRPr>
          </a:p>
          <a:p>
            <a:pPr marL="457200" lvl="0" indent="-304800" algn="l" rtl="0">
              <a:lnSpc>
                <a:spcPct val="115000"/>
              </a:lnSpc>
              <a:spcBef>
                <a:spcPts val="1200"/>
              </a:spcBef>
              <a:spcAft>
                <a:spcPts val="0"/>
              </a:spcAft>
              <a:buClr>
                <a:srgbClr val="434343"/>
              </a:buClr>
              <a:buSzPts val="1200"/>
              <a:buChar char="●"/>
            </a:pPr>
            <a:r>
              <a:rPr lang="es" sz="1200" dirty="0">
                <a:solidFill>
                  <a:schemeClr val="tx1">
                    <a:lumMod val="65000"/>
                    <a:lumOff val="35000"/>
                  </a:schemeClr>
                </a:solidFill>
              </a:rPr>
              <a:t>Zona de Descanso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Sala de Ajedrez                                                         </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Zona de Juegos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Zona de Lectura</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Zona de Coworking</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Cafetín y Zona de Comedor</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Salón Auditorio Sala PAI</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Clases de Baile</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Capacitaciones, Cine Foro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Películas y Programas Deportivos, Culturales, de Opinión, etc.</a:t>
            </a:r>
            <a:endParaRPr sz="1200" dirty="0">
              <a:solidFill>
                <a:schemeClr val="tx1">
                  <a:lumMod val="65000"/>
                  <a:lumOff val="35000"/>
                </a:schemeClr>
              </a:solidFill>
            </a:endParaRPr>
          </a:p>
          <a:p>
            <a:pPr marL="457200" lvl="0" indent="-304800" algn="l" rtl="0">
              <a:lnSpc>
                <a:spcPct val="115000"/>
              </a:lnSpc>
              <a:spcBef>
                <a:spcPts val="0"/>
              </a:spcBef>
              <a:spcAft>
                <a:spcPts val="0"/>
              </a:spcAft>
              <a:buClr>
                <a:srgbClr val="434343"/>
              </a:buClr>
              <a:buSzPts val="1200"/>
              <a:buChar char="●"/>
            </a:pPr>
            <a:r>
              <a:rPr lang="es" sz="1200" dirty="0">
                <a:solidFill>
                  <a:schemeClr val="tx1">
                    <a:lumMod val="65000"/>
                    <a:lumOff val="35000"/>
                  </a:schemeClr>
                </a:solidFill>
              </a:rPr>
              <a:t>Batería de Baños, Duchas y Lockers</a:t>
            </a:r>
            <a:endParaRPr sz="1300" b="1" dirty="0">
              <a:solidFill>
                <a:schemeClr val="tx1">
                  <a:lumMod val="65000"/>
                  <a:lumOff val="35000"/>
                </a:schemeClr>
              </a:solidFill>
            </a:endParaRPr>
          </a:p>
          <a:p>
            <a:pPr marL="0" lvl="0" indent="0" algn="l" rtl="0">
              <a:lnSpc>
                <a:spcPct val="211363"/>
              </a:lnSpc>
              <a:spcBef>
                <a:spcPts val="1200"/>
              </a:spcBef>
              <a:spcAft>
                <a:spcPts val="0"/>
              </a:spcAft>
              <a:buClr>
                <a:schemeClr val="dk1"/>
              </a:buClr>
              <a:buSzPts val="1100"/>
              <a:buFont typeface="Arial"/>
              <a:buNone/>
            </a:pPr>
            <a:r>
              <a:rPr lang="es" sz="1200" b="1" dirty="0">
                <a:solidFill>
                  <a:schemeClr val="tx1">
                    <a:lumMod val="65000"/>
                    <a:lumOff val="35000"/>
                  </a:schemeClr>
                </a:solidFill>
              </a:rPr>
              <a:t>DIMENSIONES QUE SE INTERVIENEN:</a:t>
            </a:r>
            <a:endParaRPr sz="1200" b="1" dirty="0">
              <a:solidFill>
                <a:schemeClr val="tx1">
                  <a:lumMod val="65000"/>
                  <a:lumOff val="35000"/>
                </a:schemeClr>
              </a:solidFill>
            </a:endParaRPr>
          </a:p>
          <a:p>
            <a:pPr marL="457200" lvl="0" indent="-304800" algn="l" rtl="0">
              <a:lnSpc>
                <a:spcPct val="115000"/>
              </a:lnSpc>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Influencia del ambiente laboral sobre el ambiente extralaboral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emocionales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de carga mental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cuantitativas</a:t>
            </a:r>
            <a:endParaRPr sz="1200" dirty="0">
              <a:solidFill>
                <a:schemeClr val="tx1">
                  <a:lumMod val="65000"/>
                  <a:lumOff val="35000"/>
                </a:schemeClr>
              </a:solidFill>
            </a:endParaRPr>
          </a:p>
          <a:p>
            <a:pPr marL="0" lvl="0" indent="0" algn="l" rtl="0">
              <a:spcBef>
                <a:spcPts val="120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r>
              <a:rPr lang="es" sz="1200" b="1" dirty="0">
                <a:solidFill>
                  <a:schemeClr val="tx1">
                    <a:lumMod val="65000"/>
                    <a:lumOff val="35000"/>
                  </a:schemeClr>
                </a:solidFill>
              </a:rPr>
              <a:t>Contactos:</a:t>
            </a:r>
            <a:endParaRPr sz="1200" b="1"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endParaRPr sz="1200" b="1"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chemeClr val="lt1"/>
                </a:highlight>
              </a:rPr>
              <a:t>Yolima Rodriguez Giraldo</a:t>
            </a:r>
            <a:endParaRPr sz="1200" dirty="0">
              <a:solidFill>
                <a:schemeClr val="tx1">
                  <a:lumMod val="65000"/>
                  <a:lumOff val="35000"/>
                </a:schemeClr>
              </a:solidFill>
              <a:highlight>
                <a:schemeClr val="lt1"/>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chemeClr val="lt1"/>
                </a:highlight>
              </a:rPr>
              <a:t>Vicerrectoría de Responsabilidad Social y Bienestar Universitario</a:t>
            </a:r>
            <a:endParaRPr sz="1200" dirty="0">
              <a:solidFill>
                <a:schemeClr val="tx1">
                  <a:lumMod val="65000"/>
                  <a:lumOff val="35000"/>
                </a:schemeClr>
              </a:solidFill>
              <a:highlight>
                <a:schemeClr val="lt1"/>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chemeClr val="lt1"/>
                </a:highlight>
              </a:rPr>
              <a:t>Coordinadora PAI Docentes/Administrativos</a:t>
            </a:r>
            <a:endParaRPr sz="1200" dirty="0">
              <a:solidFill>
                <a:schemeClr val="tx1">
                  <a:lumMod val="65000"/>
                  <a:lumOff val="35000"/>
                </a:schemeClr>
              </a:solidFill>
              <a:highlight>
                <a:schemeClr val="lt1"/>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chemeClr val="lt1"/>
                </a:highlight>
              </a:rPr>
              <a:t>Oficina 1C- 106 BDA</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chemeClr val="lt1"/>
                </a:highlight>
                <a:uFill>
                  <a:noFill/>
                </a:uFill>
                <a:hlinkClick r:id="rId4">
                  <a:extLst>
                    <a:ext uri="{A12FA001-AC4F-418D-AE19-62706E023703}">
                      <ahyp:hlinkClr xmlns:ahyp="http://schemas.microsoft.com/office/drawing/2018/hyperlinkcolor" val="tx"/>
                    </a:ext>
                  </a:extLst>
                </a:hlinkClick>
              </a:rPr>
              <a:t>pai@utp.edu.co</a:t>
            </a:r>
            <a:endParaRPr sz="1200" dirty="0">
              <a:solidFill>
                <a:schemeClr val="tx1">
                  <a:lumMod val="65000"/>
                  <a:lumOff val="35000"/>
                </a:schemeClr>
              </a:solidFill>
              <a:highlight>
                <a:schemeClr val="lt1"/>
              </a:highlight>
            </a:endParaRPr>
          </a:p>
          <a:p>
            <a:pPr marL="0" lvl="0" indent="0" algn="l" rtl="0">
              <a:spcBef>
                <a:spcPts val="0"/>
              </a:spcBef>
              <a:spcAft>
                <a:spcPts val="0"/>
              </a:spcAft>
              <a:buClr>
                <a:schemeClr val="dk1"/>
              </a:buClr>
              <a:buSzPts val="1100"/>
              <a:buFont typeface="Arial"/>
              <a:buNone/>
            </a:pPr>
            <a:endParaRPr sz="1200" dirty="0">
              <a:solidFill>
                <a:schemeClr val="tx1">
                  <a:lumMod val="65000"/>
                  <a:lumOff val="35000"/>
                </a:schemeClr>
              </a:solidFill>
              <a:highlight>
                <a:schemeClr val="lt1"/>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Lucía Gutiérrez Londoño</a:t>
            </a:r>
            <a:endParaRPr sz="1200" dirty="0">
              <a:solidFill>
                <a:schemeClr val="tx1">
                  <a:lumMod val="65000"/>
                  <a:lumOff val="35000"/>
                </a:schemeClr>
              </a:solidFill>
              <a:highlight>
                <a:srgbClr val="FFFFFF"/>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Profesional PAI Docentes/Administrativos</a:t>
            </a:r>
            <a:endParaRPr sz="1200" dirty="0">
              <a:solidFill>
                <a:schemeClr val="tx1">
                  <a:lumMod val="65000"/>
                  <a:lumOff val="35000"/>
                </a:schemeClr>
              </a:solidFill>
              <a:highlight>
                <a:srgbClr val="FFFFFF"/>
              </a:highlight>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Oficina Bloque 15L / 15A 203</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highlight>
                  <a:srgbClr val="FFFFFF"/>
                </a:highlight>
              </a:rPr>
              <a:t>pai@utp.edu.co</a:t>
            </a:r>
            <a:endParaRPr sz="1200" dirty="0">
              <a:solidFill>
                <a:schemeClr val="tx1">
                  <a:lumMod val="65000"/>
                  <a:lumOff val="35000"/>
                </a:schemeClr>
              </a:solidFill>
              <a:highlight>
                <a:srgbClr val="FFFFFF"/>
              </a:highlight>
            </a:endParaRPr>
          </a:p>
          <a:p>
            <a:pPr marL="0" lvl="0" indent="0" algn="just" rtl="0">
              <a:spcBef>
                <a:spcPts val="1200"/>
              </a:spcBef>
              <a:spcAft>
                <a:spcPts val="0"/>
              </a:spcAft>
              <a:buNone/>
            </a:pPr>
            <a:endParaRPr sz="1300" b="1" dirty="0"/>
          </a:p>
          <a:p>
            <a:pPr marL="0" lvl="0" indent="0" algn="just" rtl="0">
              <a:spcBef>
                <a:spcPts val="1200"/>
              </a:spcBef>
              <a:spcAft>
                <a:spcPts val="0"/>
              </a:spcAft>
              <a:buNone/>
            </a:pPr>
            <a:endParaRPr sz="1200" b="1" dirty="0"/>
          </a:p>
          <a:p>
            <a:pPr marL="0" lvl="0" indent="0" algn="just" rtl="0">
              <a:spcBef>
                <a:spcPts val="1200"/>
              </a:spcBef>
              <a:spcAft>
                <a:spcPts val="0"/>
              </a:spcAft>
              <a:buNone/>
            </a:pPr>
            <a:endParaRPr sz="1200" b="1" dirty="0"/>
          </a:p>
          <a:p>
            <a:pPr marL="0" lvl="0" indent="0" algn="just" rtl="0">
              <a:spcBef>
                <a:spcPts val="1200"/>
              </a:spcBef>
              <a:spcAft>
                <a:spcPts val="0"/>
              </a:spcAft>
              <a:buNone/>
            </a:pPr>
            <a:endParaRPr sz="1200" b="1" dirty="0"/>
          </a:p>
          <a:p>
            <a:pPr marL="0" lvl="0" indent="0" algn="just" rtl="0">
              <a:lnSpc>
                <a:spcPct val="100000"/>
              </a:lnSpc>
              <a:spcBef>
                <a:spcPts val="1200"/>
              </a:spcBef>
              <a:spcAft>
                <a:spcPts val="0"/>
              </a:spcAft>
              <a:buNone/>
            </a:pPr>
            <a:endParaRPr sz="1200" dirty="0">
              <a:solidFill>
                <a:srgbClr val="666666"/>
              </a:solidFill>
            </a:endParaRPr>
          </a:p>
          <a:p>
            <a:pPr marL="0" lvl="0" indent="0" algn="just" rtl="0">
              <a:lnSpc>
                <a:spcPct val="100000"/>
              </a:lnSpc>
              <a:spcBef>
                <a:spcPts val="1200"/>
              </a:spcBef>
              <a:spcAft>
                <a:spcPts val="1200"/>
              </a:spcAft>
              <a:buNone/>
            </a:pPr>
            <a:endParaRPr sz="1200" dirty="0">
              <a:solidFill>
                <a:srgbClr val="666666"/>
              </a:solidFill>
            </a:endParaRPr>
          </a:p>
        </p:txBody>
      </p:sp>
      <p:cxnSp>
        <p:nvCxnSpPr>
          <p:cNvPr id="162" name="Google Shape;162;p25"/>
          <p:cNvCxnSpPr/>
          <p:nvPr/>
        </p:nvCxnSpPr>
        <p:spPr>
          <a:xfrm>
            <a:off x="-1275" y="1432300"/>
            <a:ext cx="4147500" cy="0"/>
          </a:xfrm>
          <a:prstGeom prst="straightConnector1">
            <a:avLst/>
          </a:prstGeom>
          <a:noFill/>
          <a:ln w="38100" cap="flat" cmpd="sng">
            <a:solidFill>
              <a:srgbClr val="FF9900"/>
            </a:solidFill>
            <a:prstDash val="solid"/>
            <a:round/>
            <a:headEnd type="none" w="med" len="med"/>
            <a:tailEnd type="none" w="med" len="med"/>
          </a:ln>
        </p:spPr>
      </p:cxnSp>
      <p:pic>
        <p:nvPicPr>
          <p:cNvPr id="163" name="Google Shape;163;p25"/>
          <p:cNvPicPr preferRelativeResize="0"/>
          <p:nvPr/>
        </p:nvPicPr>
        <p:blipFill>
          <a:blip r:embed="rId5">
            <a:alphaModFix/>
          </a:blip>
          <a:stretch>
            <a:fillRect/>
          </a:stretch>
        </p:blipFill>
        <p:spPr>
          <a:xfrm>
            <a:off x="3600475" y="1893363"/>
            <a:ext cx="2619375" cy="174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8"/>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a:solidFill>
                  <a:srgbClr val="073763"/>
                </a:solidFill>
              </a:rPr>
              <a:t>SEGURIDAD Y SALUD EN EL TRABAJO</a:t>
            </a:r>
            <a:endParaRPr sz="3000" b="1">
              <a:solidFill>
                <a:srgbClr val="073763"/>
              </a:solidFill>
            </a:endParaRPr>
          </a:p>
        </p:txBody>
      </p:sp>
      <p:sp>
        <p:nvSpPr>
          <p:cNvPr id="187" name="Google Shape;187;p28"/>
          <p:cNvSpPr txBox="1">
            <a:spLocks noGrp="1"/>
          </p:cNvSpPr>
          <p:nvPr>
            <p:ph type="subTitle" idx="1"/>
          </p:nvPr>
        </p:nvSpPr>
        <p:spPr>
          <a:xfrm>
            <a:off x="195796" y="1497301"/>
            <a:ext cx="6495600" cy="2527200"/>
          </a:xfrm>
          <a:prstGeom prst="rect">
            <a:avLst/>
          </a:prstGeom>
        </p:spPr>
        <p:txBody>
          <a:bodyPr spcFirstLastPara="1" wrap="square" lIns="128500" tIns="128500" rIns="128500" bIns="128500" anchor="t" anchorCtr="0">
            <a:noAutofit/>
          </a:bodyPr>
          <a:lstStyle/>
          <a:p>
            <a:pPr marL="0" indent="0" algn="l"/>
            <a:r>
              <a:rPr lang="es-MX" sz="2000" b="1" i="1" dirty="0">
                <a:solidFill>
                  <a:schemeClr val="tx1">
                    <a:lumMod val="65000"/>
                    <a:lumOff val="35000"/>
                  </a:schemeClr>
                </a:solidFill>
              </a:rPr>
              <a:t>Lineamientos para solicitar Asesoría en </a:t>
            </a:r>
            <a:r>
              <a:rPr lang="es-MX" sz="2000" b="1" dirty="0">
                <a:solidFill>
                  <a:schemeClr val="tx1">
                    <a:lumMod val="65000"/>
                    <a:lumOff val="35000"/>
                  </a:schemeClr>
                </a:solidFill>
              </a:rPr>
              <a:t>Gestión del Riesgo Psicosocial</a:t>
            </a:r>
            <a:endParaRPr lang="es-MX" sz="2000" b="1" strike="sngStrike" dirty="0">
              <a:solidFill>
                <a:schemeClr val="tx1">
                  <a:lumMod val="65000"/>
                  <a:lumOff val="35000"/>
                </a:schemeClr>
              </a:solidFill>
            </a:endParaRPr>
          </a:p>
          <a:p>
            <a:pPr marL="0" lvl="0" indent="0" algn="l"/>
            <a:endParaRPr sz="1400" b="1" dirty="0">
              <a:solidFill>
                <a:srgbClr val="073763"/>
              </a:solidFill>
            </a:endParaRPr>
          </a:p>
          <a:p>
            <a:pPr marL="0" lvl="0" indent="0" algn="just" rtl="0">
              <a:spcBef>
                <a:spcPts val="0"/>
              </a:spcBef>
              <a:spcAft>
                <a:spcPts val="0"/>
              </a:spcAft>
              <a:buClr>
                <a:schemeClr val="dk1"/>
              </a:buClr>
              <a:buSzPts val="1100"/>
              <a:buFont typeface="Arial"/>
              <a:buNone/>
            </a:pPr>
            <a:endParaRPr lang="es-MX" sz="1200" dirty="0">
              <a:solidFill>
                <a:srgbClr val="FF0000"/>
              </a:solidFill>
            </a:endParaRPr>
          </a:p>
          <a:p>
            <a:pPr marL="0" lvl="0" indent="0" algn="just" rtl="0">
              <a:lnSpc>
                <a:spcPct val="190909"/>
              </a:lnSpc>
              <a:spcBef>
                <a:spcPts val="1200"/>
              </a:spcBef>
              <a:spcAft>
                <a:spcPts val="1200"/>
              </a:spcAft>
              <a:buNone/>
            </a:pPr>
            <a:endParaRPr lang="es-MX" sz="1400" dirty="0">
              <a:solidFill>
                <a:srgbClr val="FF0000"/>
              </a:solidFill>
            </a:endParaRPr>
          </a:p>
        </p:txBody>
      </p:sp>
      <p:cxnSp>
        <p:nvCxnSpPr>
          <p:cNvPr id="188" name="Google Shape;188;p28"/>
          <p:cNvCxnSpPr/>
          <p:nvPr/>
        </p:nvCxnSpPr>
        <p:spPr>
          <a:xfrm>
            <a:off x="-1275" y="1432300"/>
            <a:ext cx="4147500" cy="0"/>
          </a:xfrm>
          <a:prstGeom prst="straightConnector1">
            <a:avLst/>
          </a:prstGeom>
          <a:noFill/>
          <a:ln w="38100" cap="flat" cmpd="sng">
            <a:solidFill>
              <a:srgbClr val="073763"/>
            </a:solidFill>
            <a:prstDash val="solid"/>
            <a:round/>
            <a:headEnd type="none" w="med" len="med"/>
            <a:tailEnd type="none" w="med" len="med"/>
          </a:ln>
        </p:spPr>
      </p:cxnSp>
      <p:sp>
        <p:nvSpPr>
          <p:cNvPr id="189" name="Google Shape;189;p28"/>
          <p:cNvSpPr txBox="1"/>
          <p:nvPr/>
        </p:nvSpPr>
        <p:spPr>
          <a:xfrm>
            <a:off x="195796" y="2430268"/>
            <a:ext cx="6142500" cy="8223759"/>
          </a:xfrm>
          <a:prstGeom prst="rect">
            <a:avLst/>
          </a:prstGeom>
          <a:noFill/>
          <a:ln>
            <a:noFill/>
          </a:ln>
        </p:spPr>
        <p:txBody>
          <a:bodyPr spcFirstLastPara="1" wrap="square" lIns="91425" tIns="91425" rIns="91425" bIns="91425" anchor="t" anchorCtr="0">
            <a:spAutoFit/>
          </a:bodyPr>
          <a:lstStyle/>
          <a:p>
            <a:pPr lvl="0" algn="just"/>
            <a:r>
              <a:rPr lang="es-MX" sz="1200" dirty="0">
                <a:solidFill>
                  <a:schemeClr val="tx1">
                    <a:lumMod val="65000"/>
                    <a:lumOff val="35000"/>
                  </a:schemeClr>
                </a:solidFill>
              </a:rPr>
              <a:t>En el marco de nuestro compromiso con el bienestar integral de funcionarios y  colaboradores de la Universidad, se encuentra a disposición el servicio de asesoría en la gestión del riesgo psicosocial, para mejorar las condiciones intra y extralaborales.</a:t>
            </a:r>
          </a:p>
          <a:p>
            <a:pPr marL="0" lvl="0" indent="0" algn="just" rtl="0">
              <a:spcBef>
                <a:spcPts val="0"/>
              </a:spcBef>
              <a:spcAft>
                <a:spcPts val="0"/>
              </a:spcAft>
              <a:buClr>
                <a:schemeClr val="dk1"/>
              </a:buClr>
              <a:buSzPts val="1100"/>
              <a:buFont typeface="Arial"/>
              <a:buNone/>
            </a:pPr>
            <a:endParaRPr lang="es-MX" sz="1200" dirty="0">
              <a:solidFill>
                <a:schemeClr val="tx1">
                  <a:lumMod val="65000"/>
                  <a:lumOff val="35000"/>
                </a:schemeClr>
              </a:solidFill>
            </a:endParaRPr>
          </a:p>
          <a:p>
            <a:pPr marL="0" lvl="0" indent="0" algn="just" rtl="0">
              <a:spcBef>
                <a:spcPts val="0"/>
              </a:spcBef>
              <a:spcAft>
                <a:spcPts val="0"/>
              </a:spcAft>
              <a:buClr>
                <a:schemeClr val="dk1"/>
              </a:buClr>
              <a:buSzPts val="1100"/>
              <a:buFont typeface="Arial"/>
              <a:buNone/>
            </a:pPr>
            <a:r>
              <a:rPr lang="es-MX" sz="1200" dirty="0">
                <a:solidFill>
                  <a:schemeClr val="tx1">
                    <a:lumMod val="65000"/>
                    <a:lumOff val="35000"/>
                  </a:schemeClr>
                </a:solidFill>
              </a:rPr>
              <a:t>Este servicio es parte del kit de estrategias de intervención diseñado para abordar de manera efectiva los factores de riesgo identificados a través de la medición de la batería de riesgo psicosocial</a:t>
            </a:r>
            <a:r>
              <a:rPr lang="es-MX" sz="1200" dirty="0">
                <a:solidFill>
                  <a:srgbClr val="666666"/>
                </a:solidFill>
              </a:rPr>
              <a:t>.</a:t>
            </a:r>
          </a:p>
          <a:p>
            <a:pPr marL="0" lvl="0" indent="0" algn="just" rtl="0">
              <a:spcBef>
                <a:spcPts val="0"/>
              </a:spcBef>
              <a:spcAft>
                <a:spcPts val="0"/>
              </a:spcAft>
              <a:buClr>
                <a:schemeClr val="dk1"/>
              </a:buClr>
              <a:buSzPts val="1100"/>
              <a:buFont typeface="Arial"/>
              <a:buNone/>
            </a:pPr>
            <a:endParaRPr lang="es-MX" sz="1200" dirty="0">
              <a:solidFill>
                <a:srgbClr val="FF0000"/>
              </a:solidFill>
            </a:endParaRPr>
          </a:p>
          <a:p>
            <a:pPr marL="0" lvl="0" indent="0" algn="just" rtl="0">
              <a:spcBef>
                <a:spcPts val="0"/>
              </a:spcBef>
              <a:spcAft>
                <a:spcPts val="0"/>
              </a:spcAft>
              <a:buNone/>
            </a:pPr>
            <a:r>
              <a:rPr lang="es-MX" sz="1200" dirty="0">
                <a:solidFill>
                  <a:schemeClr val="tx1">
                    <a:lumMod val="65000"/>
                    <a:lumOff val="35000"/>
                  </a:schemeClr>
                </a:solidFill>
              </a:rPr>
              <a:t>En procura del  bienestar integral de funcionarios y colaboradores, está a disposición el servicio de asesoría en la gestión del riesgo psicosocial con la siguiente ruta de atención:</a:t>
            </a:r>
            <a:endParaRPr sz="1200" b="1" dirty="0">
              <a:solidFill>
                <a:schemeClr val="tx1">
                  <a:lumMod val="65000"/>
                  <a:lumOff val="35000"/>
                </a:schemeClr>
              </a:solidFill>
            </a:endParaRPr>
          </a:p>
          <a:p>
            <a:pPr marL="0" lvl="0" indent="0" algn="l" rtl="0">
              <a:spcBef>
                <a:spcPts val="0"/>
              </a:spcBef>
              <a:spcAft>
                <a:spcPts val="0"/>
              </a:spcAft>
              <a:buNone/>
            </a:pPr>
            <a:endParaRPr sz="1200" b="1"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s" sz="1200" b="1" dirty="0">
                <a:solidFill>
                  <a:schemeClr val="tx1">
                    <a:lumMod val="65000"/>
                    <a:lumOff val="35000"/>
                  </a:schemeClr>
                </a:solidFill>
              </a:rPr>
              <a:t>Para solicitar asesoría:</a:t>
            </a:r>
            <a:endParaRPr sz="1200" b="1" dirty="0">
              <a:solidFill>
                <a:schemeClr val="tx1">
                  <a:lumMod val="65000"/>
                  <a:lumOff val="35000"/>
                </a:schemeClr>
              </a:solidFill>
            </a:endParaRPr>
          </a:p>
          <a:p>
            <a:pPr marL="457200" lvl="0" indent="-304800" algn="l" rtl="0">
              <a:lnSpc>
                <a:spcPct val="115000"/>
              </a:lnSpc>
              <a:spcBef>
                <a:spcPts val="1200"/>
              </a:spcBef>
              <a:spcAft>
                <a:spcPts val="0"/>
              </a:spcAft>
              <a:buClr>
                <a:srgbClr val="434343"/>
              </a:buClr>
              <a:buSzPts val="1200"/>
              <a:buAutoNum type="arabicPeriod"/>
            </a:pPr>
            <a:r>
              <a:rPr lang="es" sz="1200" b="1" dirty="0">
                <a:solidFill>
                  <a:schemeClr val="tx1">
                    <a:lumMod val="65000"/>
                    <a:lumOff val="35000"/>
                  </a:schemeClr>
                </a:solidFill>
              </a:rPr>
              <a:t>Asunto del correo:</a:t>
            </a:r>
            <a:r>
              <a:rPr lang="es" sz="1200" dirty="0">
                <a:solidFill>
                  <a:schemeClr val="tx1">
                    <a:lumMod val="65000"/>
                    <a:lumOff val="35000"/>
                  </a:schemeClr>
                </a:solidFill>
              </a:rPr>
              <a:t> </a:t>
            </a:r>
            <a:endParaRPr sz="1200" dirty="0">
              <a:solidFill>
                <a:schemeClr val="tx1">
                  <a:lumMod val="65000"/>
                  <a:lumOff val="35000"/>
                </a:schemeClr>
              </a:solidFill>
            </a:endParaRPr>
          </a:p>
          <a:p>
            <a:pPr marL="457200" lvl="0" indent="0" algn="l" rtl="0">
              <a:lnSpc>
                <a:spcPct val="115000"/>
              </a:lnSpc>
              <a:spcBef>
                <a:spcPts val="1200"/>
              </a:spcBef>
              <a:spcAft>
                <a:spcPts val="0"/>
              </a:spcAft>
              <a:buClr>
                <a:schemeClr val="dk1"/>
              </a:buClr>
              <a:buSzPts val="1100"/>
              <a:buFont typeface="Arial"/>
              <a:buNone/>
            </a:pPr>
            <a:r>
              <a:rPr lang="es" sz="1200" dirty="0">
                <a:solidFill>
                  <a:schemeClr val="tx1">
                    <a:lumMod val="65000"/>
                    <a:lumOff val="35000"/>
                  </a:schemeClr>
                </a:solidFill>
              </a:rPr>
              <a:t>Indique "</a:t>
            </a:r>
            <a:r>
              <a:rPr lang="es" sz="1200" b="1" i="1" dirty="0">
                <a:solidFill>
                  <a:schemeClr val="tx1">
                    <a:lumMod val="65000"/>
                    <a:lumOff val="35000"/>
                  </a:schemeClr>
                </a:solidFill>
              </a:rPr>
              <a:t>Solicitud Asesoría Gestión del Riesgo Psicosocial - Medicina Preventiva”</a:t>
            </a:r>
            <a:endParaRPr sz="1200" dirty="0">
              <a:solidFill>
                <a:schemeClr val="tx1">
                  <a:lumMod val="65000"/>
                  <a:lumOff val="35000"/>
                </a:schemeClr>
              </a:solidFill>
            </a:endParaRPr>
          </a:p>
          <a:p>
            <a:pPr marL="152400" lvl="0" algn="l" rtl="0">
              <a:lnSpc>
                <a:spcPct val="115000"/>
              </a:lnSpc>
              <a:spcBef>
                <a:spcPts val="1200"/>
              </a:spcBef>
              <a:spcAft>
                <a:spcPts val="0"/>
              </a:spcAft>
              <a:buClr>
                <a:srgbClr val="434343"/>
              </a:buClr>
              <a:buSzPts val="1200"/>
            </a:pPr>
            <a:r>
              <a:rPr lang="es" sz="1200" b="1" dirty="0">
                <a:solidFill>
                  <a:schemeClr val="tx1">
                    <a:lumMod val="65000"/>
                    <a:lumOff val="35000"/>
                  </a:schemeClr>
                </a:solidFill>
              </a:rPr>
              <a:t>2.    Correos de contacto:</a:t>
            </a:r>
            <a:endParaRPr sz="1200" dirty="0">
              <a:solidFill>
                <a:schemeClr val="tx1">
                  <a:lumMod val="65000"/>
                  <a:lumOff val="35000"/>
                </a:schemeClr>
              </a:solidFill>
            </a:endParaRPr>
          </a:p>
          <a:p>
            <a:pPr marL="457200" lvl="0" indent="0" algn="l" rtl="0">
              <a:lnSpc>
                <a:spcPct val="115000"/>
              </a:lnSpc>
              <a:spcBef>
                <a:spcPts val="1200"/>
              </a:spcBef>
              <a:spcAft>
                <a:spcPts val="0"/>
              </a:spcAft>
              <a:buClr>
                <a:schemeClr val="dk1"/>
              </a:buClr>
              <a:buSzPts val="1100"/>
              <a:buFont typeface="Arial"/>
              <a:buNone/>
            </a:pPr>
            <a:r>
              <a:rPr lang="es" sz="1200" dirty="0">
                <a:solidFill>
                  <a:schemeClr val="tx1">
                    <a:lumMod val="65000"/>
                    <a:lumOff val="35000"/>
                  </a:schemeClr>
                </a:solidFill>
              </a:rPr>
              <a:t>Enviar la solicitud a</a:t>
            </a:r>
            <a:br>
              <a:rPr lang="es" sz="1200" dirty="0">
                <a:solidFill>
                  <a:schemeClr val="tx1">
                    <a:lumMod val="65000"/>
                    <a:lumOff val="35000"/>
                  </a:schemeClr>
                </a:solidFill>
              </a:rPr>
            </a:br>
            <a:r>
              <a:rPr lang="es" sz="1200" i="1" dirty="0">
                <a:solidFill>
                  <a:schemeClr val="tx1">
                    <a:lumMod val="65000"/>
                    <a:lumOff val="35000"/>
                  </a:schemeClr>
                </a:solidFill>
              </a:rPr>
              <a:t>seguridadysalud@utp.edu.co</a:t>
            </a:r>
            <a:endParaRPr lang="es-CO" sz="1200" dirty="0">
              <a:solidFill>
                <a:schemeClr val="tx1">
                  <a:lumMod val="65000"/>
                  <a:lumOff val="35000"/>
                </a:schemeClr>
              </a:solidFill>
            </a:endParaRPr>
          </a:p>
          <a:p>
            <a:pPr marL="152400" lvl="0" algn="l" rtl="0">
              <a:lnSpc>
                <a:spcPct val="115000"/>
              </a:lnSpc>
              <a:spcBef>
                <a:spcPts val="1200"/>
              </a:spcBef>
              <a:spcAft>
                <a:spcPts val="0"/>
              </a:spcAft>
              <a:buClr>
                <a:srgbClr val="434343"/>
              </a:buClr>
              <a:buSzPts val="1200"/>
            </a:pPr>
            <a:r>
              <a:rPr lang="es-CO" sz="1200" b="1" dirty="0">
                <a:solidFill>
                  <a:schemeClr val="tx1">
                    <a:lumMod val="65000"/>
                    <a:lumOff val="35000"/>
                  </a:schemeClr>
                </a:solidFill>
              </a:rPr>
              <a:t>3.    Información requerida: </a:t>
            </a:r>
            <a:endParaRPr lang="es-CO" sz="1200" dirty="0">
              <a:solidFill>
                <a:schemeClr val="tx1">
                  <a:lumMod val="65000"/>
                  <a:lumOff val="35000"/>
                </a:schemeClr>
              </a:solidFill>
            </a:endParaRPr>
          </a:p>
          <a:p>
            <a:pPr marL="457200" lvl="0" indent="0" algn="l" rtl="0">
              <a:lnSpc>
                <a:spcPct val="115000"/>
              </a:lnSpc>
              <a:spcBef>
                <a:spcPts val="1200"/>
              </a:spcBef>
              <a:spcAft>
                <a:spcPts val="0"/>
              </a:spcAft>
              <a:buClr>
                <a:schemeClr val="dk1"/>
              </a:buClr>
              <a:buSzPts val="1100"/>
              <a:buFont typeface="Arial"/>
              <a:buNone/>
            </a:pPr>
            <a:r>
              <a:rPr lang="es" sz="1200" dirty="0">
                <a:solidFill>
                  <a:schemeClr val="tx1">
                    <a:lumMod val="65000"/>
                    <a:lumOff val="35000"/>
                  </a:schemeClr>
                </a:solidFill>
              </a:rPr>
              <a:t>Incluya detalles como el área de trabajo, la necesidad específica de la asesoría, y posibles fechas para coordinar la sesión.</a:t>
            </a:r>
            <a:endParaRPr sz="1200" dirty="0">
              <a:solidFill>
                <a:schemeClr val="tx1">
                  <a:lumMod val="65000"/>
                  <a:lumOff val="35000"/>
                </a:schemeClr>
              </a:solidFill>
            </a:endParaRPr>
          </a:p>
          <a:p>
            <a:pPr marL="457200" lvl="0" indent="0" algn="l" rtl="0">
              <a:lnSpc>
                <a:spcPct val="115000"/>
              </a:lnSpc>
              <a:spcBef>
                <a:spcPts val="1200"/>
              </a:spcBef>
              <a:spcAft>
                <a:spcPts val="0"/>
              </a:spcAft>
              <a:buClr>
                <a:schemeClr val="dk1"/>
              </a:buClr>
              <a:buSzPts val="1100"/>
              <a:buFont typeface="Arial"/>
              <a:buNone/>
            </a:pPr>
            <a:endParaRPr sz="1200" dirty="0">
              <a:solidFill>
                <a:schemeClr val="tx1">
                  <a:lumMod val="65000"/>
                  <a:lumOff val="35000"/>
                </a:schemeClr>
              </a:solidFill>
            </a:endParaRPr>
          </a:p>
          <a:p>
            <a:pPr marL="0" lvl="0" indent="0" algn="l" rtl="0">
              <a:lnSpc>
                <a:spcPct val="115000"/>
              </a:lnSpc>
              <a:spcBef>
                <a:spcPts val="1200"/>
              </a:spcBef>
              <a:spcAft>
                <a:spcPts val="0"/>
              </a:spcAft>
              <a:buClr>
                <a:schemeClr val="dk1"/>
              </a:buClr>
              <a:buSzPts val="1100"/>
              <a:buFont typeface="Arial"/>
              <a:buNone/>
            </a:pPr>
            <a:r>
              <a:rPr lang="es" sz="1200" dirty="0">
                <a:solidFill>
                  <a:schemeClr val="tx1">
                    <a:lumMod val="65000"/>
                    <a:lumOff val="35000"/>
                  </a:schemeClr>
                </a:solidFill>
              </a:rPr>
              <a:t>Esperamos que esta iniciativa contribuya significativamente al fortalecimiento de la salud mental y bienestar en lasdiferentes áreas de la institución.</a:t>
            </a:r>
            <a:endParaRPr sz="1200" dirty="0">
              <a:solidFill>
                <a:schemeClr val="tx1">
                  <a:lumMod val="65000"/>
                  <a:lumOff val="35000"/>
                </a:schemeClr>
              </a:solidFill>
            </a:endParaRPr>
          </a:p>
          <a:p>
            <a:pPr marL="0" lvl="0" indent="0" algn="l" rtl="0">
              <a:spcBef>
                <a:spcPts val="120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chemeClr val="dk1"/>
              </a:solidFill>
            </a:endParaRPr>
          </a:p>
          <a:p>
            <a:pPr marL="0" lvl="0" indent="0" algn="l" rtl="0">
              <a:spcBef>
                <a:spcPts val="1200"/>
              </a:spcBef>
              <a:spcAft>
                <a:spcPts val="1200"/>
              </a:spcAft>
              <a:buNone/>
            </a:pPr>
            <a:endParaRPr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dirty="0">
                <a:solidFill>
                  <a:srgbClr val="073763"/>
                </a:solidFill>
              </a:rPr>
              <a:t>SEGURIDAD Y SALUD EN EL TRABAJO</a:t>
            </a:r>
            <a:endParaRPr sz="3000" b="1" dirty="0">
              <a:solidFill>
                <a:srgbClr val="073763"/>
              </a:solidFill>
            </a:endParaRPr>
          </a:p>
        </p:txBody>
      </p:sp>
      <p:sp>
        <p:nvSpPr>
          <p:cNvPr id="178" name="Google Shape;178;p27"/>
          <p:cNvSpPr txBox="1">
            <a:spLocks noGrp="1"/>
          </p:cNvSpPr>
          <p:nvPr>
            <p:ph type="subTitle" idx="1"/>
          </p:nvPr>
        </p:nvSpPr>
        <p:spPr>
          <a:xfrm>
            <a:off x="188046" y="1241579"/>
            <a:ext cx="6495600" cy="2759799"/>
          </a:xfrm>
          <a:prstGeom prst="rect">
            <a:avLst/>
          </a:prstGeom>
        </p:spPr>
        <p:txBody>
          <a:bodyPr spcFirstLastPara="1" wrap="square" lIns="128500" tIns="128500" rIns="128500" bIns="128500" anchor="t" anchorCtr="0">
            <a:noAutofit/>
          </a:bodyPr>
          <a:lstStyle/>
          <a:p>
            <a:pPr marL="0" lvl="0" indent="0" algn="just" rtl="0">
              <a:lnSpc>
                <a:spcPct val="190909"/>
              </a:lnSpc>
              <a:spcBef>
                <a:spcPts val="1200"/>
              </a:spcBef>
              <a:spcAft>
                <a:spcPts val="0"/>
              </a:spcAft>
              <a:buNone/>
            </a:pPr>
            <a:r>
              <a:rPr lang="es" sz="1400" b="1" i="1" dirty="0">
                <a:solidFill>
                  <a:schemeClr val="tx1">
                    <a:lumMod val="65000"/>
                    <a:lumOff val="35000"/>
                  </a:schemeClr>
                </a:solidFill>
              </a:rPr>
              <a:t>INTERVENCIÓN DEL RIESGO PSICOSOCIAL - MEDICINA PREVENTIVA</a:t>
            </a:r>
            <a:endParaRPr sz="1400" b="1" i="1" dirty="0">
              <a:solidFill>
                <a:schemeClr val="tx1">
                  <a:lumMod val="65000"/>
                  <a:lumOff val="35000"/>
                </a:schemeClr>
              </a:solidFill>
            </a:endParaRPr>
          </a:p>
          <a:p>
            <a:pPr marL="0" lvl="0" indent="0" algn="just" rtl="0">
              <a:spcBef>
                <a:spcPts val="1200"/>
              </a:spcBef>
              <a:spcAft>
                <a:spcPts val="0"/>
              </a:spcAft>
              <a:buNone/>
            </a:pPr>
            <a:r>
              <a:rPr lang="es" sz="1200" dirty="0">
                <a:solidFill>
                  <a:schemeClr val="tx1">
                    <a:lumMod val="65000"/>
                    <a:lumOff val="35000"/>
                  </a:schemeClr>
                </a:solidFill>
              </a:rPr>
              <a:t>El Área de Seguridad y Salud en el Trabajo, tiene como objetivo implementar estrategias y acciones que contribuyan al bienestar y prevención de la salud mental de los empleados, promoviendo un entorno de trabajo seguro, saludable y productivo.</a:t>
            </a:r>
            <a:endParaRPr sz="1200" dirty="0">
              <a:solidFill>
                <a:schemeClr val="tx1">
                  <a:lumMod val="65000"/>
                  <a:lumOff val="35000"/>
                </a:schemeClr>
              </a:solidFill>
            </a:endParaRPr>
          </a:p>
          <a:p>
            <a:pPr marL="0" lvl="0" indent="0" algn="just" rtl="0">
              <a:spcBef>
                <a:spcPts val="1200"/>
              </a:spcBef>
              <a:spcAft>
                <a:spcPts val="0"/>
              </a:spcAft>
              <a:buClr>
                <a:schemeClr val="dk1"/>
              </a:buClr>
              <a:buSzPts val="1100"/>
              <a:buFont typeface="Arial"/>
              <a:buNone/>
            </a:pPr>
            <a:r>
              <a:rPr lang="es" sz="1200" dirty="0">
                <a:solidFill>
                  <a:schemeClr val="tx1">
                    <a:lumMod val="65000"/>
                    <a:lumOff val="35000"/>
                  </a:schemeClr>
                </a:solidFill>
              </a:rPr>
              <a:t>Desde las diferentes áreas podrán enviar solicitudes a Seguridad y Salud en el Trabajo, una véz se identifiquen necesidades relacionadas con alertas tempranas en salud, valoración de puestos de trabajo desde el componente locativo y biomecánico, asesoría por psicología ocupacional, valoración por medicina laboral y programas de Prevención de la enfermedad y Promoción de la salud. </a:t>
            </a:r>
            <a:endParaRPr sz="1400" dirty="0">
              <a:solidFill>
                <a:schemeClr val="tx1">
                  <a:lumMod val="65000"/>
                  <a:lumOff val="35000"/>
                </a:schemeClr>
              </a:solidFill>
            </a:endParaRPr>
          </a:p>
        </p:txBody>
      </p:sp>
      <p:cxnSp>
        <p:nvCxnSpPr>
          <p:cNvPr id="179" name="Google Shape;179;p27"/>
          <p:cNvCxnSpPr/>
          <p:nvPr/>
        </p:nvCxnSpPr>
        <p:spPr>
          <a:xfrm>
            <a:off x="-1275" y="1432300"/>
            <a:ext cx="4147500" cy="0"/>
          </a:xfrm>
          <a:prstGeom prst="straightConnector1">
            <a:avLst/>
          </a:prstGeom>
          <a:noFill/>
          <a:ln w="38100" cap="flat" cmpd="sng">
            <a:solidFill>
              <a:srgbClr val="073763"/>
            </a:solidFill>
            <a:prstDash val="solid"/>
            <a:round/>
            <a:headEnd type="none" w="med" len="med"/>
            <a:tailEnd type="none" w="med" len="med"/>
          </a:ln>
        </p:spPr>
      </p:cxnSp>
      <p:sp>
        <p:nvSpPr>
          <p:cNvPr id="180" name="Google Shape;180;p27"/>
          <p:cNvSpPr txBox="1"/>
          <p:nvPr/>
        </p:nvSpPr>
        <p:spPr>
          <a:xfrm>
            <a:off x="188046" y="3926056"/>
            <a:ext cx="6142500" cy="446273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0"/>
              </a:spcAft>
              <a:buClr>
                <a:schemeClr val="dk1"/>
              </a:buClr>
              <a:buSzPts val="1100"/>
              <a:buFont typeface="Arial"/>
              <a:buNone/>
            </a:pPr>
            <a:r>
              <a:rPr lang="es" sz="1200" b="1" dirty="0">
                <a:solidFill>
                  <a:schemeClr val="tx1">
                    <a:lumMod val="65000"/>
                    <a:lumOff val="35000"/>
                  </a:schemeClr>
                </a:solidFill>
              </a:rPr>
              <a:t>Remisiones para los siguientes servicios:</a:t>
            </a:r>
            <a:endParaRPr sz="1200" b="1" dirty="0">
              <a:solidFill>
                <a:schemeClr val="tx1">
                  <a:lumMod val="65000"/>
                  <a:lumOff val="35000"/>
                </a:schemeClr>
              </a:solidFill>
            </a:endParaRPr>
          </a:p>
          <a:p>
            <a:pPr marL="0" lvl="0" indent="0" algn="just" rtl="0">
              <a:spcBef>
                <a:spcPts val="1200"/>
              </a:spcBef>
              <a:spcAft>
                <a:spcPts val="0"/>
              </a:spcAft>
              <a:buClr>
                <a:schemeClr val="dk1"/>
              </a:buClr>
              <a:buSzPts val="1100"/>
              <a:buFont typeface="Arial"/>
              <a:buNone/>
            </a:pPr>
            <a:r>
              <a:rPr lang="es" sz="1200" b="1" dirty="0">
                <a:solidFill>
                  <a:schemeClr val="tx1">
                    <a:lumMod val="65000"/>
                    <a:lumOff val="35000"/>
                  </a:schemeClr>
                </a:solidFill>
              </a:rPr>
              <a:t>Medicina Preventiva:</a:t>
            </a:r>
            <a:endParaRPr sz="1200" b="1" dirty="0">
              <a:solidFill>
                <a:schemeClr val="tx1">
                  <a:lumMod val="65000"/>
                  <a:lumOff val="35000"/>
                </a:schemeClr>
              </a:solidFill>
            </a:endParaRPr>
          </a:p>
          <a:p>
            <a:pPr marL="457200" lvl="0" indent="-304800" algn="just" rtl="0">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Tamizaje cardiovascular</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Tamizaje de seno</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Promoción de la salud y prevención de la enfermedad.</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Valoración por Medicina Laboral</a:t>
            </a:r>
          </a:p>
          <a:p>
            <a:pPr marL="457200" lvl="0" indent="-304800" algn="just" rtl="0">
              <a:spcBef>
                <a:spcPts val="0"/>
              </a:spcBef>
              <a:spcAft>
                <a:spcPts val="0"/>
              </a:spcAft>
              <a:buClr>
                <a:schemeClr val="tx1">
                  <a:lumMod val="65000"/>
                  <a:lumOff val="35000"/>
                </a:schemeClr>
              </a:buClr>
              <a:buSzPts val="1200"/>
              <a:buChar char="●"/>
            </a:pPr>
            <a:r>
              <a:rPr lang="es-CO" sz="1200" dirty="0">
                <a:solidFill>
                  <a:schemeClr val="tx1">
                    <a:lumMod val="65000"/>
                    <a:lumOff val="35000"/>
                  </a:schemeClr>
                </a:solidFill>
              </a:rPr>
              <a:t>A</a:t>
            </a:r>
            <a:r>
              <a:rPr lang="es" sz="1200" dirty="0">
                <a:solidFill>
                  <a:schemeClr val="tx1">
                    <a:lumMod val="65000"/>
                    <a:lumOff val="35000"/>
                  </a:schemeClr>
                </a:solidFill>
              </a:rPr>
              <a:t>utorización de examenes clínicos y de laboratorio</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Recomendaciones médico laborales</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Asesoría por psicología ocupacional</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Talleres “Regulando mi voltaje: cómo ser socorrista de ti mismo</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Transformando emociones en conexiones positivas dentro de mi ambiente laboral”</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Asesor literario en tu lugar de trabajo</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Campaña Brilla en la U - información psicoeducativa campus informa</a:t>
            </a:r>
            <a:endParaRPr sz="1200" dirty="0">
              <a:solidFill>
                <a:schemeClr val="tx1">
                  <a:lumMod val="65000"/>
                  <a:lumOff val="35000"/>
                </a:schemeClr>
              </a:solidFill>
            </a:endParaRPr>
          </a:p>
          <a:p>
            <a:pPr marL="457200" lvl="0" indent="-304800" algn="just"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Intervención con las guías del Ministerio de Trabajo: Grupo focal, entrevista semiestructurada y análisis de puesto de trabajo</a:t>
            </a:r>
            <a:endParaRPr sz="1200" dirty="0">
              <a:solidFill>
                <a:schemeClr val="tx1">
                  <a:lumMod val="65000"/>
                  <a:lumOff val="35000"/>
                </a:schemeClr>
              </a:solidFill>
            </a:endParaRPr>
          </a:p>
          <a:p>
            <a:pPr marL="457200" lvl="0" indent="0" algn="just" rtl="0">
              <a:spcBef>
                <a:spcPts val="1200"/>
              </a:spcBef>
              <a:spcAft>
                <a:spcPts val="0"/>
              </a:spcAft>
              <a:buNone/>
            </a:pPr>
            <a:endParaRPr sz="1200" b="1" dirty="0">
              <a:solidFill>
                <a:srgbClr val="004881"/>
              </a:solidFill>
            </a:endParaRPr>
          </a:p>
          <a:p>
            <a:pPr marL="0" lvl="0" indent="0" algn="l" rtl="0">
              <a:spcBef>
                <a:spcPts val="1200"/>
              </a:spcBef>
              <a:spcAft>
                <a:spcPts val="1200"/>
              </a:spcAft>
              <a:buNone/>
            </a:pPr>
            <a:endParaRPr dirty="0">
              <a:solidFill>
                <a:srgbClr val="FF0000"/>
              </a:solidFill>
            </a:endParaRPr>
          </a:p>
        </p:txBody>
      </p:sp>
      <p:pic>
        <p:nvPicPr>
          <p:cNvPr id="181" name="Google Shape;181;p27"/>
          <p:cNvPicPr preferRelativeResize="0"/>
          <p:nvPr/>
        </p:nvPicPr>
        <p:blipFill>
          <a:blip r:embed="rId4">
            <a:alphaModFix/>
          </a:blip>
          <a:stretch>
            <a:fillRect/>
          </a:stretch>
        </p:blipFill>
        <p:spPr>
          <a:xfrm>
            <a:off x="2059775" y="7613798"/>
            <a:ext cx="2309025" cy="1549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29"/>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fontScale="90000"/>
          </a:bodyPr>
          <a:lstStyle/>
          <a:p>
            <a:pPr marL="0" lvl="0" indent="0" algn="l" rtl="0">
              <a:spcBef>
                <a:spcPts val="0"/>
              </a:spcBef>
              <a:spcAft>
                <a:spcPts val="0"/>
              </a:spcAft>
              <a:buNone/>
            </a:pPr>
            <a:r>
              <a:rPr lang="es" sz="3000" b="1">
                <a:solidFill>
                  <a:srgbClr val="073763"/>
                </a:solidFill>
              </a:rPr>
              <a:t>SEGURIDAD Y SALUD EN EL TRABAJO</a:t>
            </a:r>
            <a:endParaRPr sz="3000" b="1">
              <a:solidFill>
                <a:srgbClr val="073763"/>
              </a:solidFill>
            </a:endParaRPr>
          </a:p>
        </p:txBody>
      </p:sp>
      <p:sp>
        <p:nvSpPr>
          <p:cNvPr id="195" name="Google Shape;195;p29"/>
          <p:cNvSpPr txBox="1">
            <a:spLocks noGrp="1"/>
          </p:cNvSpPr>
          <p:nvPr>
            <p:ph type="subTitle" idx="1"/>
          </p:nvPr>
        </p:nvSpPr>
        <p:spPr>
          <a:xfrm>
            <a:off x="254000" y="1432300"/>
            <a:ext cx="6495600" cy="2527200"/>
          </a:xfrm>
          <a:prstGeom prst="rect">
            <a:avLst/>
          </a:prstGeom>
        </p:spPr>
        <p:txBody>
          <a:bodyPr spcFirstLastPara="1" wrap="square" lIns="128500" tIns="128500" rIns="128500" bIns="128500" anchor="t" anchorCtr="0">
            <a:noAutofit/>
          </a:bodyPr>
          <a:lstStyle/>
          <a:p>
            <a:pPr marL="0" lvl="0" indent="0" algn="l" rtl="0">
              <a:lnSpc>
                <a:spcPct val="211363"/>
              </a:lnSpc>
              <a:spcBef>
                <a:spcPts val="1200"/>
              </a:spcBef>
              <a:spcAft>
                <a:spcPts val="0"/>
              </a:spcAft>
              <a:buClr>
                <a:schemeClr val="dk1"/>
              </a:buClr>
              <a:buSzPts val="1100"/>
              <a:buFont typeface="Arial"/>
              <a:buNone/>
            </a:pPr>
            <a:r>
              <a:rPr lang="es" sz="1200" b="1" dirty="0">
                <a:solidFill>
                  <a:schemeClr val="tx1">
                    <a:lumMod val="65000"/>
                    <a:lumOff val="35000"/>
                  </a:schemeClr>
                </a:solidFill>
              </a:rPr>
              <a:t>DIMENSIONES QUE SE INTERVIENEN:</a:t>
            </a:r>
            <a:endParaRPr sz="1200" b="1" dirty="0">
              <a:solidFill>
                <a:schemeClr val="tx1">
                  <a:lumMod val="65000"/>
                  <a:lumOff val="35000"/>
                </a:schemeClr>
              </a:solidFill>
            </a:endParaRPr>
          </a:p>
          <a:p>
            <a:pPr marL="457200" lvl="0" indent="-304800" algn="l" rtl="0">
              <a:lnSpc>
                <a:spcPct val="115000"/>
              </a:lnSpc>
              <a:spcBef>
                <a:spcPts val="120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ambientales y de esfuerzo físico</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de carga mental</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Demandas cuantitativas</a:t>
            </a:r>
            <a:endParaRPr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Control y autonomía sobre el trabajo</a:t>
            </a:r>
            <a:endParaRPr sz="1200" dirty="0">
              <a:solidFill>
                <a:schemeClr val="tx1">
                  <a:lumMod val="65000"/>
                  <a:lumOff val="35000"/>
                </a:schemeClr>
              </a:solidFill>
            </a:endParaRPr>
          </a:p>
          <a:p>
            <a:pPr marL="0" lvl="0" indent="0" algn="just" rtl="0">
              <a:lnSpc>
                <a:spcPct val="190909"/>
              </a:lnSpc>
              <a:spcBef>
                <a:spcPts val="1200"/>
              </a:spcBef>
              <a:spcAft>
                <a:spcPts val="1200"/>
              </a:spcAft>
              <a:buNone/>
            </a:pPr>
            <a:endParaRPr sz="1400" dirty="0">
              <a:solidFill>
                <a:srgbClr val="073763"/>
              </a:solidFill>
            </a:endParaRPr>
          </a:p>
        </p:txBody>
      </p:sp>
      <p:cxnSp>
        <p:nvCxnSpPr>
          <p:cNvPr id="196" name="Google Shape;196;p29"/>
          <p:cNvCxnSpPr/>
          <p:nvPr/>
        </p:nvCxnSpPr>
        <p:spPr>
          <a:xfrm>
            <a:off x="-1275" y="1432300"/>
            <a:ext cx="4147500" cy="0"/>
          </a:xfrm>
          <a:prstGeom prst="straightConnector1">
            <a:avLst/>
          </a:prstGeom>
          <a:noFill/>
          <a:ln w="38100" cap="flat" cmpd="sng">
            <a:solidFill>
              <a:srgbClr val="073763"/>
            </a:solidFill>
            <a:prstDash val="solid"/>
            <a:round/>
            <a:headEnd type="none" w="med" len="med"/>
            <a:tailEnd type="none" w="med" len="med"/>
          </a:ln>
        </p:spPr>
      </p:cxnSp>
      <p:sp>
        <p:nvSpPr>
          <p:cNvPr id="197" name="Google Shape;197;p29"/>
          <p:cNvSpPr txBox="1"/>
          <p:nvPr/>
        </p:nvSpPr>
        <p:spPr>
          <a:xfrm>
            <a:off x="254000" y="3563125"/>
            <a:ext cx="6142500" cy="4647396"/>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0"/>
              </a:spcAft>
              <a:buNone/>
            </a:pPr>
            <a:endParaRPr sz="1200" b="1" dirty="0">
              <a:solidFill>
                <a:srgbClr val="004881"/>
              </a:solidFill>
            </a:endParaRPr>
          </a:p>
          <a:p>
            <a:pPr marL="457200" lvl="0" indent="0" algn="just" rtl="0">
              <a:spcBef>
                <a:spcPts val="1200"/>
              </a:spcBef>
              <a:spcAft>
                <a:spcPts val="0"/>
              </a:spcAft>
              <a:buNone/>
            </a:pPr>
            <a:endParaRPr sz="1200" b="1" dirty="0">
              <a:solidFill>
                <a:srgbClr val="004881"/>
              </a:solidFill>
            </a:endParaRPr>
          </a:p>
          <a:p>
            <a:pPr marL="0" lvl="0" indent="0" algn="l" rtl="0">
              <a:spcBef>
                <a:spcPts val="120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dk1"/>
              </a:solidFill>
            </a:endParaRPr>
          </a:p>
          <a:p>
            <a:pPr marL="0" lvl="0" indent="0" algn="l" rtl="0">
              <a:spcBef>
                <a:spcPts val="0"/>
              </a:spcBef>
              <a:spcAft>
                <a:spcPts val="0"/>
              </a:spcAft>
              <a:buNone/>
            </a:pPr>
            <a:endParaRPr sz="1300" b="1" dirty="0">
              <a:solidFill>
                <a:schemeClr val="tx1">
                  <a:lumMod val="65000"/>
                  <a:lumOff val="35000"/>
                </a:schemeClr>
              </a:solidFill>
            </a:endParaRPr>
          </a:p>
          <a:p>
            <a:pPr marL="0" lvl="0" indent="0" algn="l" rtl="0">
              <a:spcBef>
                <a:spcPts val="0"/>
              </a:spcBef>
              <a:spcAft>
                <a:spcPts val="0"/>
              </a:spcAft>
              <a:buNone/>
            </a:pPr>
            <a:r>
              <a:rPr lang="es" sz="1200" b="1" dirty="0">
                <a:solidFill>
                  <a:schemeClr val="tx1">
                    <a:lumMod val="65000"/>
                    <a:lumOff val="35000"/>
                  </a:schemeClr>
                </a:solidFill>
              </a:rPr>
              <a:t>Contacto:</a:t>
            </a:r>
            <a:endParaRPr sz="1200" b="1" dirty="0">
              <a:solidFill>
                <a:schemeClr val="tx1">
                  <a:lumMod val="65000"/>
                  <a:lumOff val="35000"/>
                </a:schemeClr>
              </a:solidFill>
            </a:endParaRPr>
          </a:p>
          <a:p>
            <a:pPr marL="0" lvl="0" indent="0" algn="l" rtl="0">
              <a:spcBef>
                <a:spcPts val="0"/>
              </a:spcBef>
              <a:spcAft>
                <a:spcPts val="0"/>
              </a:spcAft>
              <a:buNone/>
            </a:pPr>
            <a:endParaRPr sz="1200" b="1" dirty="0">
              <a:solidFill>
                <a:schemeClr val="tx1">
                  <a:lumMod val="65000"/>
                  <a:lumOff val="35000"/>
                </a:schemeClr>
              </a:solidFill>
            </a:endParaRPr>
          </a:p>
          <a:p>
            <a:pPr marL="0" lvl="0" indent="0" algn="l" rtl="0">
              <a:spcBef>
                <a:spcPts val="0"/>
              </a:spcBef>
              <a:spcAft>
                <a:spcPts val="0"/>
              </a:spcAft>
              <a:buNone/>
            </a:pPr>
            <a:r>
              <a:rPr lang="es" sz="1200" dirty="0">
                <a:solidFill>
                  <a:schemeClr val="tx1">
                    <a:lumMod val="65000"/>
                    <a:lumOff val="35000"/>
                  </a:schemeClr>
                </a:solidFill>
                <a:highlight>
                  <a:srgbClr val="FFFFFF"/>
                </a:highlight>
              </a:rPr>
              <a:t>Sebastián Rojas Granada                                          </a:t>
            </a:r>
            <a:endParaRPr sz="1200" dirty="0">
              <a:solidFill>
                <a:schemeClr val="tx1">
                  <a:lumMod val="65000"/>
                  <a:lumOff val="35000"/>
                </a:schemeClr>
              </a:solidFill>
              <a:highlight>
                <a:srgbClr val="FFFFFF"/>
              </a:highlight>
            </a:endParaRPr>
          </a:p>
          <a:p>
            <a:pPr marL="0" lvl="0" indent="0" algn="l" rtl="0">
              <a:spcBef>
                <a:spcPts val="0"/>
              </a:spcBef>
              <a:spcAft>
                <a:spcPts val="0"/>
              </a:spcAft>
              <a:buNone/>
            </a:pPr>
            <a:r>
              <a:rPr lang="es" sz="1200" dirty="0">
                <a:solidFill>
                  <a:schemeClr val="tx1">
                    <a:lumMod val="65000"/>
                    <a:lumOff val="35000"/>
                  </a:schemeClr>
                </a:solidFill>
                <a:highlight>
                  <a:srgbClr val="FFFFFF"/>
                </a:highlight>
              </a:rPr>
              <a:t>Coordinador SG-SST</a:t>
            </a:r>
            <a:endParaRPr sz="1200" dirty="0">
              <a:solidFill>
                <a:schemeClr val="tx1">
                  <a:lumMod val="65000"/>
                  <a:lumOff val="35000"/>
                </a:schemeClr>
              </a:solidFill>
              <a:highlight>
                <a:srgbClr val="FFFFFF"/>
              </a:highlight>
            </a:endParaRPr>
          </a:p>
          <a:p>
            <a:pPr marL="0" lvl="0" indent="0" algn="l" rtl="0">
              <a:spcBef>
                <a:spcPts val="0"/>
              </a:spcBef>
              <a:spcAft>
                <a:spcPts val="0"/>
              </a:spcAft>
              <a:buNone/>
            </a:pPr>
            <a:r>
              <a:rPr lang="es" sz="1200" dirty="0">
                <a:solidFill>
                  <a:schemeClr val="tx1">
                    <a:lumMod val="65000"/>
                    <a:lumOff val="35000"/>
                  </a:schemeClr>
                </a:solidFill>
                <a:highlight>
                  <a:srgbClr val="FFFFFF"/>
                </a:highlight>
              </a:rPr>
              <a:t>Oficina Bloque 15C S-113</a:t>
            </a:r>
            <a:endParaRPr sz="1200" dirty="0">
              <a:solidFill>
                <a:schemeClr val="tx1">
                  <a:lumMod val="65000"/>
                  <a:lumOff val="35000"/>
                </a:schemeClr>
              </a:solidFill>
            </a:endParaRPr>
          </a:p>
          <a:p>
            <a:pPr marL="0" lvl="0" indent="0" algn="l" rtl="0">
              <a:spcBef>
                <a:spcPts val="0"/>
              </a:spcBef>
              <a:spcAft>
                <a:spcPts val="0"/>
              </a:spcAft>
              <a:buNone/>
            </a:pPr>
            <a:r>
              <a:rPr lang="es" sz="1200" dirty="0">
                <a:solidFill>
                  <a:schemeClr val="tx1">
                    <a:lumMod val="65000"/>
                    <a:lumOff val="35000"/>
                  </a:schemeClr>
                </a:solidFill>
                <a:highlight>
                  <a:srgbClr val="FFFFFF"/>
                </a:highlight>
              </a:rPr>
              <a:t>seguridadysalud@utp.edu.co</a:t>
            </a:r>
            <a:endParaRPr sz="1200" b="1" dirty="0">
              <a:solidFill>
                <a:schemeClr val="tx1">
                  <a:lumMod val="65000"/>
                  <a:lumOff val="35000"/>
                </a:schemeClr>
              </a:solidFill>
            </a:endParaRPr>
          </a:p>
          <a:p>
            <a:pPr marL="0" lvl="0" indent="0" algn="l" rtl="0">
              <a:spcBef>
                <a:spcPts val="1200"/>
              </a:spcBef>
              <a:spcAft>
                <a:spcPts val="1200"/>
              </a:spcAft>
              <a:buNone/>
            </a:pPr>
            <a:endParaRPr dirty="0">
              <a:solidFill>
                <a:srgbClr val="FF0000"/>
              </a:solidFill>
            </a:endParaRPr>
          </a:p>
        </p:txBody>
      </p:sp>
      <p:pic>
        <p:nvPicPr>
          <p:cNvPr id="198" name="Google Shape;198;p29"/>
          <p:cNvPicPr preferRelativeResize="0"/>
          <p:nvPr/>
        </p:nvPicPr>
        <p:blipFill>
          <a:blip r:embed="rId4">
            <a:alphaModFix/>
          </a:blip>
          <a:stretch>
            <a:fillRect/>
          </a:stretch>
        </p:blipFill>
        <p:spPr>
          <a:xfrm>
            <a:off x="460613" y="4137063"/>
            <a:ext cx="2619375" cy="174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0"/>
          <p:cNvPicPr preferRelativeResize="0"/>
          <p:nvPr/>
        </p:nvPicPr>
        <p:blipFill>
          <a:blip r:embed="rId3">
            <a:alphaModFix/>
          </a:blip>
          <a:stretch>
            <a:fillRect/>
          </a:stretch>
        </p:blipFill>
        <p:spPr>
          <a:xfrm>
            <a:off x="167064" y="6914870"/>
            <a:ext cx="2477451" cy="1654325"/>
          </a:xfrm>
          <a:prstGeom prst="rect">
            <a:avLst/>
          </a:prstGeom>
          <a:noFill/>
          <a:ln>
            <a:noFill/>
          </a:ln>
        </p:spPr>
      </p:pic>
      <p:sp>
        <p:nvSpPr>
          <p:cNvPr id="204" name="Google Shape;204;p30"/>
          <p:cNvSpPr txBox="1">
            <a:spLocks noGrp="1"/>
          </p:cNvSpPr>
          <p:nvPr>
            <p:ph type="body" idx="4294967295"/>
          </p:nvPr>
        </p:nvSpPr>
        <p:spPr>
          <a:xfrm>
            <a:off x="3028762" y="4169674"/>
            <a:ext cx="3489900" cy="1887600"/>
          </a:xfrm>
          <a:prstGeom prst="rect">
            <a:avLst/>
          </a:prstGeom>
        </p:spPr>
        <p:txBody>
          <a:bodyPr spcFirstLastPara="1" wrap="square" lIns="128500" tIns="128500" rIns="128500" bIns="128500" anchor="t" anchorCtr="0">
            <a:noAutofit/>
          </a:bodyPr>
          <a:lstStyle/>
          <a:p>
            <a:pPr marL="0" lvl="0" indent="0" algn="l" rtl="0">
              <a:lnSpc>
                <a:spcPct val="95000"/>
              </a:lnSpc>
              <a:spcBef>
                <a:spcPts val="0"/>
              </a:spcBef>
              <a:spcAft>
                <a:spcPts val="1700"/>
              </a:spcAft>
              <a:buSzPts val="935"/>
              <a:buNone/>
            </a:pPr>
            <a:r>
              <a:rPr lang="es" sz="1200" dirty="0">
                <a:solidFill>
                  <a:schemeClr val="tx1">
                    <a:lumMod val="65000"/>
                    <a:lumOff val="35000"/>
                  </a:schemeClr>
                </a:solidFill>
              </a:rPr>
              <a:t>Jairo Ordilio Torres Moreno.                     Director Administrativo Gestión del Talento Humano</a:t>
            </a:r>
          </a:p>
          <a:p>
            <a:pPr marL="0" lvl="0" indent="0" algn="l" rtl="0">
              <a:lnSpc>
                <a:spcPct val="95000"/>
              </a:lnSpc>
              <a:spcBef>
                <a:spcPts val="0"/>
              </a:spcBef>
              <a:spcAft>
                <a:spcPts val="1700"/>
              </a:spcAft>
              <a:buSzPts val="935"/>
              <a:buNone/>
            </a:pPr>
            <a:r>
              <a:rPr lang="es" sz="1200" dirty="0">
                <a:solidFill>
                  <a:schemeClr val="tx1">
                    <a:lumMod val="65000"/>
                    <a:lumOff val="35000"/>
                  </a:schemeClr>
                </a:solidFill>
              </a:rPr>
              <a:t>Sebastian Rojas Granada</a:t>
            </a:r>
            <a:br>
              <a:rPr lang="es" sz="1200" dirty="0">
                <a:solidFill>
                  <a:schemeClr val="tx1">
                    <a:lumMod val="65000"/>
                    <a:lumOff val="35000"/>
                  </a:schemeClr>
                </a:solidFill>
              </a:rPr>
            </a:br>
            <a:r>
              <a:rPr lang="es" sz="1200" dirty="0">
                <a:solidFill>
                  <a:schemeClr val="tx1">
                    <a:lumMod val="65000"/>
                    <a:lumOff val="35000"/>
                  </a:schemeClr>
                </a:solidFill>
              </a:rPr>
              <a:t>Coordinador SG SST - UTP</a:t>
            </a:r>
            <a:br>
              <a:rPr lang="es" sz="1200" dirty="0">
                <a:solidFill>
                  <a:schemeClr val="tx1">
                    <a:lumMod val="65000"/>
                    <a:lumOff val="35000"/>
                  </a:schemeClr>
                </a:solidFill>
              </a:rPr>
            </a:br>
            <a:r>
              <a:rPr lang="es" sz="1200" dirty="0">
                <a:solidFill>
                  <a:schemeClr val="tx1">
                    <a:lumMod val="65000"/>
                    <a:lumOff val="35000"/>
                  </a:schemeClr>
                </a:solidFill>
              </a:rPr>
              <a:t>seguridadysalud@utp.edu.co</a:t>
            </a:r>
            <a:br>
              <a:rPr lang="es" sz="1200" dirty="0">
                <a:solidFill>
                  <a:schemeClr val="tx1">
                    <a:lumMod val="65000"/>
                    <a:lumOff val="35000"/>
                  </a:schemeClr>
                </a:solidFill>
              </a:rPr>
            </a:br>
            <a:br>
              <a:rPr lang="es" sz="1200" dirty="0">
                <a:solidFill>
                  <a:schemeClr val="tx1">
                    <a:lumMod val="65000"/>
                    <a:lumOff val="35000"/>
                  </a:schemeClr>
                </a:solidFill>
              </a:rPr>
            </a:br>
            <a:r>
              <a:rPr lang="es" sz="1200" dirty="0">
                <a:solidFill>
                  <a:schemeClr val="tx1">
                    <a:lumMod val="65000"/>
                    <a:lumOff val="35000"/>
                  </a:schemeClr>
                </a:solidFill>
              </a:rPr>
              <a:t>Margarita María Llano M.</a:t>
            </a:r>
            <a:br>
              <a:rPr lang="es" sz="1200" dirty="0">
                <a:solidFill>
                  <a:schemeClr val="tx1">
                    <a:lumMod val="65000"/>
                    <a:lumOff val="35000"/>
                  </a:schemeClr>
                </a:solidFill>
              </a:rPr>
            </a:br>
            <a:r>
              <a:rPr lang="es" sz="1200" dirty="0">
                <a:solidFill>
                  <a:schemeClr val="tx1">
                    <a:lumMod val="65000"/>
                    <a:lumOff val="35000"/>
                  </a:schemeClr>
                </a:solidFill>
              </a:rPr>
              <a:t>Psicóloga Especialista SST.</a:t>
            </a:r>
            <a:br>
              <a:rPr lang="es" sz="1200" dirty="0">
                <a:solidFill>
                  <a:schemeClr val="tx1">
                    <a:lumMod val="65000"/>
                    <a:lumOff val="35000"/>
                  </a:schemeClr>
                </a:solidFill>
              </a:rPr>
            </a:br>
            <a:r>
              <a:rPr lang="es" sz="1200" dirty="0">
                <a:solidFill>
                  <a:schemeClr val="tx1">
                    <a:lumMod val="65000"/>
                    <a:lumOff val="35000"/>
                  </a:schemeClr>
                </a:solidFill>
              </a:rPr>
              <a:t>margarita.llano@utp.edu.co</a:t>
            </a:r>
            <a:endParaRPr sz="1200" dirty="0">
              <a:solidFill>
                <a:schemeClr val="tx1">
                  <a:lumMod val="65000"/>
                  <a:lumOff val="35000"/>
                </a:schemeClr>
              </a:solidFill>
            </a:endParaRPr>
          </a:p>
        </p:txBody>
      </p:sp>
      <p:pic>
        <p:nvPicPr>
          <p:cNvPr id="205" name="Google Shape;205;p30"/>
          <p:cNvPicPr preferRelativeResize="0"/>
          <p:nvPr/>
        </p:nvPicPr>
        <p:blipFill>
          <a:blip r:embed="rId4">
            <a:alphaModFix/>
          </a:blip>
          <a:stretch>
            <a:fillRect/>
          </a:stretch>
        </p:blipFill>
        <p:spPr>
          <a:xfrm>
            <a:off x="6676" y="3714362"/>
            <a:ext cx="2798225" cy="2798225"/>
          </a:xfrm>
          <a:prstGeom prst="rect">
            <a:avLst/>
          </a:prstGeom>
          <a:noFill/>
          <a:ln>
            <a:noFill/>
          </a:ln>
        </p:spPr>
      </p:pic>
      <p:sp>
        <p:nvSpPr>
          <p:cNvPr id="206" name="Google Shape;206;p30"/>
          <p:cNvSpPr txBox="1"/>
          <p:nvPr/>
        </p:nvSpPr>
        <p:spPr>
          <a:xfrm>
            <a:off x="2768212" y="7347597"/>
            <a:ext cx="4011000" cy="928942"/>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1700"/>
              </a:spcAft>
              <a:buNone/>
            </a:pPr>
            <a:r>
              <a:rPr lang="es" sz="1200" b="1" dirty="0">
                <a:solidFill>
                  <a:schemeClr val="tx1">
                    <a:lumMod val="65000"/>
                    <a:lumOff val="35000"/>
                  </a:schemeClr>
                </a:solidFill>
              </a:rPr>
              <a:t>SEGURIDAD Y SALUD EN EL TRABAJO</a:t>
            </a:r>
            <a:br>
              <a:rPr lang="es" sz="1200" b="1" dirty="0">
                <a:solidFill>
                  <a:schemeClr val="tx1">
                    <a:lumMod val="65000"/>
                    <a:lumOff val="35000"/>
                  </a:schemeClr>
                </a:solidFill>
              </a:rPr>
            </a:br>
            <a:r>
              <a:rPr lang="es" sz="1200" dirty="0">
                <a:solidFill>
                  <a:schemeClr val="tx1">
                    <a:lumMod val="65000"/>
                    <a:lumOff val="35000"/>
                  </a:schemeClr>
                </a:solidFill>
              </a:rPr>
              <a:t>Edificio 15c S113 -  Oficina SST</a:t>
            </a:r>
            <a:br>
              <a:rPr lang="es" sz="1200" dirty="0">
                <a:solidFill>
                  <a:schemeClr val="tx1">
                    <a:lumMod val="65000"/>
                    <a:lumOff val="35000"/>
                  </a:schemeClr>
                </a:solidFill>
              </a:rPr>
            </a:br>
            <a:r>
              <a:rPr lang="es" sz="1200" dirty="0">
                <a:solidFill>
                  <a:schemeClr val="tx1">
                    <a:lumMod val="65000"/>
                    <a:lumOff val="35000"/>
                  </a:schemeClr>
                </a:solidFill>
              </a:rPr>
              <a:t>3137472</a:t>
            </a:r>
            <a:endParaRPr sz="1200" dirty="0">
              <a:solidFill>
                <a:schemeClr val="tx1">
                  <a:lumMod val="65000"/>
                  <a:lumOff val="35000"/>
                </a:schemeClr>
              </a:solidFill>
            </a:endParaRPr>
          </a:p>
        </p:txBody>
      </p:sp>
      <p:sp>
        <p:nvSpPr>
          <p:cNvPr id="207" name="Google Shape;207;p30"/>
          <p:cNvSpPr txBox="1"/>
          <p:nvPr/>
        </p:nvSpPr>
        <p:spPr>
          <a:xfrm>
            <a:off x="176913" y="1959866"/>
            <a:ext cx="6068700" cy="92329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200" dirty="0">
                <a:solidFill>
                  <a:schemeClr val="tx1">
                    <a:lumMod val="65000"/>
                    <a:lumOff val="35000"/>
                  </a:schemeClr>
                </a:solidFill>
              </a:rPr>
              <a:t>Estas estrategias están dirigidas a motivar a los Directivos y líderes de procesos para que se involucren proactivamente en la autogestión y seguimiento de sus equipos de trabajo, así como, solicitar acompañamiento oportuno cuando sea necesario e </a:t>
            </a:r>
            <a:r>
              <a:rPr lang="es" sz="1200" strike="sngStrike" dirty="0">
                <a:solidFill>
                  <a:schemeClr val="tx1">
                    <a:lumMod val="65000"/>
                    <a:lumOff val="35000"/>
                  </a:schemeClr>
                </a:solidFill>
              </a:rPr>
              <a:t> </a:t>
            </a:r>
            <a:r>
              <a:rPr lang="es" sz="1200" dirty="0">
                <a:solidFill>
                  <a:schemeClr val="tx1">
                    <a:lumMod val="65000"/>
                    <a:lumOff val="35000"/>
                  </a:schemeClr>
                </a:solidFill>
              </a:rPr>
              <a:t>implementar las estrategias y recomendaciones indicadas para cada situación.</a:t>
            </a:r>
            <a:endParaRPr sz="1200" dirty="0">
              <a:solidFill>
                <a:schemeClr val="tx1">
                  <a:lumMod val="65000"/>
                  <a:lumOff val="35000"/>
                </a:schemeClr>
              </a:solidFill>
            </a:endParaRPr>
          </a:p>
        </p:txBody>
      </p:sp>
      <p:sp>
        <p:nvSpPr>
          <p:cNvPr id="208" name="Google Shape;208;p30"/>
          <p:cNvSpPr txBox="1">
            <a:spLocks noGrp="1"/>
          </p:cNvSpPr>
          <p:nvPr>
            <p:ph type="ctrTitle"/>
          </p:nvPr>
        </p:nvSpPr>
        <p:spPr>
          <a:xfrm>
            <a:off x="167064" y="1032076"/>
            <a:ext cx="4974600" cy="713868"/>
          </a:xfrm>
          <a:prstGeom prst="rect">
            <a:avLst/>
          </a:prstGeom>
          <a:ln>
            <a:noFill/>
          </a:ln>
        </p:spPr>
        <p:txBody>
          <a:bodyPr spcFirstLastPara="1" wrap="square" lIns="128500" tIns="128500" rIns="128500" bIns="128500" anchor="b" anchorCtr="0">
            <a:normAutofit fontScale="90000"/>
          </a:bodyPr>
          <a:lstStyle/>
          <a:p>
            <a:pPr marL="0" lvl="0" indent="0" rtl="0">
              <a:spcBef>
                <a:spcPts val="0"/>
              </a:spcBef>
              <a:spcAft>
                <a:spcPts val="0"/>
              </a:spcAft>
              <a:buSzPts val="990"/>
              <a:buNone/>
            </a:pPr>
            <a:r>
              <a:rPr lang="es" sz="1800" b="1" dirty="0">
                <a:solidFill>
                  <a:srgbClr val="073763"/>
                </a:solidFill>
              </a:rPr>
              <a:t>ACOMPAÑAMIENTO Y GESTIÓN DEL RIESGO PSICOSOCIAL</a:t>
            </a:r>
            <a:endParaRPr sz="1800" b="1" dirty="0">
              <a:solidFill>
                <a:srgbClr val="07376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233161" y="840992"/>
            <a:ext cx="6373500" cy="1082100"/>
          </a:xfrm>
          <a:prstGeom prst="rect">
            <a:avLst/>
          </a:prstGeom>
        </p:spPr>
        <p:txBody>
          <a:bodyPr spcFirstLastPara="1" wrap="square" lIns="128500" tIns="128500" rIns="128500" bIns="128500" anchor="t" anchorCtr="0">
            <a:normAutofit/>
          </a:bodyPr>
          <a:lstStyle/>
          <a:p>
            <a:pPr marL="0" lvl="0" indent="0" algn="l" rtl="0">
              <a:spcBef>
                <a:spcPts val="0"/>
              </a:spcBef>
              <a:spcAft>
                <a:spcPts val="0"/>
              </a:spcAft>
              <a:buNone/>
            </a:pPr>
            <a:endParaRPr/>
          </a:p>
        </p:txBody>
      </p:sp>
      <p:sp>
        <p:nvSpPr>
          <p:cNvPr id="214" name="Google Shape;214;p31"/>
          <p:cNvSpPr txBox="1">
            <a:spLocks noGrp="1"/>
          </p:cNvSpPr>
          <p:nvPr>
            <p:ph type="body" idx="1"/>
          </p:nvPr>
        </p:nvSpPr>
        <p:spPr>
          <a:xfrm>
            <a:off x="233161" y="2177906"/>
            <a:ext cx="6373500" cy="6456000"/>
          </a:xfrm>
          <a:prstGeom prst="rect">
            <a:avLst/>
          </a:prstGeom>
        </p:spPr>
        <p:txBody>
          <a:bodyPr spcFirstLastPara="1" wrap="square" lIns="128500" tIns="128500" rIns="128500" bIns="128500" anchor="t" anchorCtr="0">
            <a:normAutofit/>
          </a:bodyPr>
          <a:lstStyle/>
          <a:p>
            <a:pPr marL="0" lvl="0" indent="0" algn="l" rtl="0">
              <a:spcBef>
                <a:spcPts val="0"/>
              </a:spcBef>
              <a:spcAft>
                <a:spcPts val="1700"/>
              </a:spcAft>
              <a:buNone/>
            </a:pPr>
            <a:endParaRPr/>
          </a:p>
        </p:txBody>
      </p:sp>
      <p:pic>
        <p:nvPicPr>
          <p:cNvPr id="215" name="Google Shape;215;p31"/>
          <p:cNvPicPr preferRelativeResize="0"/>
          <p:nvPr/>
        </p:nvPicPr>
        <p:blipFill>
          <a:blip r:embed="rId3">
            <a:alphaModFix/>
          </a:blip>
          <a:stretch>
            <a:fillRect/>
          </a:stretch>
        </p:blipFill>
        <p:spPr>
          <a:xfrm>
            <a:off x="-100" y="0"/>
            <a:ext cx="6840001" cy="97199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233250" y="1011725"/>
            <a:ext cx="6373500" cy="4241400"/>
          </a:xfrm>
          <a:prstGeom prst="rect">
            <a:avLst/>
          </a:prstGeom>
        </p:spPr>
        <p:txBody>
          <a:bodyPr spcFirstLastPara="1" wrap="square" lIns="128500" tIns="128500" rIns="128500" bIns="128500" anchor="ctr" anchorCtr="0">
            <a:noAutofit/>
          </a:bodyPr>
          <a:lstStyle/>
          <a:p>
            <a:pPr marL="0" lvl="0" indent="0" algn="just" rtl="0">
              <a:lnSpc>
                <a:spcPct val="115000"/>
              </a:lnSpc>
              <a:spcBef>
                <a:spcPts val="1200"/>
              </a:spcBef>
              <a:spcAft>
                <a:spcPts val="0"/>
              </a:spcAft>
              <a:buNone/>
            </a:pPr>
            <a:endParaRPr sz="1200" dirty="0">
              <a:solidFill>
                <a:schemeClr val="tx1">
                  <a:lumMod val="65000"/>
                  <a:lumOff val="35000"/>
                </a:schemeClr>
              </a:solidFill>
            </a:endParaRPr>
          </a:p>
          <a:p>
            <a:pPr marL="0" lvl="0" indent="0" algn="just" rtl="0">
              <a:lnSpc>
                <a:spcPct val="115000"/>
              </a:lnSpc>
              <a:spcBef>
                <a:spcPts val="1200"/>
              </a:spcBef>
              <a:spcAft>
                <a:spcPts val="0"/>
              </a:spcAft>
              <a:buNone/>
            </a:pPr>
            <a:br>
              <a:rPr lang="es" sz="1600" b="1" dirty="0">
                <a:solidFill>
                  <a:schemeClr val="tx1">
                    <a:lumMod val="65000"/>
                    <a:lumOff val="35000"/>
                  </a:schemeClr>
                </a:solidFill>
              </a:rPr>
            </a:br>
            <a:r>
              <a:rPr lang="es" sz="1600" b="1" dirty="0">
                <a:solidFill>
                  <a:schemeClr val="tx1">
                    <a:lumMod val="65000"/>
                    <a:lumOff val="35000"/>
                  </a:schemeClr>
                </a:solidFill>
              </a:rPr>
              <a:t>INTERVENCIÓN DEL RIESGO PSICOSOCIAL</a:t>
            </a:r>
            <a:br>
              <a:rPr lang="es" sz="1800" b="1" dirty="0">
                <a:solidFill>
                  <a:srgbClr val="073763"/>
                </a:solidFill>
              </a:rPr>
            </a:br>
            <a:br>
              <a:rPr lang="es" sz="1200" b="1" dirty="0">
                <a:solidFill>
                  <a:srgbClr val="073763"/>
                </a:solidFill>
              </a:rPr>
            </a:br>
            <a:r>
              <a:rPr lang="es" sz="1200" dirty="0">
                <a:solidFill>
                  <a:schemeClr val="tx1">
                    <a:lumMod val="65000"/>
                    <a:lumOff val="35000"/>
                  </a:schemeClr>
                </a:solidFill>
              </a:rPr>
              <a:t>La gestión de los riesgos laborales se concibe como un </a:t>
            </a:r>
            <a:r>
              <a:rPr lang="es" sz="1200" i="1" dirty="0">
                <a:solidFill>
                  <a:schemeClr val="tx1">
                    <a:lumMod val="65000"/>
                    <a:lumOff val="35000"/>
                  </a:schemeClr>
                </a:solidFill>
              </a:rPr>
              <a:t>pilar fundamental</a:t>
            </a:r>
            <a:r>
              <a:rPr lang="es" sz="1200" dirty="0">
                <a:solidFill>
                  <a:schemeClr val="tx1">
                    <a:lumMod val="65000"/>
                    <a:lumOff val="35000"/>
                  </a:schemeClr>
                </a:solidFill>
              </a:rPr>
              <a:t> en la promoción de un entorno laboral saludable y seguro. En este contexto, la intervención del riesgo psicosocial adquiere una relevancia crucial, ya que su adecuada gestión </a:t>
            </a:r>
            <a:r>
              <a:rPr lang="es" sz="1200" b="1" i="1" dirty="0">
                <a:solidFill>
                  <a:schemeClr val="tx1">
                    <a:lumMod val="65000"/>
                    <a:lumOff val="35000"/>
                  </a:schemeClr>
                </a:solidFill>
              </a:rPr>
              <a:t>previene la aparición de enfermedades y factores adversos Institucionales</a:t>
            </a:r>
            <a:r>
              <a:rPr lang="es" sz="1200" dirty="0">
                <a:solidFill>
                  <a:schemeClr val="tx1">
                    <a:lumMod val="65000"/>
                    <a:lumOff val="35000"/>
                  </a:schemeClr>
                </a:solidFill>
              </a:rPr>
              <a:t>, a la vez que fomenta el bienestar y mejora la calidad de vida de nuestros colaboradores.</a:t>
            </a:r>
            <a:br>
              <a:rPr lang="es" sz="1200" dirty="0">
                <a:solidFill>
                  <a:schemeClr val="tx1">
                    <a:lumMod val="65000"/>
                    <a:lumOff val="35000"/>
                  </a:schemeClr>
                </a:solidFill>
              </a:rPr>
            </a:br>
            <a:br>
              <a:rPr lang="es" sz="1200" dirty="0">
                <a:solidFill>
                  <a:schemeClr val="tx1">
                    <a:lumMod val="65000"/>
                    <a:lumOff val="35000"/>
                  </a:schemeClr>
                </a:solidFill>
              </a:rPr>
            </a:br>
            <a:r>
              <a:rPr lang="es" sz="1200" dirty="0">
                <a:solidFill>
                  <a:schemeClr val="tx1">
                    <a:lumMod val="65000"/>
                    <a:lumOff val="35000"/>
                  </a:schemeClr>
                </a:solidFill>
              </a:rPr>
              <a:t>Este kit de intervención se ha elaborado teniendo en cuenta los resultados obtenidos de la </a:t>
            </a:r>
            <a:r>
              <a:rPr lang="es" sz="1200" i="1" dirty="0">
                <a:solidFill>
                  <a:schemeClr val="tx1">
                    <a:lumMod val="65000"/>
                    <a:lumOff val="35000"/>
                  </a:schemeClr>
                </a:solidFill>
              </a:rPr>
              <a:t>batería de riesgo psicosocial</a:t>
            </a:r>
            <a:r>
              <a:rPr lang="es" sz="1200" dirty="0">
                <a:solidFill>
                  <a:schemeClr val="tx1">
                    <a:lumMod val="65000"/>
                    <a:lumOff val="35000"/>
                  </a:schemeClr>
                </a:solidFill>
              </a:rPr>
              <a:t>, con lo cual se  implementarán acciones con mayor precisión y eficacia. </a:t>
            </a:r>
            <a:endParaRPr sz="1200" dirty="0">
              <a:solidFill>
                <a:schemeClr val="tx1">
                  <a:lumMod val="65000"/>
                  <a:lumOff val="35000"/>
                </a:schemeClr>
              </a:solidFill>
            </a:endParaRPr>
          </a:p>
          <a:p>
            <a:pPr marL="0" lvl="0" indent="0" algn="just" rtl="0">
              <a:lnSpc>
                <a:spcPct val="115000"/>
              </a:lnSpc>
              <a:spcBef>
                <a:spcPts val="1200"/>
              </a:spcBef>
              <a:spcAft>
                <a:spcPts val="0"/>
              </a:spcAft>
              <a:buNone/>
            </a:pPr>
            <a:r>
              <a:rPr lang="es-CO" sz="1200" dirty="0">
                <a:solidFill>
                  <a:schemeClr val="tx1">
                    <a:lumMod val="65000"/>
                    <a:lumOff val="35000"/>
                  </a:schemeClr>
                </a:solidFill>
              </a:rPr>
              <a:t>A</a:t>
            </a:r>
            <a:r>
              <a:rPr lang="es" sz="1200" dirty="0">
                <a:solidFill>
                  <a:schemeClr val="tx1">
                    <a:lumMod val="65000"/>
                    <a:lumOff val="35000"/>
                  </a:schemeClr>
                </a:solidFill>
              </a:rPr>
              <a:t>provechando las capacidades institucionales y los recursos asignados, se busca mitigar los riesgos identificados, con la implementación de estrategias orientadas a </a:t>
            </a:r>
            <a:r>
              <a:rPr lang="es" sz="1200" i="1" dirty="0">
                <a:solidFill>
                  <a:schemeClr val="tx1">
                    <a:lumMod val="65000"/>
                    <a:lumOff val="35000"/>
                  </a:schemeClr>
                </a:solidFill>
              </a:rPr>
              <a:t>la promoción de la salud mental y la gestión de los riesgos psicosociales, </a:t>
            </a:r>
            <a:r>
              <a:rPr lang="es" sz="1200" dirty="0">
                <a:solidFill>
                  <a:schemeClr val="tx1">
                    <a:lumMod val="65000"/>
                    <a:lumOff val="35000"/>
                  </a:schemeClr>
                </a:solidFill>
              </a:rPr>
              <a:t>a través de alianzas y articulación interinstitucional.</a:t>
            </a:r>
            <a:endParaRPr sz="1200" b="1" dirty="0">
              <a:solidFill>
                <a:schemeClr val="tx1">
                  <a:lumMod val="65000"/>
                  <a:lumOff val="35000"/>
                </a:schemeClr>
              </a:solidFill>
            </a:endParaRPr>
          </a:p>
          <a:p>
            <a:pPr marL="0" lvl="0" indent="0" algn="just" rtl="0">
              <a:lnSpc>
                <a:spcPct val="115000"/>
              </a:lnSpc>
              <a:spcBef>
                <a:spcPts val="1200"/>
              </a:spcBef>
              <a:spcAft>
                <a:spcPts val="1200"/>
              </a:spcAft>
              <a:buNone/>
            </a:pPr>
            <a:endParaRPr sz="1200" b="1" dirty="0">
              <a:solidFill>
                <a:srgbClr val="666666"/>
              </a:solidFill>
            </a:endParaRPr>
          </a:p>
        </p:txBody>
      </p:sp>
      <p:sp>
        <p:nvSpPr>
          <p:cNvPr id="64" name="Google Shape;64;p14"/>
          <p:cNvSpPr txBox="1"/>
          <p:nvPr/>
        </p:nvSpPr>
        <p:spPr>
          <a:xfrm>
            <a:off x="0" y="609600"/>
            <a:ext cx="6840000" cy="81096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s" sz="1800" b="1" dirty="0">
                <a:solidFill>
                  <a:schemeClr val="tx1">
                    <a:lumMod val="65000"/>
                    <a:lumOff val="35000"/>
                  </a:schemeClr>
                </a:solidFill>
              </a:rPr>
              <a:t>Introducción</a:t>
            </a:r>
            <a:endParaRPr sz="1800" dirty="0">
              <a:solidFill>
                <a:schemeClr val="tx1">
                  <a:lumMod val="65000"/>
                  <a:lumOff val="35000"/>
                </a:schemeClr>
              </a:solidFill>
            </a:endParaRPr>
          </a:p>
        </p:txBody>
      </p:sp>
      <p:sp>
        <p:nvSpPr>
          <p:cNvPr id="65" name="Google Shape;65;p14"/>
          <p:cNvSpPr txBox="1">
            <a:spLocks noGrp="1"/>
          </p:cNvSpPr>
          <p:nvPr>
            <p:ph type="ctrTitle"/>
          </p:nvPr>
        </p:nvSpPr>
        <p:spPr>
          <a:xfrm>
            <a:off x="233250" y="4269200"/>
            <a:ext cx="6343200" cy="2416500"/>
          </a:xfrm>
          <a:prstGeom prst="rect">
            <a:avLst/>
          </a:prstGeom>
        </p:spPr>
        <p:txBody>
          <a:bodyPr spcFirstLastPara="1" wrap="square" lIns="128500" tIns="128500" rIns="128500" bIns="128500" anchor="b" anchorCtr="0">
            <a:normAutofit/>
          </a:bodyPr>
          <a:lstStyle/>
          <a:p>
            <a:pPr marL="0" lvl="0" indent="0" algn="just" rtl="0">
              <a:lnSpc>
                <a:spcPct val="115000"/>
              </a:lnSpc>
              <a:spcBef>
                <a:spcPts val="1200"/>
              </a:spcBef>
              <a:spcAft>
                <a:spcPts val="0"/>
              </a:spcAft>
              <a:buNone/>
            </a:pPr>
            <a:r>
              <a:rPr lang="es" sz="1577" b="1" dirty="0">
                <a:solidFill>
                  <a:schemeClr val="tx1">
                    <a:lumMod val="65000"/>
                    <a:lumOff val="35000"/>
                  </a:schemeClr>
                </a:solidFill>
              </a:rPr>
              <a:t>Alianzas institucionales:</a:t>
            </a:r>
            <a:endParaRPr sz="1577" b="1" dirty="0">
              <a:solidFill>
                <a:schemeClr val="tx1">
                  <a:lumMod val="65000"/>
                  <a:lumOff val="35000"/>
                </a:schemeClr>
              </a:solidFill>
            </a:endParaRPr>
          </a:p>
          <a:p>
            <a:pPr lvl="0" algn="just">
              <a:lnSpc>
                <a:spcPct val="115000"/>
              </a:lnSpc>
              <a:spcBef>
                <a:spcPts val="1200"/>
              </a:spcBef>
            </a:pPr>
            <a:r>
              <a:rPr lang="es" sz="1200" dirty="0">
                <a:solidFill>
                  <a:schemeClr val="tx1">
                    <a:lumMod val="65000"/>
                    <a:lumOff val="35000"/>
                  </a:schemeClr>
                </a:solidFill>
              </a:rPr>
              <a:t>Las alianzas interinstitucionales permiten aunar esfuerzos, recursos, conocimientos y capacidades para la intervención efectiva del riesgo psicosocial y la promoción de la salud mental, en el marco de la Política de Bienestar Institucional, el  Plan de Bienestar Social Laboral y el Sistema de Gestión de la Seguridad y Salud en el Trabajo.</a:t>
            </a:r>
            <a:endParaRPr sz="1200" dirty="0">
              <a:solidFill>
                <a:schemeClr val="tx1">
                  <a:lumMod val="65000"/>
                  <a:lumOff val="35000"/>
                </a:schemeClr>
              </a:solidFill>
            </a:endParaRPr>
          </a:p>
        </p:txBody>
      </p:sp>
      <p:sp>
        <p:nvSpPr>
          <p:cNvPr id="66" name="Google Shape;66;p14"/>
          <p:cNvSpPr txBox="1"/>
          <p:nvPr/>
        </p:nvSpPr>
        <p:spPr>
          <a:xfrm>
            <a:off x="264088" y="6863500"/>
            <a:ext cx="6153691" cy="2199611"/>
          </a:xfrm>
          <a:prstGeom prst="rect">
            <a:avLst/>
          </a:prstGeom>
          <a:noFill/>
          <a:ln>
            <a:noFill/>
          </a:ln>
        </p:spPr>
        <p:txBody>
          <a:bodyPr spcFirstLastPara="1" wrap="square" lIns="91425" tIns="91425" rIns="91425" bIns="91425" anchor="t" anchorCtr="0">
            <a:spAutoFit/>
          </a:bodyPr>
          <a:lstStyle/>
          <a:p>
            <a:pPr algn="just">
              <a:lnSpc>
                <a:spcPct val="115000"/>
              </a:lnSpc>
              <a:spcBef>
                <a:spcPts val="1200"/>
              </a:spcBef>
              <a:buClr>
                <a:schemeClr val="dk1"/>
              </a:buClr>
              <a:buSzPts val="7300"/>
            </a:pPr>
            <a:r>
              <a:rPr lang="es" sz="1577" b="1" dirty="0">
                <a:solidFill>
                  <a:schemeClr val="tx1">
                    <a:lumMod val="65000"/>
                    <a:lumOff val="35000"/>
                  </a:schemeClr>
                </a:solidFill>
              </a:rPr>
              <a:t>ACTORES PRINCIPALES:</a:t>
            </a:r>
            <a:endParaRPr sz="1577" b="1" dirty="0">
              <a:solidFill>
                <a:schemeClr val="tx1">
                  <a:lumMod val="65000"/>
                  <a:lumOff val="35000"/>
                </a:schemeClr>
              </a:solidFill>
            </a:endParaRPr>
          </a:p>
          <a:p>
            <a:pPr marL="457200" indent="-304800">
              <a:lnSpc>
                <a:spcPct val="115000"/>
              </a:lnSpc>
              <a:spcBef>
                <a:spcPts val="1200"/>
              </a:spcBef>
              <a:buClr>
                <a:schemeClr val="tx1">
                  <a:lumMod val="65000"/>
                  <a:lumOff val="35000"/>
                </a:schemeClr>
              </a:buClr>
              <a:buSzPts val="1200"/>
              <a:buFont typeface="Arial"/>
              <a:buChar char="●"/>
            </a:pPr>
            <a:r>
              <a:rPr lang="es-CO" sz="1200" b="1" dirty="0">
                <a:solidFill>
                  <a:schemeClr val="tx1">
                    <a:lumMod val="65000"/>
                    <a:lumOff val="35000"/>
                  </a:schemeClr>
                </a:solidFill>
              </a:rPr>
              <a:t>GESTIÓN DEL TALENTO HUMANO - MEDICINA PREVENTIVA, Seguridad y Salud en el Trabajo</a:t>
            </a:r>
            <a:endParaRPr lang="es" sz="1200" b="1" dirty="0">
              <a:solidFill>
                <a:schemeClr val="tx1">
                  <a:lumMod val="65000"/>
                  <a:lumOff val="35000"/>
                </a:schemeClr>
              </a:solidFill>
            </a:endParaRPr>
          </a:p>
          <a:p>
            <a:pPr marL="457200" indent="-304800">
              <a:lnSpc>
                <a:spcPct val="115000"/>
              </a:lnSpc>
              <a:spcBef>
                <a:spcPts val="1200"/>
              </a:spcBef>
              <a:buClr>
                <a:schemeClr val="tx1">
                  <a:lumMod val="65000"/>
                  <a:lumOff val="35000"/>
                </a:schemeClr>
              </a:buClr>
              <a:buSzPts val="1200"/>
              <a:buFont typeface="Arial"/>
              <a:buChar char="●"/>
            </a:pPr>
            <a:r>
              <a:rPr lang="es" sz="1200" b="1" dirty="0">
                <a:solidFill>
                  <a:schemeClr val="tx1">
                    <a:lumMod val="65000"/>
                    <a:lumOff val="35000"/>
                  </a:schemeClr>
                </a:solidFill>
              </a:rPr>
              <a:t>VICERRECTORIA DE RESPONSABILIDAD SOCIAL - CLUB DE LA SALUD</a:t>
            </a:r>
            <a:endParaRPr sz="1200" b="1" dirty="0">
              <a:solidFill>
                <a:schemeClr val="tx1">
                  <a:lumMod val="65000"/>
                  <a:lumOff val="35000"/>
                </a:schemeClr>
              </a:solidFill>
            </a:endParaRPr>
          </a:p>
          <a:p>
            <a:pPr marL="457200" lvl="0" indent="-304800">
              <a:lnSpc>
                <a:spcPct val="115000"/>
              </a:lnSpc>
              <a:buClr>
                <a:schemeClr val="tx1">
                  <a:lumMod val="65000"/>
                  <a:lumOff val="35000"/>
                </a:schemeClr>
              </a:buClr>
              <a:buSzPts val="1200"/>
              <a:buFont typeface="Arial"/>
              <a:buChar char="●"/>
            </a:pPr>
            <a:r>
              <a:rPr lang="es-CO" sz="1200" b="1" dirty="0">
                <a:solidFill>
                  <a:schemeClr val="tx1">
                    <a:lumMod val="65000"/>
                    <a:lumOff val="35000"/>
                  </a:schemeClr>
                </a:solidFill>
              </a:rPr>
              <a:t>GESTIÓN DEL TALENTO HUMANO </a:t>
            </a:r>
            <a:r>
              <a:rPr lang="es" sz="1200" b="1" dirty="0">
                <a:solidFill>
                  <a:schemeClr val="tx1">
                    <a:lumMod val="65000"/>
                    <a:lumOff val="35000"/>
                  </a:schemeClr>
                </a:solidFill>
              </a:rPr>
              <a:t>- DESARROLLO HUMANO</a:t>
            </a:r>
            <a:endParaRPr sz="1200" b="1" dirty="0">
              <a:solidFill>
                <a:schemeClr val="tx1">
                  <a:lumMod val="65000"/>
                  <a:lumOff val="35000"/>
                </a:schemeClr>
              </a:solidFill>
            </a:endParaRPr>
          </a:p>
          <a:p>
            <a:pPr marL="457200" lvl="0" indent="-304800">
              <a:lnSpc>
                <a:spcPct val="115000"/>
              </a:lnSpc>
              <a:buClr>
                <a:schemeClr val="tx1">
                  <a:lumMod val="65000"/>
                  <a:lumOff val="35000"/>
                </a:schemeClr>
              </a:buClr>
              <a:buSzPts val="1200"/>
              <a:buFont typeface="Arial"/>
              <a:buChar char="●"/>
            </a:pPr>
            <a:r>
              <a:rPr lang="es" sz="1200" b="1" dirty="0">
                <a:solidFill>
                  <a:schemeClr val="tx1">
                    <a:lumMod val="65000"/>
                    <a:lumOff val="35000"/>
                  </a:schemeClr>
                </a:solidFill>
              </a:rPr>
              <a:t>VICERRECTORIA DE RESPONSABILIDAD SOCIAL - PROGRAMA DE ATENCIÓN INTEGRAL (PAI)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209025" y="1570625"/>
            <a:ext cx="3351900" cy="261607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s" sz="1200" dirty="0">
                <a:solidFill>
                  <a:schemeClr val="tx1">
                    <a:lumMod val="65000"/>
                    <a:lumOff val="35000"/>
                  </a:schemeClr>
                </a:solidFill>
              </a:rPr>
              <a:t>El kit de estrategias p</a:t>
            </a:r>
            <a:r>
              <a:rPr lang="es-CO" sz="1200" dirty="0">
                <a:solidFill>
                  <a:schemeClr val="tx1">
                    <a:lumMod val="65000"/>
                    <a:lumOff val="35000"/>
                  </a:schemeClr>
                </a:solidFill>
              </a:rPr>
              <a:t>a</a:t>
            </a:r>
            <a:r>
              <a:rPr lang="es" sz="1200" dirty="0">
                <a:solidFill>
                  <a:schemeClr val="tx1">
                    <a:lumMod val="65000"/>
                    <a:lumOff val="35000"/>
                  </a:schemeClr>
                </a:solidFill>
              </a:rPr>
              <a:t>ra intervención del riesgo psicosocial es una herramienta clave para promover un </a:t>
            </a:r>
            <a:r>
              <a:rPr lang="es" sz="1200" b="1" i="1" dirty="0">
                <a:solidFill>
                  <a:schemeClr val="tx1">
                    <a:lumMod val="65000"/>
                    <a:lumOff val="35000"/>
                  </a:schemeClr>
                </a:solidFill>
              </a:rPr>
              <a:t>entorno laboral seguro y saludable.</a:t>
            </a:r>
            <a:br>
              <a:rPr lang="es" sz="1200" b="1" i="1" dirty="0">
                <a:solidFill>
                  <a:schemeClr val="tx1">
                    <a:lumMod val="65000"/>
                    <a:lumOff val="35000"/>
                  </a:schemeClr>
                </a:solidFill>
              </a:rPr>
            </a:br>
            <a:br>
              <a:rPr lang="es" sz="1200" b="1" i="1" dirty="0">
                <a:solidFill>
                  <a:schemeClr val="tx1">
                    <a:lumMod val="65000"/>
                    <a:lumOff val="35000"/>
                  </a:schemeClr>
                </a:solidFill>
              </a:rPr>
            </a:br>
            <a:r>
              <a:rPr lang="es-CO" sz="1200" dirty="0">
                <a:solidFill>
                  <a:schemeClr val="tx1">
                    <a:lumMod val="65000"/>
                    <a:lumOff val="35000"/>
                  </a:schemeClr>
                </a:solidFill>
              </a:rPr>
              <a:t>C</a:t>
            </a:r>
            <a:r>
              <a:rPr lang="es" sz="1200" dirty="0">
                <a:solidFill>
                  <a:schemeClr val="tx1">
                    <a:lumMod val="65000"/>
                    <a:lumOff val="35000"/>
                  </a:schemeClr>
                </a:solidFill>
              </a:rPr>
              <a:t>ontiene herramientas, metodologías y recursos para identificar, evaluar y mitigar los factores psicosociales que afectan negativamente el bienestar mental y emocional de los colaboradores.</a:t>
            </a:r>
            <a:endParaRPr sz="1200" dirty="0">
              <a:solidFill>
                <a:schemeClr val="tx1">
                  <a:lumMod val="65000"/>
                  <a:lumOff val="35000"/>
                </a:schemeClr>
              </a:solidFill>
            </a:endParaRPr>
          </a:p>
        </p:txBody>
      </p:sp>
      <p:pic>
        <p:nvPicPr>
          <p:cNvPr id="72" name="Google Shape;72;p15"/>
          <p:cNvPicPr preferRelativeResize="0"/>
          <p:nvPr/>
        </p:nvPicPr>
        <p:blipFill rotWithShape="1">
          <a:blip r:embed="rId3">
            <a:alphaModFix/>
          </a:blip>
          <a:srcRect l="6485" t="11710" r="14231" b="15008"/>
          <a:stretch/>
        </p:blipFill>
        <p:spPr>
          <a:xfrm>
            <a:off x="3624650" y="1792199"/>
            <a:ext cx="3015651" cy="1863251"/>
          </a:xfrm>
          <a:prstGeom prst="rect">
            <a:avLst/>
          </a:prstGeom>
          <a:noFill/>
          <a:ln>
            <a:noFill/>
          </a:ln>
        </p:spPr>
      </p:pic>
      <p:sp>
        <p:nvSpPr>
          <p:cNvPr id="73" name="Google Shape;73;p15"/>
          <p:cNvSpPr txBox="1"/>
          <p:nvPr/>
        </p:nvSpPr>
        <p:spPr>
          <a:xfrm>
            <a:off x="209025" y="551425"/>
            <a:ext cx="5115934" cy="112951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s" sz="1800" b="1" i="1" dirty="0">
                <a:solidFill>
                  <a:schemeClr val="tx1">
                    <a:lumMod val="65000"/>
                    <a:lumOff val="35000"/>
                  </a:schemeClr>
                </a:solidFill>
              </a:rPr>
              <a:t>KIT DE ESTRATEGIAS PARA INTERVENCIÓN DEL RIESGO PSICOSOCIAL:</a:t>
            </a:r>
            <a:endParaRPr sz="1800" b="1" i="1" dirty="0">
              <a:solidFill>
                <a:schemeClr val="tx1">
                  <a:lumMod val="65000"/>
                  <a:lumOff val="35000"/>
                </a:schemeClr>
              </a:solidFill>
              <a:latin typeface="Calibri"/>
              <a:ea typeface="Calibri"/>
              <a:cs typeface="Calibri"/>
              <a:sym typeface="Calibri"/>
            </a:endParaRPr>
          </a:p>
        </p:txBody>
      </p:sp>
      <p:sp>
        <p:nvSpPr>
          <p:cNvPr id="74" name="Google Shape;74;p15"/>
          <p:cNvSpPr txBox="1"/>
          <p:nvPr/>
        </p:nvSpPr>
        <p:spPr>
          <a:xfrm>
            <a:off x="285101" y="4186695"/>
            <a:ext cx="6355200" cy="456275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None/>
            </a:pPr>
            <a:r>
              <a:rPr lang="es" sz="1200" dirty="0">
                <a:solidFill>
                  <a:schemeClr val="tx1">
                    <a:lumMod val="65000"/>
                    <a:lumOff val="35000"/>
                  </a:schemeClr>
                </a:solidFill>
              </a:rPr>
              <a:t>La estrategia se fundamenta en tres pilares así: </a:t>
            </a:r>
            <a:r>
              <a:rPr lang="es" sz="1200" b="1" i="1" dirty="0">
                <a:solidFill>
                  <a:schemeClr val="tx1">
                    <a:lumMod val="65000"/>
                    <a:lumOff val="35000"/>
                  </a:schemeClr>
                </a:solidFill>
              </a:rPr>
              <a:t> 1) Análisis de resultados, 2) Articulación interinstitucional  y 3) Ejecución de acciones.</a:t>
            </a:r>
            <a:endParaRPr sz="1200" b="1" i="1" dirty="0">
              <a:solidFill>
                <a:schemeClr val="tx1">
                  <a:lumMod val="65000"/>
                  <a:lumOff val="35000"/>
                </a:schemeClr>
              </a:solidFill>
            </a:endParaRPr>
          </a:p>
          <a:p>
            <a:pPr marL="152400" lvl="0" rtl="0">
              <a:lnSpc>
                <a:spcPct val="115000"/>
              </a:lnSpc>
              <a:spcBef>
                <a:spcPts val="1200"/>
              </a:spcBef>
              <a:spcAft>
                <a:spcPts val="0"/>
              </a:spcAft>
              <a:buClr>
                <a:schemeClr val="dk1"/>
              </a:buClr>
              <a:buSzPts val="1200"/>
            </a:pPr>
            <a:r>
              <a:rPr lang="es" sz="1200" b="1" dirty="0">
                <a:solidFill>
                  <a:schemeClr val="tx1">
                    <a:lumMod val="65000"/>
                    <a:lumOff val="35000"/>
                  </a:schemeClr>
                </a:solidFill>
              </a:rPr>
              <a:t>1. Análisis de Resultados:</a:t>
            </a:r>
            <a:r>
              <a:rPr lang="es" sz="1200" dirty="0">
                <a:solidFill>
                  <a:schemeClr val="tx1">
                    <a:lumMod val="65000"/>
                    <a:lumOff val="35000"/>
                  </a:schemeClr>
                </a:solidFill>
              </a:rPr>
              <a:t> Con los resutados de la batería de riesgo psicosocial, se priorizaron los dominios de mayor impacto, y se focalizaron las áreas con mayor relevancia, definiendo recursos y acciones para prevenir enfermedades y mejorar el bienestar.</a:t>
            </a:r>
            <a:br>
              <a:rPr lang="es" sz="1200" dirty="0">
                <a:solidFill>
                  <a:schemeClr val="tx1">
                    <a:lumMod val="65000"/>
                    <a:lumOff val="35000"/>
                  </a:schemeClr>
                </a:solidFill>
              </a:rPr>
            </a:br>
            <a:endParaRPr sz="1200" dirty="0">
              <a:solidFill>
                <a:schemeClr val="tx1">
                  <a:lumMod val="65000"/>
                  <a:lumOff val="35000"/>
                </a:schemeClr>
              </a:solidFill>
            </a:endParaRPr>
          </a:p>
          <a:p>
            <a:pPr marL="152400" lvl="0">
              <a:lnSpc>
                <a:spcPct val="115000"/>
              </a:lnSpc>
              <a:buClr>
                <a:schemeClr val="dk1"/>
              </a:buClr>
              <a:buSzPts val="1200"/>
            </a:pPr>
            <a:r>
              <a:rPr lang="es" sz="1200" b="1" dirty="0">
                <a:solidFill>
                  <a:schemeClr val="tx1">
                    <a:lumMod val="65000"/>
                    <a:lumOff val="35000"/>
                  </a:schemeClr>
                </a:solidFill>
              </a:rPr>
              <a:t>2. Articulación interinstitucional :</a:t>
            </a:r>
            <a:r>
              <a:rPr lang="es" sz="1200" dirty="0">
                <a:solidFill>
                  <a:schemeClr val="tx1">
                    <a:lumMod val="65000"/>
                    <a:lumOff val="35000"/>
                  </a:schemeClr>
                </a:solidFill>
              </a:rPr>
              <a:t> Se fortalecerá la colaboración entre el Club de la Salud, Desarrollo Humano, PAI, Seguridad y Salud en el Trabajo y, otras áreas de la institución, así como entidades externas.</a:t>
            </a:r>
          </a:p>
          <a:p>
            <a:pPr marL="457200" lvl="0" indent="-304800" rtl="0">
              <a:lnSpc>
                <a:spcPct val="115000"/>
              </a:lnSpc>
              <a:spcBef>
                <a:spcPts val="0"/>
              </a:spcBef>
              <a:spcAft>
                <a:spcPts val="0"/>
              </a:spcAft>
              <a:buClr>
                <a:schemeClr val="dk1"/>
              </a:buClr>
              <a:buSzPts val="1200"/>
              <a:buAutoNum type="arabicPeriod"/>
            </a:pPr>
            <a:endParaRPr lang="es" sz="1200" dirty="0">
              <a:solidFill>
                <a:schemeClr val="tx1">
                  <a:lumMod val="65000"/>
                  <a:lumOff val="35000"/>
                </a:schemeClr>
              </a:solidFill>
            </a:endParaRPr>
          </a:p>
          <a:p>
            <a:pPr marL="152400" algn="just">
              <a:lnSpc>
                <a:spcPct val="115000"/>
              </a:lnSpc>
              <a:buClr>
                <a:schemeClr val="dk1"/>
              </a:buClr>
              <a:buSzPts val="1200"/>
            </a:pPr>
            <a:r>
              <a:rPr lang="es-MX" sz="1200" b="1" dirty="0">
                <a:solidFill>
                  <a:schemeClr val="tx1">
                    <a:lumMod val="65000"/>
                    <a:lumOff val="35000"/>
                  </a:schemeClr>
                </a:solidFill>
              </a:rPr>
              <a:t>3. Ejecución de acciones (Kit de intervención)</a:t>
            </a:r>
            <a:r>
              <a:rPr lang="es-MX" sz="1200" dirty="0">
                <a:solidFill>
                  <a:schemeClr val="tx1">
                    <a:lumMod val="65000"/>
                    <a:lumOff val="35000"/>
                  </a:schemeClr>
                </a:solidFill>
              </a:rPr>
              <a:t>: Se implementará un kit de herramientas, con     estrategias de formación y capacitación, protocolos de autogestión, acompañamiento psicológico, acompañamiento de coaching y mentory, así como, seguimiento continuo desde Seguridad y Salud en el Trabajo, en coordinación con el jefe o Líder de proceso. Esto asegura intervenciones efectivas y ajustes oportunos.</a:t>
            </a:r>
          </a:p>
          <a:p>
            <a:pPr marL="457200" lvl="0" indent="-304800" rtl="0">
              <a:lnSpc>
                <a:spcPct val="115000"/>
              </a:lnSpc>
              <a:spcBef>
                <a:spcPts val="0"/>
              </a:spcBef>
              <a:spcAft>
                <a:spcPts val="0"/>
              </a:spcAft>
              <a:buClr>
                <a:schemeClr val="dk1"/>
              </a:buClr>
              <a:buSzPts val="1200"/>
              <a:buAutoNum type="arabicPeriod"/>
            </a:pPr>
            <a:endParaRPr lang="es" sz="1200" dirty="0">
              <a:solidFill>
                <a:schemeClr val="tx1">
                  <a:lumMod val="65000"/>
                  <a:lumOff val="35000"/>
                </a:schemeClr>
              </a:solidFill>
            </a:endParaRPr>
          </a:p>
          <a:p>
            <a:pPr marL="152400" algn="just">
              <a:lnSpc>
                <a:spcPct val="115000"/>
              </a:lnSpc>
              <a:buClr>
                <a:schemeClr val="dk1"/>
              </a:buClr>
              <a:buSzPts val="1200"/>
            </a:pPr>
            <a:r>
              <a:rPr lang="es" sz="1200" b="1" dirty="0">
                <a:solidFill>
                  <a:schemeClr val="tx1">
                    <a:lumMod val="65000"/>
                    <a:lumOff val="35000"/>
                  </a:schemeClr>
                </a:solidFill>
              </a:rPr>
              <a:t>Resultado Esperado</a:t>
            </a:r>
            <a:r>
              <a:rPr lang="es" b="1" dirty="0">
                <a:solidFill>
                  <a:schemeClr val="tx1">
                    <a:lumMod val="65000"/>
                    <a:lumOff val="35000"/>
                  </a:schemeClr>
                </a:solidFill>
              </a:rPr>
              <a:t>:</a:t>
            </a:r>
            <a:r>
              <a:rPr lang="es" sz="1200" dirty="0">
                <a:solidFill>
                  <a:schemeClr val="tx1">
                    <a:lumMod val="65000"/>
                    <a:lumOff val="35000"/>
                  </a:schemeClr>
                </a:solidFill>
              </a:rPr>
              <a:t> Promover y fomentar un entorno laboral seguro y saludable, con  impacto positivo en la salud mental y emocional de los colaboradores.</a:t>
            </a:r>
            <a:endParaRPr sz="1800" b="1" i="1" strike="sngStrike"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4" name="Google Shape;104;p18"/>
          <p:cNvSpPr txBox="1"/>
          <p:nvPr/>
        </p:nvSpPr>
        <p:spPr>
          <a:xfrm>
            <a:off x="406462" y="2720542"/>
            <a:ext cx="6027000" cy="2215961"/>
          </a:xfrm>
          <a:prstGeom prst="rect">
            <a:avLst/>
          </a:prstGeom>
          <a:noFill/>
          <a:ln>
            <a:noFill/>
          </a:ln>
        </p:spPr>
        <p:txBody>
          <a:bodyPr spcFirstLastPara="1" wrap="square" lIns="91425" tIns="91425" rIns="91425" bIns="91425" anchor="t" anchorCtr="0">
            <a:spAutoFit/>
          </a:bodyPr>
          <a:lstStyle/>
          <a:p>
            <a:pPr lvl="0" algn="just"/>
            <a:r>
              <a:rPr lang="es-MX" sz="1200" dirty="0">
                <a:solidFill>
                  <a:schemeClr val="tx1">
                    <a:lumMod val="65000"/>
                    <a:lumOff val="35000"/>
                  </a:schemeClr>
                </a:solidFill>
              </a:rPr>
              <a:t>En el marco de nuestro compromiso con el bienestar integral de funcionarios y  colaboradores de la Universidad, se encuentra a disposición el servicio de asesoría en la gestión del riesgo psicosocial, para mejorar las condiciones intra y extralaborales.</a:t>
            </a:r>
          </a:p>
          <a:p>
            <a:pPr marL="0" lvl="0" indent="0" algn="just" rtl="0">
              <a:spcBef>
                <a:spcPts val="0"/>
              </a:spcBef>
              <a:spcAft>
                <a:spcPts val="0"/>
              </a:spcAft>
              <a:buClr>
                <a:schemeClr val="dk1"/>
              </a:buClr>
              <a:buSzPts val="1100"/>
              <a:buFont typeface="Arial"/>
              <a:buNone/>
            </a:pPr>
            <a:endParaRPr lang="es-MX" sz="1200" dirty="0">
              <a:solidFill>
                <a:schemeClr val="tx1">
                  <a:lumMod val="65000"/>
                  <a:lumOff val="35000"/>
                </a:schemeClr>
              </a:solidFill>
            </a:endParaRPr>
          </a:p>
          <a:p>
            <a:pPr marL="0" lvl="0" indent="0" algn="just" rtl="0">
              <a:spcBef>
                <a:spcPts val="0"/>
              </a:spcBef>
              <a:spcAft>
                <a:spcPts val="0"/>
              </a:spcAft>
              <a:buClr>
                <a:schemeClr val="dk1"/>
              </a:buClr>
              <a:buSzPts val="1100"/>
              <a:buFont typeface="Arial"/>
              <a:buNone/>
            </a:pPr>
            <a:r>
              <a:rPr lang="es-MX" sz="1200" dirty="0">
                <a:solidFill>
                  <a:schemeClr val="tx1">
                    <a:lumMod val="65000"/>
                    <a:lumOff val="35000"/>
                  </a:schemeClr>
                </a:solidFill>
              </a:rPr>
              <a:t>Este servicio es parte del kit de estrategias de intervención diseñado para abordar de manera efectiva los factores de riesgo identificados a través de la medición de la batería de riesgo psicosocial</a:t>
            </a:r>
            <a:r>
              <a:rPr lang="es-MX" sz="1200" dirty="0">
                <a:solidFill>
                  <a:srgbClr val="666666"/>
                </a:solidFill>
              </a:rPr>
              <a:t>.</a:t>
            </a:r>
          </a:p>
          <a:p>
            <a:pPr marL="0" lvl="0" indent="0" algn="just" rtl="0">
              <a:spcBef>
                <a:spcPts val="0"/>
              </a:spcBef>
              <a:spcAft>
                <a:spcPts val="0"/>
              </a:spcAft>
              <a:buClr>
                <a:schemeClr val="dk1"/>
              </a:buClr>
              <a:buSzPts val="1100"/>
              <a:buFont typeface="Arial"/>
              <a:buNone/>
            </a:pPr>
            <a:endParaRPr lang="es-MX" sz="1200" dirty="0">
              <a:solidFill>
                <a:srgbClr val="FF0000"/>
              </a:solidFill>
            </a:endParaRPr>
          </a:p>
          <a:p>
            <a:pPr marL="0" lvl="0" indent="0" algn="just" rtl="0">
              <a:spcBef>
                <a:spcPts val="0"/>
              </a:spcBef>
              <a:spcAft>
                <a:spcPts val="0"/>
              </a:spcAft>
              <a:buNone/>
            </a:pPr>
            <a:r>
              <a:rPr lang="es" sz="1200" dirty="0">
                <a:solidFill>
                  <a:schemeClr val="tx1">
                    <a:lumMod val="65000"/>
                    <a:lumOff val="35000"/>
                  </a:schemeClr>
                </a:solidFill>
              </a:rPr>
              <a:t>En procura del  bienestar integral de funcionarios y colaboradores, está a disposición el servicio de asesoría en la gestión del riesgo psicosocial con la siguiente ruta de atención:</a:t>
            </a:r>
            <a:endParaRPr sz="1200" strike="sngStrike" dirty="0">
              <a:solidFill>
                <a:schemeClr val="tx1">
                  <a:lumMod val="65000"/>
                  <a:lumOff val="35000"/>
                </a:schemeClr>
              </a:solidFill>
            </a:endParaRPr>
          </a:p>
        </p:txBody>
      </p:sp>
      <p:sp>
        <p:nvSpPr>
          <p:cNvPr id="105" name="Google Shape;105;p18"/>
          <p:cNvSpPr txBox="1"/>
          <p:nvPr/>
        </p:nvSpPr>
        <p:spPr>
          <a:xfrm>
            <a:off x="406462" y="4968426"/>
            <a:ext cx="6027000" cy="338551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s-MX" sz="12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Para solicitar asesoría:</a:t>
            </a:r>
          </a:p>
          <a:p>
            <a:pPr marL="457200" marR="0" lvl="0" indent="-304800" algn="l" defTabSz="914400" rtl="0" eaLnBrk="1" fontAlgn="auto" latinLnBrk="0" hangingPunct="1">
              <a:lnSpc>
                <a:spcPct val="115000"/>
              </a:lnSpc>
              <a:spcBef>
                <a:spcPts val="1200"/>
              </a:spcBef>
              <a:spcAft>
                <a:spcPts val="0"/>
              </a:spcAft>
              <a:buClr>
                <a:srgbClr val="434343"/>
              </a:buClr>
              <a:buSzPts val="1200"/>
              <a:buFont typeface="Arial"/>
              <a:buAutoNum type="arabicPeriod"/>
              <a:tabLst/>
              <a:defRPr/>
            </a:pPr>
            <a:r>
              <a:rPr kumimoji="0" lang="es-MX" sz="12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Asunto del correo:</a:t>
            </a: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t>
            </a:r>
          </a:p>
          <a:p>
            <a:pPr marL="4572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Indique "</a:t>
            </a:r>
            <a:r>
              <a:rPr kumimoji="0" lang="es-MX" sz="1200" b="1" i="1" u="none" strike="noStrike" kern="0" cap="none" spc="0" normalizeH="0" baseline="0" noProof="0" dirty="0">
                <a:ln>
                  <a:noFill/>
                </a:ln>
                <a:solidFill>
                  <a:schemeClr val="tx1">
                    <a:lumMod val="65000"/>
                    <a:lumOff val="35000"/>
                  </a:schemeClr>
                </a:solidFill>
                <a:effectLst/>
                <a:uLnTx/>
                <a:uFillTx/>
                <a:latin typeface="Arial"/>
                <a:cs typeface="Arial"/>
                <a:sym typeface="Arial"/>
              </a:rPr>
              <a:t>Solicitud Asesoría Gestión del Riesgo Psicosocial - Club de la Salud</a:t>
            </a: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a:t>
            </a:r>
          </a:p>
          <a:p>
            <a:pPr marL="152400" marR="0" lvl="0" algn="l" defTabSz="914400" rtl="0" eaLnBrk="1" fontAlgn="auto" latinLnBrk="0" hangingPunct="1">
              <a:lnSpc>
                <a:spcPct val="115000"/>
              </a:lnSpc>
              <a:spcBef>
                <a:spcPts val="1200"/>
              </a:spcBef>
              <a:spcAft>
                <a:spcPts val="0"/>
              </a:spcAft>
              <a:buClr>
                <a:srgbClr val="434343"/>
              </a:buClr>
              <a:buSzPts val="1200"/>
              <a:tabLst/>
              <a:defRPr/>
            </a:pPr>
            <a:r>
              <a:rPr kumimoji="0" lang="es-MX" sz="12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2.    Correos de contacto:</a:t>
            </a: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 </a:t>
            </a:r>
          </a:p>
          <a:p>
            <a:pPr marL="4572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Enviar la solicitud a:</a:t>
            </a:r>
            <a:b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br>
            <a:r>
              <a:rPr kumimoji="0" lang="es-MX" sz="1200" b="0" i="1" u="none" strike="noStrike" kern="0" cap="none" spc="0" normalizeH="0" baseline="0" noProof="0" dirty="0">
                <a:ln>
                  <a:noFill/>
                </a:ln>
                <a:solidFill>
                  <a:schemeClr val="tx1">
                    <a:lumMod val="65000"/>
                    <a:lumOff val="35000"/>
                  </a:schemeClr>
                </a:solidFill>
                <a:effectLst/>
                <a:uLnTx/>
                <a:uFill>
                  <a:noFill/>
                </a:uFill>
                <a:latin typeface="Arial"/>
                <a:cs typeface="Arial"/>
                <a:sym typeface="Arial"/>
                <a:hlinkClick r:id="rId4">
                  <a:extLst>
                    <a:ext uri="{A12FA001-AC4F-418D-AE19-62706E023703}">
                      <ahyp:hlinkClr xmlns:ahyp="http://schemas.microsoft.com/office/drawing/2018/hyperlinkcolor" val="tx"/>
                    </a:ext>
                  </a:extLst>
                </a:hlinkClick>
              </a:rPr>
              <a:t>clubdelasalud@utp.edu.co</a:t>
            </a:r>
            <a:r>
              <a:rPr kumimoji="0" lang="es-MX" sz="1200" b="0" i="1" u="none" strike="noStrike" kern="0" cap="none" spc="0" normalizeH="0" baseline="0" noProof="0" dirty="0">
                <a:ln>
                  <a:noFill/>
                </a:ln>
                <a:solidFill>
                  <a:schemeClr val="tx1">
                    <a:lumMod val="65000"/>
                    <a:lumOff val="35000"/>
                  </a:schemeClr>
                </a:solidFill>
                <a:effectLst/>
                <a:uLnTx/>
                <a:uFillTx/>
                <a:latin typeface="Arial"/>
                <a:cs typeface="Arial"/>
                <a:sym typeface="Arial"/>
              </a:rPr>
              <a:t>                  seguridadysalud@utp.edu.co</a:t>
            </a:r>
          </a:p>
          <a:p>
            <a:pPr marL="152400" marR="0" lvl="0" algn="l" defTabSz="914400" rtl="0" eaLnBrk="1" fontAlgn="auto" latinLnBrk="0" hangingPunct="1">
              <a:lnSpc>
                <a:spcPct val="115000"/>
              </a:lnSpc>
              <a:spcBef>
                <a:spcPts val="1200"/>
              </a:spcBef>
              <a:spcAft>
                <a:spcPts val="0"/>
              </a:spcAft>
              <a:buClr>
                <a:srgbClr val="434343"/>
              </a:buClr>
              <a:buSzPts val="1200"/>
              <a:tabLst/>
              <a:defRPr/>
            </a:pPr>
            <a:r>
              <a:rPr kumimoji="0" lang="es-MX" sz="1200" b="1" i="0" u="none" strike="noStrike" kern="0" cap="none" spc="0" normalizeH="0" baseline="0" noProof="0" dirty="0">
                <a:ln>
                  <a:noFill/>
                </a:ln>
                <a:solidFill>
                  <a:schemeClr val="tx1">
                    <a:lumMod val="65000"/>
                    <a:lumOff val="35000"/>
                  </a:schemeClr>
                </a:solidFill>
                <a:effectLst/>
                <a:uLnTx/>
                <a:uFillTx/>
                <a:latin typeface="Arial"/>
                <a:cs typeface="Arial"/>
                <a:sym typeface="Arial"/>
              </a:rPr>
              <a:t>3.     Información requerida: </a:t>
            </a:r>
            <a:endPar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endParaRPr>
          </a:p>
          <a:p>
            <a:pPr marL="4572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s-MX" sz="1200" b="0" i="0" u="none" strike="noStrike" kern="0" cap="none" spc="0" normalizeH="0" baseline="0" noProof="0" dirty="0">
                <a:ln>
                  <a:noFill/>
                </a:ln>
                <a:solidFill>
                  <a:schemeClr val="tx1">
                    <a:lumMod val="65000"/>
                    <a:lumOff val="35000"/>
                  </a:schemeClr>
                </a:solidFill>
                <a:effectLst/>
                <a:uLnTx/>
                <a:uFillTx/>
                <a:latin typeface="Arial"/>
                <a:cs typeface="Arial"/>
                <a:sym typeface="Arial"/>
              </a:rPr>
              <a:t>Incluya detalles como el área de trabajo, la necesidad específica de la asesoría, y posibles fechas para coordinar la sesión.</a:t>
            </a:r>
            <a:endParaRPr sz="1200" dirty="0">
              <a:solidFill>
                <a:schemeClr val="tx1">
                  <a:lumMod val="65000"/>
                  <a:lumOff val="35000"/>
                </a:schemeClr>
              </a:solidFill>
            </a:endParaRPr>
          </a:p>
        </p:txBody>
      </p:sp>
      <p:sp>
        <p:nvSpPr>
          <p:cNvPr id="7" name="Google Shape;137;p22">
            <a:extLst>
              <a:ext uri="{FF2B5EF4-FFF2-40B4-BE49-F238E27FC236}">
                <a16:creationId xmlns:a16="http://schemas.microsoft.com/office/drawing/2014/main" id="{91041CEB-6DAB-3547-A63A-62235BFB64EE}"/>
              </a:ext>
            </a:extLst>
          </p:cNvPr>
          <p:cNvSpPr txBox="1"/>
          <p:nvPr/>
        </p:nvSpPr>
        <p:spPr>
          <a:xfrm>
            <a:off x="406462" y="1504297"/>
            <a:ext cx="6027001"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dirty="0">
                <a:solidFill>
                  <a:schemeClr val="tx1">
                    <a:lumMod val="65000"/>
                    <a:lumOff val="35000"/>
                  </a:schemeClr>
                </a:solidFill>
              </a:rPr>
              <a:t>Lineamientos para solicitar Asesoría en </a:t>
            </a:r>
            <a:r>
              <a:rPr lang="es" sz="2000" b="1" dirty="0">
                <a:solidFill>
                  <a:schemeClr val="tx1">
                    <a:lumMod val="65000"/>
                    <a:lumOff val="35000"/>
                  </a:schemeClr>
                </a:solidFill>
              </a:rPr>
              <a:t>Gestión del Riesgo Psicosocial</a:t>
            </a:r>
            <a:endParaRPr sz="2000" b="1" strike="sngStrike" dirty="0">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ctrTitle"/>
          </p:nvPr>
        </p:nvSpPr>
        <p:spPr>
          <a:xfrm>
            <a:off x="93225" y="542000"/>
            <a:ext cx="5160000" cy="825300"/>
          </a:xfrm>
          <a:prstGeom prst="rect">
            <a:avLst/>
          </a:prstGeom>
        </p:spPr>
        <p:txBody>
          <a:bodyPr spcFirstLastPara="1" wrap="square" lIns="128500" tIns="128500" rIns="128500" bIns="128500" anchor="b" anchorCtr="0">
            <a:normAutofit/>
          </a:bodyPr>
          <a:lstStyle/>
          <a:p>
            <a:pPr marL="0" lvl="0" indent="0" algn="l" rtl="0">
              <a:spcBef>
                <a:spcPts val="0"/>
              </a:spcBef>
              <a:spcAft>
                <a:spcPts val="0"/>
              </a:spcAft>
              <a:buNone/>
            </a:pPr>
            <a:r>
              <a:rPr lang="es" sz="3000" b="1">
                <a:solidFill>
                  <a:srgbClr val="00BFE9"/>
                </a:solidFill>
              </a:rPr>
              <a:t>CLUB DE LA SALUD</a:t>
            </a:r>
            <a:endParaRPr sz="3000" b="1">
              <a:solidFill>
                <a:srgbClr val="00BFE9"/>
              </a:solidFill>
            </a:endParaRPr>
          </a:p>
        </p:txBody>
      </p:sp>
      <p:sp>
        <p:nvSpPr>
          <p:cNvPr id="80" name="Google Shape;80;p16"/>
          <p:cNvSpPr txBox="1">
            <a:spLocks noGrp="1"/>
          </p:cNvSpPr>
          <p:nvPr>
            <p:ph type="subTitle" idx="1"/>
          </p:nvPr>
        </p:nvSpPr>
        <p:spPr>
          <a:xfrm>
            <a:off x="172469" y="1497301"/>
            <a:ext cx="6495600" cy="3638100"/>
          </a:xfrm>
          <a:prstGeom prst="rect">
            <a:avLst/>
          </a:prstGeom>
        </p:spPr>
        <p:txBody>
          <a:bodyPr spcFirstLastPara="1" wrap="square" lIns="128500" tIns="128500" rIns="128500" bIns="128500" anchor="t" anchorCtr="0">
            <a:noAutofit/>
          </a:bodyPr>
          <a:lstStyle/>
          <a:p>
            <a:pPr marL="0" lvl="0" indent="0" algn="just" rtl="0">
              <a:lnSpc>
                <a:spcPct val="100000"/>
              </a:lnSpc>
              <a:spcBef>
                <a:spcPts val="1200"/>
              </a:spcBef>
              <a:spcAft>
                <a:spcPts val="0"/>
              </a:spcAft>
              <a:buNone/>
            </a:pPr>
            <a:r>
              <a:rPr lang="es" sz="1200" dirty="0">
                <a:solidFill>
                  <a:schemeClr val="tx1">
                    <a:lumMod val="65000"/>
                    <a:lumOff val="35000"/>
                  </a:schemeClr>
                </a:solidFill>
              </a:rPr>
              <a:t>Factores Protectores:</a:t>
            </a:r>
          </a:p>
          <a:p>
            <a:pPr marL="0" lvl="0" indent="0" algn="just" rtl="0">
              <a:lnSpc>
                <a:spcPct val="100000"/>
              </a:lnSpc>
              <a:spcBef>
                <a:spcPts val="1200"/>
              </a:spcBef>
              <a:spcAft>
                <a:spcPts val="0"/>
              </a:spcAft>
              <a:buNone/>
            </a:pPr>
            <a:r>
              <a:rPr lang="es" sz="1200" dirty="0">
                <a:solidFill>
                  <a:schemeClr val="tx1">
                    <a:lumMod val="65000"/>
                    <a:lumOff val="35000"/>
                  </a:schemeClr>
                </a:solidFill>
              </a:rPr>
              <a:t>Club de la Salud, tiene como objetivo contribuir al mejoramiento de la calidad de vida de la comunidad universitaria, mediante la promoción, prevención y educación en temas relacionados con hábitos para la buena salud; cuyos ejes son la actividad física, el deporte y la recreación.</a:t>
            </a:r>
            <a:endParaRPr sz="1200" dirty="0">
              <a:solidFill>
                <a:schemeClr val="tx1">
                  <a:lumMod val="65000"/>
                  <a:lumOff val="35000"/>
                </a:schemeClr>
              </a:solidFill>
            </a:endParaRPr>
          </a:p>
          <a:p>
            <a:pPr marL="0" lvl="0" indent="0" algn="just" rtl="0">
              <a:lnSpc>
                <a:spcPct val="100000"/>
              </a:lnSpc>
              <a:spcBef>
                <a:spcPts val="1200"/>
              </a:spcBef>
              <a:spcAft>
                <a:spcPts val="0"/>
              </a:spcAft>
              <a:buNone/>
            </a:pPr>
            <a:r>
              <a:rPr lang="es" sz="1200" dirty="0">
                <a:solidFill>
                  <a:schemeClr val="tx1">
                    <a:lumMod val="65000"/>
                    <a:lumOff val="35000"/>
                  </a:schemeClr>
                </a:solidFill>
              </a:rPr>
              <a:t>Medicina Preventiva, con el resultado de las evaluaciones médicas ocupacionales y asesorías psicosociales, se remiten al Club de la Salud, los casos según criterios técnicos de los profesionales en Medicina Preventiva. Con esto se busca mejorar la salud física y mental de los colaboradores.</a:t>
            </a:r>
            <a:endParaRPr sz="1200" dirty="0">
              <a:solidFill>
                <a:schemeClr val="tx1">
                  <a:lumMod val="65000"/>
                  <a:lumOff val="35000"/>
                </a:schemeClr>
              </a:solidFill>
            </a:endParaRPr>
          </a:p>
          <a:p>
            <a:pPr marL="0" lvl="0" indent="0" algn="l" rtl="0">
              <a:lnSpc>
                <a:spcPct val="211363"/>
              </a:lnSpc>
              <a:spcBef>
                <a:spcPts val="1200"/>
              </a:spcBef>
              <a:spcAft>
                <a:spcPts val="0"/>
              </a:spcAft>
              <a:buNone/>
            </a:pPr>
            <a:r>
              <a:rPr lang="es" sz="1300" b="1" dirty="0">
                <a:solidFill>
                  <a:schemeClr val="tx1">
                    <a:lumMod val="65000"/>
                    <a:lumOff val="35000"/>
                  </a:schemeClr>
                </a:solidFill>
              </a:rPr>
              <a:t>DIMENSIONES QUE SE INTERVIENEN:</a:t>
            </a:r>
            <a:endParaRPr sz="1200" b="1"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CO" sz="1200" dirty="0">
                <a:solidFill>
                  <a:schemeClr val="tx1">
                    <a:lumMod val="65000"/>
                    <a:lumOff val="35000"/>
                  </a:schemeClr>
                </a:solidFill>
              </a:rPr>
              <a:t>Demandas de carga mental</a:t>
            </a:r>
          </a:p>
          <a:p>
            <a:pPr indent="-304800" algn="l">
              <a:lnSpc>
                <a:spcPct val="115000"/>
              </a:lnSpc>
              <a:buClr>
                <a:schemeClr val="tx1">
                  <a:lumMod val="65000"/>
                  <a:lumOff val="35000"/>
                </a:schemeClr>
              </a:buClr>
              <a:buSzPts val="1200"/>
              <a:buFont typeface="Arial"/>
              <a:buChar char="●"/>
            </a:pPr>
            <a:r>
              <a:rPr lang="es" sz="1200" dirty="0">
                <a:solidFill>
                  <a:schemeClr val="tx1">
                    <a:lumMod val="65000"/>
                    <a:lumOff val="35000"/>
                  </a:schemeClr>
                </a:solidFill>
              </a:rPr>
              <a:t>Demandas emocionales</a:t>
            </a:r>
            <a:endParaRPr lang="es-CO" sz="1200"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CO" sz="1200" dirty="0">
                <a:solidFill>
                  <a:schemeClr val="tx1">
                    <a:lumMod val="65000"/>
                    <a:lumOff val="35000"/>
                  </a:schemeClr>
                </a:solidFill>
              </a:rPr>
              <a:t>Tiempo fuera del trabajo</a:t>
            </a: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Influencia del entorno extralaboral </a:t>
            </a:r>
            <a:endParaRPr sz="1200" strike="sngStrike" dirty="0">
              <a:solidFill>
                <a:schemeClr val="tx1">
                  <a:lumMod val="65000"/>
                  <a:lumOff val="35000"/>
                </a:schemeClr>
              </a:solidFill>
            </a:endParaRPr>
          </a:p>
          <a:p>
            <a:pPr marL="457200" lvl="0" indent="-304800" algn="l" rtl="0">
              <a:lnSpc>
                <a:spcPct val="115000"/>
              </a:lnSpc>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Altos niveles de estrés / Condiciones de Salud  y Diagnósticos</a:t>
            </a:r>
            <a:endParaRPr sz="1200" dirty="0">
              <a:solidFill>
                <a:schemeClr val="tx1">
                  <a:lumMod val="65000"/>
                  <a:lumOff val="35000"/>
                </a:schemeClr>
              </a:solidFill>
            </a:endParaRPr>
          </a:p>
          <a:p>
            <a:pPr marL="457200" lvl="0" indent="0" algn="l" rtl="0">
              <a:lnSpc>
                <a:spcPct val="115000"/>
              </a:lnSpc>
              <a:spcBef>
                <a:spcPts val="1200"/>
              </a:spcBef>
              <a:spcAft>
                <a:spcPts val="1200"/>
              </a:spcAft>
              <a:buNone/>
            </a:pPr>
            <a:endParaRPr sz="1200" b="1" dirty="0">
              <a:solidFill>
                <a:schemeClr val="tx1">
                  <a:lumMod val="65000"/>
                  <a:lumOff val="35000"/>
                </a:schemeClr>
              </a:solidFill>
            </a:endParaRPr>
          </a:p>
        </p:txBody>
      </p:sp>
      <p:cxnSp>
        <p:nvCxnSpPr>
          <p:cNvPr id="81" name="Google Shape;81;p16"/>
          <p:cNvCxnSpPr/>
          <p:nvPr/>
        </p:nvCxnSpPr>
        <p:spPr>
          <a:xfrm>
            <a:off x="-1275" y="1432300"/>
            <a:ext cx="4147500" cy="0"/>
          </a:xfrm>
          <a:prstGeom prst="straightConnector1">
            <a:avLst/>
          </a:prstGeom>
          <a:noFill/>
          <a:ln w="38100" cap="flat" cmpd="sng">
            <a:solidFill>
              <a:srgbClr val="00BAFF"/>
            </a:solidFill>
            <a:prstDash val="solid"/>
            <a:round/>
            <a:headEnd type="none" w="med" len="med"/>
            <a:tailEnd type="none" w="med" len="med"/>
          </a:ln>
        </p:spPr>
      </p:cxnSp>
      <p:pic>
        <p:nvPicPr>
          <p:cNvPr id="82" name="Google Shape;82;p16"/>
          <p:cNvPicPr preferRelativeResize="0"/>
          <p:nvPr/>
        </p:nvPicPr>
        <p:blipFill>
          <a:blip r:embed="rId4">
            <a:alphaModFix/>
          </a:blip>
          <a:stretch>
            <a:fillRect/>
          </a:stretch>
        </p:blipFill>
        <p:spPr>
          <a:xfrm>
            <a:off x="4362125" y="6104052"/>
            <a:ext cx="1470761" cy="3101299"/>
          </a:xfrm>
          <a:prstGeom prst="rect">
            <a:avLst/>
          </a:prstGeom>
          <a:noFill/>
          <a:ln>
            <a:noFill/>
          </a:ln>
        </p:spPr>
      </p:pic>
      <p:pic>
        <p:nvPicPr>
          <p:cNvPr id="83" name="Google Shape;83;p16"/>
          <p:cNvPicPr preferRelativeResize="0"/>
          <p:nvPr/>
        </p:nvPicPr>
        <p:blipFill>
          <a:blip r:embed="rId5">
            <a:alphaModFix/>
          </a:blip>
          <a:stretch>
            <a:fillRect/>
          </a:stretch>
        </p:blipFill>
        <p:spPr>
          <a:xfrm>
            <a:off x="2566017" y="6079773"/>
            <a:ext cx="1544463" cy="2780138"/>
          </a:xfrm>
          <a:prstGeom prst="rect">
            <a:avLst/>
          </a:prstGeom>
          <a:noFill/>
          <a:ln>
            <a:noFill/>
          </a:ln>
        </p:spPr>
      </p:pic>
      <p:pic>
        <p:nvPicPr>
          <p:cNvPr id="84" name="Google Shape;84;p16"/>
          <p:cNvPicPr preferRelativeResize="0"/>
          <p:nvPr/>
        </p:nvPicPr>
        <p:blipFill>
          <a:blip r:embed="rId6">
            <a:alphaModFix/>
          </a:blip>
          <a:stretch>
            <a:fillRect/>
          </a:stretch>
        </p:blipFill>
        <p:spPr>
          <a:xfrm>
            <a:off x="758636" y="6116752"/>
            <a:ext cx="1555736" cy="28005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93225" y="542000"/>
            <a:ext cx="5160000" cy="825300"/>
          </a:xfrm>
          <a:prstGeom prst="rect">
            <a:avLst/>
          </a:prstGeom>
        </p:spPr>
        <p:txBody>
          <a:bodyPr spcFirstLastPara="1" wrap="square" lIns="128500" tIns="128500" rIns="128500" bIns="128500" anchor="b" anchorCtr="0">
            <a:normAutofit/>
          </a:bodyPr>
          <a:lstStyle/>
          <a:p>
            <a:pPr marL="0" lvl="0" indent="0" algn="l" rtl="0">
              <a:spcBef>
                <a:spcPts val="0"/>
              </a:spcBef>
              <a:spcAft>
                <a:spcPts val="0"/>
              </a:spcAft>
              <a:buNone/>
            </a:pPr>
            <a:r>
              <a:rPr lang="es" sz="3000" b="1">
                <a:solidFill>
                  <a:srgbClr val="00BFE9"/>
                </a:solidFill>
              </a:rPr>
              <a:t>CLUB DE LA SALUD</a:t>
            </a:r>
            <a:endParaRPr sz="3000" b="1">
              <a:solidFill>
                <a:srgbClr val="00BFE9"/>
              </a:solidFill>
            </a:endParaRPr>
          </a:p>
        </p:txBody>
      </p:sp>
      <p:cxnSp>
        <p:nvCxnSpPr>
          <p:cNvPr id="90" name="Google Shape;90;p17"/>
          <p:cNvCxnSpPr/>
          <p:nvPr/>
        </p:nvCxnSpPr>
        <p:spPr>
          <a:xfrm>
            <a:off x="-1275" y="1432300"/>
            <a:ext cx="4147500" cy="0"/>
          </a:xfrm>
          <a:prstGeom prst="straightConnector1">
            <a:avLst/>
          </a:prstGeom>
          <a:noFill/>
          <a:ln w="38100" cap="flat" cmpd="sng">
            <a:solidFill>
              <a:srgbClr val="00BAFF"/>
            </a:solidFill>
            <a:prstDash val="solid"/>
            <a:round/>
            <a:headEnd type="none" w="med" len="med"/>
            <a:tailEnd type="none" w="med" len="med"/>
          </a:ln>
        </p:spPr>
      </p:cxnSp>
      <p:pic>
        <p:nvPicPr>
          <p:cNvPr id="91" name="Google Shape;91;p17"/>
          <p:cNvPicPr preferRelativeResize="0"/>
          <p:nvPr/>
        </p:nvPicPr>
        <p:blipFill>
          <a:blip r:embed="rId4">
            <a:alphaModFix/>
          </a:blip>
          <a:stretch>
            <a:fillRect/>
          </a:stretch>
        </p:blipFill>
        <p:spPr>
          <a:xfrm>
            <a:off x="691035" y="1787801"/>
            <a:ext cx="1660077" cy="3159050"/>
          </a:xfrm>
          <a:prstGeom prst="rect">
            <a:avLst/>
          </a:prstGeom>
          <a:noFill/>
          <a:ln>
            <a:noFill/>
          </a:ln>
        </p:spPr>
      </p:pic>
      <p:pic>
        <p:nvPicPr>
          <p:cNvPr id="92" name="Google Shape;92;p17"/>
          <p:cNvPicPr preferRelativeResize="0"/>
          <p:nvPr/>
        </p:nvPicPr>
        <p:blipFill>
          <a:blip r:embed="rId5">
            <a:alphaModFix/>
          </a:blip>
          <a:stretch>
            <a:fillRect/>
          </a:stretch>
        </p:blipFill>
        <p:spPr>
          <a:xfrm>
            <a:off x="2721138" y="1821200"/>
            <a:ext cx="1594600" cy="3501184"/>
          </a:xfrm>
          <a:prstGeom prst="rect">
            <a:avLst/>
          </a:prstGeom>
          <a:noFill/>
          <a:ln>
            <a:noFill/>
          </a:ln>
        </p:spPr>
      </p:pic>
      <p:pic>
        <p:nvPicPr>
          <p:cNvPr id="93" name="Google Shape;93;p17"/>
          <p:cNvPicPr preferRelativeResize="0"/>
          <p:nvPr/>
        </p:nvPicPr>
        <p:blipFill>
          <a:blip r:embed="rId6">
            <a:alphaModFix/>
          </a:blip>
          <a:stretch>
            <a:fillRect/>
          </a:stretch>
        </p:blipFill>
        <p:spPr>
          <a:xfrm>
            <a:off x="4554362" y="1787800"/>
            <a:ext cx="1594600" cy="3283656"/>
          </a:xfrm>
          <a:prstGeom prst="rect">
            <a:avLst/>
          </a:prstGeom>
          <a:noFill/>
          <a:ln>
            <a:noFill/>
          </a:ln>
        </p:spPr>
      </p:pic>
      <p:sp>
        <p:nvSpPr>
          <p:cNvPr id="94" name="Google Shape;94;p17"/>
          <p:cNvSpPr txBox="1"/>
          <p:nvPr/>
        </p:nvSpPr>
        <p:spPr>
          <a:xfrm>
            <a:off x="325750" y="5385118"/>
            <a:ext cx="6296400" cy="1046410"/>
          </a:xfrm>
          <a:prstGeom prst="rect">
            <a:avLst/>
          </a:prstGeom>
          <a:noFill/>
          <a:ln>
            <a:noFill/>
          </a:ln>
        </p:spPr>
        <p:txBody>
          <a:bodyPr spcFirstLastPara="1" wrap="square" lIns="91425" tIns="91425" rIns="91425" bIns="91425" anchor="t" anchorCtr="0">
            <a:spAutoFit/>
          </a:bodyPr>
          <a:lstStyle/>
          <a:p>
            <a:pPr marL="0" lvl="0" indent="0" algn="just" rtl="0">
              <a:spcBef>
                <a:spcPts val="1200"/>
              </a:spcBef>
              <a:spcAft>
                <a:spcPts val="1200"/>
              </a:spcAft>
              <a:buNone/>
            </a:pPr>
            <a:r>
              <a:rPr lang="es" sz="1200" dirty="0">
                <a:solidFill>
                  <a:schemeClr val="tx1">
                    <a:lumMod val="65000"/>
                    <a:lumOff val="35000"/>
                  </a:schemeClr>
                </a:solidFill>
              </a:rPr>
              <a:t>Estas actividades con el acompañamiento integral de medicina preventiva contribuyen a reducir el estrés y fomentar hábitos saludables, así como ayudar a mitigar los riesgos psicosociales, y promover un entorno de trabajo más seguro y saludable.</a:t>
            </a:r>
            <a:endParaRPr sz="1200" i="1" u="sng" dirty="0">
              <a:solidFill>
                <a:schemeClr val="tx1">
                  <a:lumMod val="65000"/>
                  <a:lumOff val="35000"/>
                </a:schemeClr>
              </a:solidFill>
            </a:endParaRPr>
          </a:p>
        </p:txBody>
      </p:sp>
      <p:sp>
        <p:nvSpPr>
          <p:cNvPr id="95" name="Google Shape;95;p17"/>
          <p:cNvSpPr txBox="1"/>
          <p:nvPr/>
        </p:nvSpPr>
        <p:spPr>
          <a:xfrm>
            <a:off x="218388" y="8226036"/>
            <a:ext cx="62964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i="1" dirty="0">
                <a:solidFill>
                  <a:schemeClr val="tx1">
                    <a:lumMod val="65000"/>
                    <a:lumOff val="35000"/>
                  </a:schemeClr>
                </a:solidFill>
              </a:rPr>
              <a:t>¡Te animamos a participar en las actividades de deporte y recreación del Club de la Salud! Estas iniciativas son clave para mejorar tu bienestar integral y promover un entorno laboral más saludable.</a:t>
            </a:r>
            <a:endParaRPr sz="1200" i="1" dirty="0">
              <a:solidFill>
                <a:schemeClr val="tx1">
                  <a:lumMod val="65000"/>
                  <a:lumOff val="35000"/>
                </a:schemeClr>
              </a:solidFill>
            </a:endParaRPr>
          </a:p>
        </p:txBody>
      </p:sp>
      <p:sp>
        <p:nvSpPr>
          <p:cNvPr id="96" name="Google Shape;96;p17"/>
          <p:cNvSpPr txBox="1"/>
          <p:nvPr/>
        </p:nvSpPr>
        <p:spPr>
          <a:xfrm>
            <a:off x="355476" y="5979282"/>
            <a:ext cx="6159312" cy="29854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s" sz="1300" b="1"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r>
              <a:rPr lang="es" sz="1200" b="1" dirty="0">
                <a:solidFill>
                  <a:schemeClr val="tx1">
                    <a:lumMod val="65000"/>
                    <a:lumOff val="35000"/>
                  </a:schemeClr>
                </a:solidFill>
              </a:rPr>
              <a:t>Contacto:</a:t>
            </a:r>
            <a:endParaRPr sz="1200" b="1" dirty="0">
              <a:solidFill>
                <a:schemeClr val="tx1">
                  <a:lumMod val="65000"/>
                  <a:lumOff val="35000"/>
                </a:schemeClr>
              </a:solidFill>
            </a:endParaRPr>
          </a:p>
          <a:p>
            <a:pPr marL="0" lvl="0" indent="0" algn="l" rtl="0">
              <a:spcBef>
                <a:spcPts val="0"/>
              </a:spcBef>
              <a:spcAft>
                <a:spcPts val="0"/>
              </a:spcAft>
              <a:buNone/>
            </a:pPr>
            <a:endParaRPr sz="1200" b="1" dirty="0">
              <a:solidFill>
                <a:schemeClr val="tx1">
                  <a:lumMod val="65000"/>
                  <a:lumOff val="35000"/>
                </a:schemeClr>
              </a:solidFill>
            </a:endParaRPr>
          </a:p>
          <a:p>
            <a:pPr marL="0" lvl="0" indent="0" algn="l" rtl="0">
              <a:spcBef>
                <a:spcPts val="0"/>
              </a:spcBef>
              <a:spcAft>
                <a:spcPts val="0"/>
              </a:spcAft>
              <a:buNone/>
            </a:pPr>
            <a:r>
              <a:rPr lang="es" sz="1200" dirty="0">
                <a:solidFill>
                  <a:schemeClr val="tx1">
                    <a:lumMod val="65000"/>
                    <a:lumOff val="35000"/>
                  </a:schemeClr>
                </a:solidFill>
              </a:rPr>
              <a:t>Leidy Vanessa Echeverri Pantoja</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rPr>
              <a:t>Vicerrectoría de Responsabilidad Social y Bienestar Universitario</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r>
              <a:rPr lang="es" sz="1200" dirty="0">
                <a:solidFill>
                  <a:schemeClr val="tx1">
                    <a:lumMod val="65000"/>
                    <a:lumOff val="35000"/>
                  </a:schemeClr>
                </a:solidFill>
              </a:rPr>
              <a:t>Edificio Nº 2 / Of: 127</a:t>
            </a:r>
            <a:endParaRPr sz="1200" dirty="0">
              <a:solidFill>
                <a:schemeClr val="tx1">
                  <a:lumMod val="65000"/>
                  <a:lumOff val="35000"/>
                </a:schemeClr>
              </a:solidFill>
            </a:endParaRPr>
          </a:p>
          <a:p>
            <a:pPr marL="0" lvl="0" indent="0" algn="l" rtl="0">
              <a:spcBef>
                <a:spcPts val="0"/>
              </a:spcBef>
              <a:spcAft>
                <a:spcPts val="0"/>
              </a:spcAft>
              <a:buNone/>
            </a:pPr>
            <a:r>
              <a:rPr lang="es" sz="1200" dirty="0">
                <a:solidFill>
                  <a:schemeClr val="tx1">
                    <a:lumMod val="65000"/>
                    <a:lumOff val="35000"/>
                  </a:schemeClr>
                </a:solidFill>
              </a:rPr>
              <a:t>clubdelasalud@utp.edu.co</a:t>
            </a:r>
            <a:endParaRPr dirty="0">
              <a:solidFill>
                <a:schemeClr val="tx1">
                  <a:lumMod val="65000"/>
                  <a:lumOff val="35000"/>
                </a:schemeClr>
              </a:solidFill>
            </a:endParaRPr>
          </a:p>
          <a:p>
            <a:pPr marL="0" lvl="0" indent="0" algn="l" rtl="0">
              <a:spcBef>
                <a:spcPts val="0"/>
              </a:spcBef>
              <a:spcAft>
                <a:spcPts val="0"/>
              </a:spcAft>
              <a:buNone/>
            </a:pPr>
            <a:endParaRPr sz="1200" dirty="0">
              <a:solidFill>
                <a:schemeClr val="tx1">
                  <a:lumMod val="65000"/>
                  <a:lumOff val="35000"/>
                </a:schemeClr>
              </a:solidFill>
            </a:endParaRPr>
          </a:p>
          <a:p>
            <a:pPr marL="0" lvl="0" indent="0" algn="l" rtl="0">
              <a:spcBef>
                <a:spcPts val="0"/>
              </a:spcBef>
              <a:spcAft>
                <a:spcPts val="0"/>
              </a:spcAft>
              <a:buNone/>
            </a:pPr>
            <a:endParaRPr sz="13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endParaRPr sz="1300" dirty="0">
              <a:solidFill>
                <a:schemeClr val="tx1">
                  <a:lumMod val="65000"/>
                  <a:lumOff val="35000"/>
                </a:schemeClr>
              </a:solidFill>
            </a:endParaRPr>
          </a:p>
          <a:p>
            <a:pPr marL="0" lvl="0" indent="0" algn="r" rtl="0">
              <a:spcBef>
                <a:spcPts val="1200"/>
              </a:spcBef>
              <a:spcAft>
                <a:spcPts val="1200"/>
              </a:spcAft>
              <a:buNone/>
            </a:pPr>
            <a:endParaRPr sz="1500" b="1"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4" name="Google Shape;104;p18"/>
          <p:cNvSpPr txBox="1"/>
          <p:nvPr/>
        </p:nvSpPr>
        <p:spPr>
          <a:xfrm>
            <a:off x="406463" y="2489915"/>
            <a:ext cx="6027000" cy="2215961"/>
          </a:xfrm>
          <a:prstGeom prst="rect">
            <a:avLst/>
          </a:prstGeom>
          <a:noFill/>
          <a:ln>
            <a:noFill/>
          </a:ln>
        </p:spPr>
        <p:txBody>
          <a:bodyPr spcFirstLastPara="1" wrap="square" lIns="91425" tIns="91425" rIns="91425" bIns="91425" anchor="t" anchorCtr="0">
            <a:spAutoFit/>
          </a:bodyPr>
          <a:lstStyle/>
          <a:p>
            <a:pPr lvl="0" algn="just"/>
            <a:r>
              <a:rPr lang="es-MX" sz="1200" dirty="0">
                <a:solidFill>
                  <a:schemeClr val="tx1">
                    <a:lumMod val="65000"/>
                    <a:lumOff val="35000"/>
                  </a:schemeClr>
                </a:solidFill>
              </a:rPr>
              <a:t>En el marco de nuestro compromiso con el bienestar integral de funcionarios y  colaboradores de la Universidad, se encuentra a disposición el servicio de asesoría en la gestión del riesgo psicosocial, para mejorar las condiciones intra y extralaborales.</a:t>
            </a:r>
          </a:p>
          <a:p>
            <a:pPr marL="0" lvl="0" indent="0" algn="just" rtl="0">
              <a:spcBef>
                <a:spcPts val="0"/>
              </a:spcBef>
              <a:spcAft>
                <a:spcPts val="0"/>
              </a:spcAft>
              <a:buClr>
                <a:schemeClr val="dk1"/>
              </a:buClr>
              <a:buSzPts val="1100"/>
              <a:buFont typeface="Arial"/>
              <a:buNone/>
            </a:pPr>
            <a:endParaRPr lang="es-MX" sz="1200" dirty="0">
              <a:solidFill>
                <a:schemeClr val="tx1">
                  <a:lumMod val="65000"/>
                  <a:lumOff val="35000"/>
                </a:schemeClr>
              </a:solidFill>
            </a:endParaRPr>
          </a:p>
          <a:p>
            <a:pPr marL="0" lvl="0" indent="0" algn="just" rtl="0">
              <a:spcBef>
                <a:spcPts val="0"/>
              </a:spcBef>
              <a:spcAft>
                <a:spcPts val="0"/>
              </a:spcAft>
              <a:buClr>
                <a:schemeClr val="dk1"/>
              </a:buClr>
              <a:buSzPts val="1100"/>
              <a:buFont typeface="Arial"/>
              <a:buNone/>
            </a:pPr>
            <a:r>
              <a:rPr lang="es-MX" sz="1200" dirty="0">
                <a:solidFill>
                  <a:schemeClr val="tx1">
                    <a:lumMod val="65000"/>
                    <a:lumOff val="35000"/>
                  </a:schemeClr>
                </a:solidFill>
              </a:rPr>
              <a:t>Este servicio es parte del kit de estrategias de intervención diseñado para abordar de manera efectiva los factores de riesgo identificados a través de la medición de la batería de riesgo psicosocial</a:t>
            </a:r>
            <a:r>
              <a:rPr lang="es-MX" sz="1200" dirty="0">
                <a:solidFill>
                  <a:srgbClr val="666666"/>
                </a:solidFill>
              </a:rPr>
              <a:t>.</a:t>
            </a:r>
          </a:p>
          <a:p>
            <a:pPr marL="0" lvl="0" indent="0" algn="just" rtl="0">
              <a:spcBef>
                <a:spcPts val="0"/>
              </a:spcBef>
              <a:spcAft>
                <a:spcPts val="0"/>
              </a:spcAft>
              <a:buClr>
                <a:schemeClr val="dk1"/>
              </a:buClr>
              <a:buSzPts val="1100"/>
              <a:buFont typeface="Arial"/>
              <a:buNone/>
            </a:pPr>
            <a:endParaRPr lang="es-MX" sz="1200" dirty="0">
              <a:solidFill>
                <a:srgbClr val="FF0000"/>
              </a:solidFill>
            </a:endParaRPr>
          </a:p>
          <a:p>
            <a:pPr marL="0" lvl="0" indent="0" algn="just" rtl="0">
              <a:spcBef>
                <a:spcPts val="0"/>
              </a:spcBef>
              <a:spcAft>
                <a:spcPts val="0"/>
              </a:spcAft>
              <a:buNone/>
            </a:pPr>
            <a:r>
              <a:rPr lang="es-MX" sz="1200" dirty="0">
                <a:solidFill>
                  <a:schemeClr val="tx1">
                    <a:lumMod val="65000"/>
                    <a:lumOff val="35000"/>
                  </a:schemeClr>
                </a:solidFill>
              </a:rPr>
              <a:t>En procura del  bienestar integral de funcionarios y colaboradores, está a disposición el servicio de asesoría en la gestión del riesgo psicosocial con la siguiente ruta de atención:</a:t>
            </a:r>
            <a:endParaRPr lang="es-MX" sz="1200" strike="sngStrike" dirty="0">
              <a:solidFill>
                <a:schemeClr val="tx1">
                  <a:lumMod val="65000"/>
                  <a:lumOff val="35000"/>
                </a:schemeClr>
              </a:solidFill>
            </a:endParaRPr>
          </a:p>
        </p:txBody>
      </p:sp>
      <p:sp>
        <p:nvSpPr>
          <p:cNvPr id="105" name="Google Shape;105;p18"/>
          <p:cNvSpPr txBox="1"/>
          <p:nvPr/>
        </p:nvSpPr>
        <p:spPr>
          <a:xfrm>
            <a:off x="406463" y="4705876"/>
            <a:ext cx="6027000" cy="37694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MX" sz="1200" b="1" dirty="0">
                <a:solidFill>
                  <a:srgbClr val="434343"/>
                </a:solidFill>
              </a:rPr>
              <a:t>Para solicitar asesoría:</a:t>
            </a:r>
          </a:p>
          <a:p>
            <a:pPr marL="457200" lvl="0" indent="-304800" algn="l" rtl="0">
              <a:lnSpc>
                <a:spcPct val="115000"/>
              </a:lnSpc>
              <a:spcBef>
                <a:spcPts val="1200"/>
              </a:spcBef>
              <a:spcAft>
                <a:spcPts val="0"/>
              </a:spcAft>
              <a:buClr>
                <a:srgbClr val="434343"/>
              </a:buClr>
              <a:buSzPts val="1200"/>
              <a:buAutoNum type="arabicPeriod"/>
            </a:pPr>
            <a:r>
              <a:rPr lang="es-MX" sz="1200" b="1" dirty="0">
                <a:solidFill>
                  <a:srgbClr val="434343"/>
                </a:solidFill>
              </a:rPr>
              <a:t>Asunto del correo:</a:t>
            </a:r>
            <a:r>
              <a:rPr lang="es-MX" sz="1200" dirty="0">
                <a:solidFill>
                  <a:srgbClr val="434343"/>
                </a:solidFill>
              </a:rPr>
              <a:t> </a:t>
            </a:r>
          </a:p>
          <a:p>
            <a:pPr marL="457200" lvl="0" indent="0" algn="l" rtl="0">
              <a:lnSpc>
                <a:spcPct val="115000"/>
              </a:lnSpc>
              <a:spcBef>
                <a:spcPts val="1200"/>
              </a:spcBef>
              <a:spcAft>
                <a:spcPts val="0"/>
              </a:spcAft>
              <a:buNone/>
            </a:pPr>
            <a:r>
              <a:rPr lang="es-MX" sz="1200" dirty="0">
                <a:solidFill>
                  <a:schemeClr val="tx1">
                    <a:lumMod val="65000"/>
                    <a:lumOff val="35000"/>
                  </a:schemeClr>
                </a:solidFill>
              </a:rPr>
              <a:t>Indique "</a:t>
            </a:r>
            <a:r>
              <a:rPr lang="es-MX" sz="1200" b="1" i="1" dirty="0">
                <a:solidFill>
                  <a:schemeClr val="tx1">
                    <a:lumMod val="65000"/>
                    <a:lumOff val="35000"/>
                  </a:schemeClr>
                </a:solidFill>
              </a:rPr>
              <a:t>Solicitud Asesoría Gestión del Riesgo Psicosocial - Desarrollo Humano</a:t>
            </a:r>
            <a:r>
              <a:rPr lang="es-MX" sz="1200" dirty="0">
                <a:solidFill>
                  <a:schemeClr val="tx1">
                    <a:lumMod val="65000"/>
                    <a:lumOff val="35000"/>
                  </a:schemeClr>
                </a:solidFill>
              </a:rPr>
              <a:t>".</a:t>
            </a:r>
          </a:p>
          <a:p>
            <a:pPr marL="152400" lvl="0" algn="l" rtl="0">
              <a:lnSpc>
                <a:spcPct val="115000"/>
              </a:lnSpc>
              <a:spcBef>
                <a:spcPts val="1200"/>
              </a:spcBef>
              <a:spcAft>
                <a:spcPts val="0"/>
              </a:spcAft>
              <a:buClr>
                <a:srgbClr val="434343"/>
              </a:buClr>
              <a:buSzPts val="1200"/>
            </a:pPr>
            <a:r>
              <a:rPr lang="es-MX" sz="1200" b="1" dirty="0">
                <a:solidFill>
                  <a:srgbClr val="434343"/>
                </a:solidFill>
              </a:rPr>
              <a:t>2.     Correos de contacto:</a:t>
            </a:r>
            <a:r>
              <a:rPr lang="es-MX" sz="1200" dirty="0">
                <a:solidFill>
                  <a:srgbClr val="434343"/>
                </a:solidFill>
              </a:rPr>
              <a:t> </a:t>
            </a:r>
          </a:p>
          <a:p>
            <a:pPr marL="457200" lvl="0" indent="0" algn="l" rtl="0">
              <a:lnSpc>
                <a:spcPct val="115000"/>
              </a:lnSpc>
              <a:spcBef>
                <a:spcPts val="1200"/>
              </a:spcBef>
              <a:spcAft>
                <a:spcPts val="0"/>
              </a:spcAft>
              <a:buNone/>
            </a:pPr>
            <a:r>
              <a:rPr lang="es-MX" sz="1200" dirty="0">
                <a:solidFill>
                  <a:srgbClr val="434343"/>
                </a:solidFill>
              </a:rPr>
              <a:t>Enviar la solicitud a</a:t>
            </a:r>
            <a:br>
              <a:rPr lang="es-MX" sz="1200" dirty="0">
                <a:solidFill>
                  <a:srgbClr val="434343"/>
                </a:solidFill>
              </a:rPr>
            </a:br>
            <a:r>
              <a:rPr lang="es-MX" sz="1200" dirty="0">
                <a:solidFill>
                  <a:srgbClr val="434343"/>
                </a:solidFill>
                <a:uFill>
                  <a:noFill/>
                </a:uFill>
                <a:hlinkClick r:id="rId4">
                  <a:extLst>
                    <a:ext uri="{A12FA001-AC4F-418D-AE19-62706E023703}">
                      <ahyp:hlinkClr xmlns:ahyp="http://schemas.microsoft.com/office/drawing/2018/hyperlinkcolor" val="tx"/>
                    </a:ext>
                  </a:extLst>
                </a:hlinkClick>
              </a:rPr>
              <a:t>desarrolloth@utp.edu.co</a:t>
            </a:r>
            <a:r>
              <a:rPr lang="es-MX" sz="1200" dirty="0">
                <a:solidFill>
                  <a:srgbClr val="434343"/>
                </a:solidFill>
              </a:rPr>
              <a:t>             seguridadysalud@utp.edu.co</a:t>
            </a:r>
          </a:p>
          <a:p>
            <a:pPr marL="152400" lvl="0" algn="l" rtl="0">
              <a:lnSpc>
                <a:spcPct val="115000"/>
              </a:lnSpc>
              <a:spcBef>
                <a:spcPts val="1200"/>
              </a:spcBef>
              <a:spcAft>
                <a:spcPts val="0"/>
              </a:spcAft>
              <a:buClr>
                <a:srgbClr val="434343"/>
              </a:buClr>
              <a:buSzPts val="1200"/>
            </a:pPr>
            <a:r>
              <a:rPr lang="es-MX" sz="1200" b="1" dirty="0">
                <a:solidFill>
                  <a:srgbClr val="434343"/>
                </a:solidFill>
              </a:rPr>
              <a:t>3.    Información requerida: </a:t>
            </a:r>
            <a:endParaRPr lang="es-MX" sz="1200" dirty="0">
              <a:solidFill>
                <a:srgbClr val="434343"/>
              </a:solidFill>
            </a:endParaRPr>
          </a:p>
          <a:p>
            <a:pPr marL="457200" lvl="0" indent="0" algn="l" rtl="0">
              <a:lnSpc>
                <a:spcPct val="115000"/>
              </a:lnSpc>
              <a:spcBef>
                <a:spcPts val="1200"/>
              </a:spcBef>
              <a:spcAft>
                <a:spcPts val="0"/>
              </a:spcAft>
              <a:buNone/>
            </a:pPr>
            <a:r>
              <a:rPr lang="es-MX" sz="1200" dirty="0">
                <a:solidFill>
                  <a:srgbClr val="434343"/>
                </a:solidFill>
              </a:rPr>
              <a:t>Incluya detalles como el área de trabajo, la necesidad específica de la asesoría, y posibles fechas para coordinar la sesión.</a:t>
            </a:r>
          </a:p>
          <a:p>
            <a:pPr marL="457200" marR="0" lvl="0" indent="0" algn="l" defTabSz="914400" rtl="0" eaLnBrk="1" fontAlgn="auto" latinLnBrk="0" hangingPunct="1">
              <a:lnSpc>
                <a:spcPct val="115000"/>
              </a:lnSpc>
              <a:spcBef>
                <a:spcPts val="1200"/>
              </a:spcBef>
              <a:spcAft>
                <a:spcPts val="0"/>
              </a:spcAft>
              <a:buClr>
                <a:srgbClr val="000000"/>
              </a:buClr>
              <a:buSzTx/>
              <a:buFont typeface="Arial"/>
              <a:buNone/>
              <a:tabLst/>
              <a:defRPr/>
            </a:pPr>
            <a:r>
              <a:rPr kumimoji="0" lang="es-MX" sz="1200" b="0" i="0" u="none" strike="noStrike" kern="0" cap="none" spc="0" normalizeH="0" baseline="0" noProof="0" dirty="0">
                <a:ln>
                  <a:noFill/>
                </a:ln>
                <a:solidFill>
                  <a:srgbClr val="434343"/>
                </a:solidFill>
                <a:effectLst/>
                <a:uLnTx/>
                <a:uFillTx/>
                <a:latin typeface="Arial"/>
                <a:cs typeface="Arial"/>
                <a:sym typeface="Arial"/>
              </a:rPr>
              <a:t>.</a:t>
            </a:r>
            <a:endParaRPr sz="1200" dirty="0">
              <a:solidFill>
                <a:srgbClr val="434343"/>
              </a:solidFill>
            </a:endParaRPr>
          </a:p>
        </p:txBody>
      </p:sp>
      <p:sp>
        <p:nvSpPr>
          <p:cNvPr id="7" name="Google Shape;137;p22">
            <a:extLst>
              <a:ext uri="{FF2B5EF4-FFF2-40B4-BE49-F238E27FC236}">
                <a16:creationId xmlns:a16="http://schemas.microsoft.com/office/drawing/2014/main" id="{91041CEB-6DAB-3547-A63A-62235BFB64EE}"/>
              </a:ext>
            </a:extLst>
          </p:cNvPr>
          <p:cNvSpPr txBox="1"/>
          <p:nvPr/>
        </p:nvSpPr>
        <p:spPr>
          <a:xfrm>
            <a:off x="406463" y="1570912"/>
            <a:ext cx="6027001"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i="1" dirty="0">
                <a:solidFill>
                  <a:schemeClr val="tx1">
                    <a:lumMod val="65000"/>
                    <a:lumOff val="35000"/>
                  </a:schemeClr>
                </a:solidFill>
              </a:rPr>
              <a:t>Lineamientos para solicitar Asesoría en </a:t>
            </a:r>
            <a:r>
              <a:rPr lang="es" sz="2000" b="1" dirty="0">
                <a:solidFill>
                  <a:schemeClr val="tx1">
                    <a:lumMod val="65000"/>
                    <a:lumOff val="35000"/>
                  </a:schemeClr>
                </a:solidFill>
              </a:rPr>
              <a:t>Gestión del Riesgo Psicosocial</a:t>
            </a:r>
            <a:endParaRPr sz="2000" b="1" strike="sngStrike" dirty="0">
              <a:solidFill>
                <a:schemeClr val="tx1">
                  <a:lumMod val="65000"/>
                  <a:lumOff val="35000"/>
                </a:schemeClr>
              </a:solidFill>
            </a:endParaRPr>
          </a:p>
        </p:txBody>
      </p:sp>
    </p:spTree>
    <p:extLst>
      <p:ext uri="{BB962C8B-B14F-4D97-AF65-F5344CB8AC3E}">
        <p14:creationId xmlns:p14="http://schemas.microsoft.com/office/powerpoint/2010/main" val="210661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9"/>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a:bodyPr>
          <a:lstStyle/>
          <a:p>
            <a:pPr marL="0" lvl="0" indent="0" algn="l" rtl="0">
              <a:spcBef>
                <a:spcPts val="0"/>
              </a:spcBef>
              <a:spcAft>
                <a:spcPts val="0"/>
              </a:spcAft>
              <a:buNone/>
            </a:pPr>
            <a:r>
              <a:rPr lang="es" sz="3000" b="1">
                <a:solidFill>
                  <a:srgbClr val="38761D"/>
                </a:solidFill>
              </a:rPr>
              <a:t>DESARROLLO HUMANO</a:t>
            </a:r>
            <a:endParaRPr sz="3000" b="1">
              <a:solidFill>
                <a:srgbClr val="38761D"/>
              </a:solidFill>
            </a:endParaRPr>
          </a:p>
        </p:txBody>
      </p:sp>
      <p:sp>
        <p:nvSpPr>
          <p:cNvPr id="111" name="Google Shape;111;p19"/>
          <p:cNvSpPr txBox="1">
            <a:spLocks noGrp="1"/>
          </p:cNvSpPr>
          <p:nvPr>
            <p:ph type="subTitle" idx="1"/>
          </p:nvPr>
        </p:nvSpPr>
        <p:spPr>
          <a:xfrm>
            <a:off x="93225" y="1242882"/>
            <a:ext cx="6495600" cy="2735951"/>
          </a:xfrm>
          <a:prstGeom prst="rect">
            <a:avLst/>
          </a:prstGeom>
        </p:spPr>
        <p:txBody>
          <a:bodyPr spcFirstLastPara="1" wrap="square" lIns="128500" tIns="128500" rIns="128500" bIns="128500" anchor="t" anchorCtr="0">
            <a:noAutofit/>
          </a:bodyPr>
          <a:lstStyle/>
          <a:p>
            <a:pPr marL="0" lvl="0" indent="0" algn="just" rtl="0">
              <a:lnSpc>
                <a:spcPct val="190909"/>
              </a:lnSpc>
              <a:spcBef>
                <a:spcPts val="1200"/>
              </a:spcBef>
              <a:spcAft>
                <a:spcPts val="0"/>
              </a:spcAft>
              <a:buNone/>
            </a:pPr>
            <a:r>
              <a:rPr lang="es" sz="1400" b="1" i="1" dirty="0">
                <a:solidFill>
                  <a:schemeClr val="tx1">
                    <a:lumMod val="65000"/>
                    <a:lumOff val="35000"/>
                  </a:schemeClr>
                </a:solidFill>
              </a:rPr>
              <a:t>PLAN DE FORMACIÓN Y DESARROLLO</a:t>
            </a:r>
            <a:endParaRPr sz="1400" b="1" i="1" dirty="0">
              <a:solidFill>
                <a:schemeClr val="tx1">
                  <a:lumMod val="65000"/>
                  <a:lumOff val="35000"/>
                </a:schemeClr>
              </a:solidFill>
            </a:endParaRPr>
          </a:p>
          <a:p>
            <a:pPr marL="0" lvl="0" indent="0" algn="just" rtl="0">
              <a:lnSpc>
                <a:spcPct val="100000"/>
              </a:lnSpc>
              <a:spcBef>
                <a:spcPts val="1200"/>
              </a:spcBef>
              <a:spcAft>
                <a:spcPts val="0"/>
              </a:spcAft>
              <a:buNone/>
            </a:pPr>
            <a:r>
              <a:rPr lang="es" sz="1200" dirty="0">
                <a:solidFill>
                  <a:schemeClr val="tx1">
                    <a:lumMod val="65000"/>
                    <a:lumOff val="35000"/>
                  </a:schemeClr>
                </a:solidFill>
              </a:rPr>
              <a:t>Este plan contiene una amplia oferta orientada a potencializar las competencias para fortalecer el liderazgo, el desarrollo integral del ser y del saber para el hacer, fomentar el sentido de pertenencia y mejorar las relaciones interpersonales, con lo cual se contribuye al  clima organizacional y el bienestar laboral</a:t>
            </a:r>
            <a:endParaRPr sz="1200" dirty="0">
              <a:solidFill>
                <a:schemeClr val="tx1">
                  <a:lumMod val="65000"/>
                  <a:lumOff val="35000"/>
                </a:schemeClr>
              </a:solidFill>
            </a:endParaRPr>
          </a:p>
          <a:p>
            <a:pPr marL="0" lvl="0" indent="0" algn="just" rtl="0">
              <a:spcBef>
                <a:spcPts val="1200"/>
              </a:spcBef>
              <a:spcAft>
                <a:spcPts val="0"/>
              </a:spcAft>
              <a:buNone/>
            </a:pPr>
            <a:r>
              <a:rPr lang="es" sz="1200" dirty="0">
                <a:solidFill>
                  <a:schemeClr val="tx1">
                    <a:lumMod val="65000"/>
                    <a:lumOff val="35000"/>
                  </a:schemeClr>
                </a:solidFill>
              </a:rPr>
              <a:t>Desde las diferentes áreas podrán enviar solicitudes a Gestión del Talento Humano área de desarrollo humano relacionando las necesidades específicas de intervención de manera grupal e individual. </a:t>
            </a:r>
          </a:p>
          <a:p>
            <a:pPr marL="0" lvl="0" indent="0" algn="l" rtl="0">
              <a:spcBef>
                <a:spcPts val="1200"/>
              </a:spcBef>
              <a:spcAft>
                <a:spcPts val="0"/>
              </a:spcAft>
              <a:buNone/>
            </a:pPr>
            <a:r>
              <a:rPr lang="es" sz="1200" b="1" dirty="0">
                <a:solidFill>
                  <a:srgbClr val="666666"/>
                </a:solidFill>
              </a:rPr>
              <a:t>Competencias</a:t>
            </a:r>
            <a:r>
              <a:rPr lang="es" sz="1400" b="1" dirty="0">
                <a:solidFill>
                  <a:srgbClr val="004881"/>
                </a:solidFill>
                <a:latin typeface="Calibri"/>
                <a:ea typeface="Calibri"/>
                <a:cs typeface="Calibri"/>
                <a:sym typeface="Calibri"/>
              </a:rPr>
              <a:t>					</a:t>
            </a:r>
            <a:br>
              <a:rPr lang="es" sz="1400" b="1" dirty="0">
                <a:solidFill>
                  <a:schemeClr val="dk1"/>
                </a:solidFill>
                <a:latin typeface="Calibri"/>
                <a:ea typeface="Calibri"/>
                <a:cs typeface="Calibri"/>
                <a:sym typeface="Calibri"/>
              </a:rPr>
            </a:br>
            <a:endParaRPr sz="1200" dirty="0">
              <a:solidFill>
                <a:schemeClr val="dk1"/>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Trabajo en Equipo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Adaptación al cambio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Orientación al usuario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Orientación a Resultados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Regulación Emocional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Asertividad</a:t>
            </a:r>
            <a:endParaRPr sz="1200" dirty="0">
              <a:solidFill>
                <a:schemeClr val="tx1">
                  <a:lumMod val="65000"/>
                  <a:lumOff val="35000"/>
                </a:schemeClr>
              </a:solidFill>
            </a:endParaRPr>
          </a:p>
          <a:p>
            <a:pPr marL="457200" lvl="0" indent="0" algn="l" rtl="0">
              <a:spcBef>
                <a:spcPts val="0"/>
              </a:spcBef>
              <a:spcAft>
                <a:spcPts val="0"/>
              </a:spcAft>
              <a:buNone/>
            </a:pPr>
            <a:endParaRPr sz="1200" dirty="0">
              <a:solidFill>
                <a:schemeClr val="tx1">
                  <a:lumMod val="65000"/>
                  <a:lumOff val="35000"/>
                </a:schemeClr>
              </a:solidFill>
              <a:latin typeface="Calibri"/>
              <a:ea typeface="Calibri"/>
              <a:cs typeface="Calibri"/>
              <a:sym typeface="Calibri"/>
            </a:endParaRPr>
          </a:p>
          <a:p>
            <a:pPr marL="0" lvl="0" indent="0" algn="l" rtl="0">
              <a:spcBef>
                <a:spcPts val="0"/>
              </a:spcBef>
              <a:spcAft>
                <a:spcPts val="0"/>
              </a:spcAft>
              <a:buNone/>
            </a:pPr>
            <a:r>
              <a:rPr lang="es" sz="1200" b="1" dirty="0">
                <a:solidFill>
                  <a:schemeClr val="tx1">
                    <a:lumMod val="65000"/>
                    <a:lumOff val="35000"/>
                  </a:schemeClr>
                </a:solidFill>
              </a:rPr>
              <a:t>Desarrollo del ser</a:t>
            </a:r>
            <a:br>
              <a:rPr lang="es" sz="1200" dirty="0">
                <a:solidFill>
                  <a:schemeClr val="tx1">
                    <a:lumMod val="65000"/>
                    <a:lumOff val="35000"/>
                  </a:schemeClr>
                </a:solidFill>
                <a:latin typeface="Calibri"/>
                <a:ea typeface="Calibri"/>
                <a:cs typeface="Calibri"/>
                <a:sym typeface="Calibri"/>
              </a:rPr>
            </a:b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Trazando Puentes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Financial Game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Seminario Plan B Exitoso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Cuerpo y Movimiento</a:t>
            </a:r>
            <a:endParaRPr lang="es-CO"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CO" sz="1200" dirty="0">
                <a:solidFill>
                  <a:schemeClr val="tx1">
                    <a:lumMod val="65000"/>
                    <a:lumOff val="35000"/>
                  </a:schemeClr>
                </a:solidFill>
              </a:rPr>
              <a:t>Coaching Individual</a:t>
            </a:r>
            <a:endParaRPr lang="es" sz="1200" dirty="0">
              <a:solidFill>
                <a:schemeClr val="tx1">
                  <a:lumMod val="65000"/>
                  <a:lumOff val="35000"/>
                </a:schemeClr>
              </a:solidFill>
            </a:endParaRPr>
          </a:p>
          <a:p>
            <a:pPr marL="0" lvl="0" indent="0" algn="l" rtl="0">
              <a:spcBef>
                <a:spcPts val="0"/>
              </a:spcBef>
              <a:spcAft>
                <a:spcPts val="0"/>
              </a:spcAft>
              <a:buClr>
                <a:schemeClr val="dk1"/>
              </a:buClr>
              <a:buFont typeface="Arial"/>
              <a:buNone/>
            </a:pPr>
            <a:endParaRPr sz="1200" dirty="0">
              <a:solidFill>
                <a:schemeClr val="tx1">
                  <a:lumMod val="65000"/>
                  <a:lumOff val="35000"/>
                </a:schemeClr>
              </a:solidFill>
            </a:endParaRPr>
          </a:p>
          <a:p>
            <a:pPr marL="0" lvl="0" indent="0" algn="l" rtl="0">
              <a:spcBef>
                <a:spcPts val="0"/>
              </a:spcBef>
              <a:spcAft>
                <a:spcPts val="0"/>
              </a:spcAft>
              <a:buClr>
                <a:schemeClr val="dk1"/>
              </a:buClr>
              <a:buFont typeface="Arial"/>
              <a:buNone/>
            </a:pPr>
            <a:r>
              <a:rPr lang="es" sz="1200" b="1" dirty="0">
                <a:solidFill>
                  <a:schemeClr val="tx1">
                    <a:lumMod val="65000"/>
                    <a:lumOff val="35000"/>
                  </a:schemeClr>
                </a:solidFill>
              </a:rPr>
              <a:t>Clima Organizacional</a:t>
            </a:r>
            <a:br>
              <a:rPr lang="es" sz="1200" dirty="0">
                <a:solidFill>
                  <a:schemeClr val="tx1">
                    <a:lumMod val="65000"/>
                    <a:lumOff val="35000"/>
                  </a:schemeClr>
                </a:solidFill>
              </a:rPr>
            </a:b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Comunicación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Relaciones Interpersonales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Negociación y Manejo de Conflictos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Facilitación para el Cambio</a:t>
            </a:r>
            <a:endParaRPr sz="1200" dirty="0">
              <a:solidFill>
                <a:schemeClr val="tx1">
                  <a:lumMod val="65000"/>
                  <a:lumOff val="35000"/>
                </a:schemeClr>
              </a:solidFill>
            </a:endParaRPr>
          </a:p>
          <a:p>
            <a:pPr marL="0" lvl="0" indent="0" algn="l" rtl="0">
              <a:spcBef>
                <a:spcPts val="0"/>
              </a:spcBef>
              <a:spcAft>
                <a:spcPts val="0"/>
              </a:spcAft>
              <a:buClr>
                <a:schemeClr val="dk1"/>
              </a:buClr>
              <a:buSzPts val="1100"/>
              <a:buFont typeface="Arial"/>
              <a:buNone/>
            </a:pPr>
            <a:endParaRPr sz="1200" dirty="0">
              <a:solidFill>
                <a:schemeClr val="tx1">
                  <a:lumMod val="65000"/>
                  <a:lumOff val="35000"/>
                </a:schemeClr>
              </a:solidFill>
            </a:endParaRPr>
          </a:p>
          <a:p>
            <a:pPr marL="0" lvl="0" indent="0" algn="l" rtl="0">
              <a:spcBef>
                <a:spcPts val="0"/>
              </a:spcBef>
              <a:spcAft>
                <a:spcPts val="0"/>
              </a:spcAft>
              <a:buClr>
                <a:schemeClr val="dk1"/>
              </a:buClr>
              <a:buFont typeface="Arial"/>
              <a:buNone/>
            </a:pPr>
            <a:r>
              <a:rPr lang="es" sz="1200" b="1" dirty="0">
                <a:solidFill>
                  <a:schemeClr val="tx1">
                    <a:lumMod val="65000"/>
                    <a:lumOff val="35000"/>
                  </a:schemeClr>
                </a:solidFill>
              </a:rPr>
              <a:t>Liderazgo   </a:t>
            </a:r>
            <a:r>
              <a:rPr lang="es" sz="1200" dirty="0">
                <a:solidFill>
                  <a:schemeClr val="tx1">
                    <a:lumMod val="65000"/>
                    <a:lumOff val="35000"/>
                  </a:schemeClr>
                </a:solidFill>
              </a:rPr>
              <a:t>                                                                                   </a:t>
            </a:r>
            <a:br>
              <a:rPr lang="es" sz="1200" dirty="0">
                <a:solidFill>
                  <a:schemeClr val="tx1">
                    <a:lumMod val="65000"/>
                    <a:lumOff val="35000"/>
                  </a:schemeClr>
                </a:solidFill>
              </a:rPr>
            </a:b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Coaching Directivo</a:t>
            </a:r>
            <a:endParaRPr sz="1200" dirty="0">
              <a:solidFill>
                <a:schemeClr val="tx1">
                  <a:lumMod val="65000"/>
                  <a:lumOff val="35000"/>
                </a:schemeClr>
              </a:solidFill>
            </a:endParaRPr>
          </a:p>
          <a:p>
            <a:pPr marL="0" lvl="0" indent="0" algn="l" rtl="0">
              <a:spcBef>
                <a:spcPts val="0"/>
              </a:spcBef>
              <a:spcAft>
                <a:spcPts val="0"/>
              </a:spcAft>
              <a:buNone/>
            </a:pPr>
            <a:endParaRPr sz="1200" dirty="0">
              <a:solidFill>
                <a:srgbClr val="004881"/>
              </a:solidFill>
            </a:endParaRPr>
          </a:p>
          <a:p>
            <a:pPr marL="0" lvl="0" indent="0" algn="l" rtl="0">
              <a:lnSpc>
                <a:spcPct val="115000"/>
              </a:lnSpc>
              <a:spcBef>
                <a:spcPts val="1200"/>
              </a:spcBef>
              <a:spcAft>
                <a:spcPts val="1200"/>
              </a:spcAft>
              <a:buNone/>
            </a:pPr>
            <a:endParaRPr sz="1200" dirty="0">
              <a:solidFill>
                <a:schemeClr val="dk1"/>
              </a:solidFill>
            </a:endParaRPr>
          </a:p>
        </p:txBody>
      </p:sp>
      <p:cxnSp>
        <p:nvCxnSpPr>
          <p:cNvPr id="112" name="Google Shape;112;p19"/>
          <p:cNvCxnSpPr/>
          <p:nvPr/>
        </p:nvCxnSpPr>
        <p:spPr>
          <a:xfrm>
            <a:off x="-1275" y="1432300"/>
            <a:ext cx="4147500" cy="0"/>
          </a:xfrm>
          <a:prstGeom prst="straightConnector1">
            <a:avLst/>
          </a:prstGeom>
          <a:noFill/>
          <a:ln w="38100" cap="flat" cmpd="sng">
            <a:solidFill>
              <a:srgbClr val="38761D"/>
            </a:solidFill>
            <a:prstDash val="solid"/>
            <a:round/>
            <a:headEnd type="none" w="med" len="med"/>
            <a:tailEnd type="none" w="med" len="med"/>
          </a:ln>
        </p:spPr>
      </p:cxnSp>
      <p:pic>
        <p:nvPicPr>
          <p:cNvPr id="113" name="Google Shape;113;p19"/>
          <p:cNvPicPr preferRelativeResize="0"/>
          <p:nvPr/>
        </p:nvPicPr>
        <p:blipFill>
          <a:blip r:embed="rId4">
            <a:alphaModFix/>
          </a:blip>
          <a:stretch>
            <a:fillRect/>
          </a:stretch>
        </p:blipFill>
        <p:spPr>
          <a:xfrm>
            <a:off x="3975100" y="4400851"/>
            <a:ext cx="1916100" cy="1237950"/>
          </a:xfrm>
          <a:prstGeom prst="rect">
            <a:avLst/>
          </a:prstGeom>
          <a:noFill/>
          <a:ln>
            <a:noFill/>
          </a:ln>
        </p:spPr>
      </p:pic>
      <p:pic>
        <p:nvPicPr>
          <p:cNvPr id="114" name="Google Shape;114;p19"/>
          <p:cNvPicPr preferRelativeResize="0"/>
          <p:nvPr/>
        </p:nvPicPr>
        <p:blipFill>
          <a:blip r:embed="rId5">
            <a:alphaModFix/>
          </a:blip>
          <a:stretch>
            <a:fillRect/>
          </a:stretch>
        </p:blipFill>
        <p:spPr>
          <a:xfrm>
            <a:off x="3975100" y="6396692"/>
            <a:ext cx="2259850" cy="114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ctrTitle"/>
          </p:nvPr>
        </p:nvSpPr>
        <p:spPr>
          <a:xfrm>
            <a:off x="93225" y="542000"/>
            <a:ext cx="5160000" cy="825300"/>
          </a:xfrm>
          <a:prstGeom prst="rect">
            <a:avLst/>
          </a:prstGeom>
          <a:ln>
            <a:noFill/>
          </a:ln>
        </p:spPr>
        <p:txBody>
          <a:bodyPr spcFirstLastPara="1" wrap="square" lIns="128500" tIns="128500" rIns="128500" bIns="128500" anchor="b" anchorCtr="0">
            <a:normAutofit/>
          </a:bodyPr>
          <a:lstStyle/>
          <a:p>
            <a:pPr marL="0" lvl="0" indent="0" algn="l" rtl="0">
              <a:spcBef>
                <a:spcPts val="0"/>
              </a:spcBef>
              <a:spcAft>
                <a:spcPts val="0"/>
              </a:spcAft>
              <a:buNone/>
            </a:pPr>
            <a:r>
              <a:rPr lang="es" sz="3000" b="1" dirty="0">
                <a:solidFill>
                  <a:srgbClr val="38761D"/>
                </a:solidFill>
              </a:rPr>
              <a:t>DESARROLLO HUMANO</a:t>
            </a:r>
            <a:endParaRPr sz="3000" b="1" dirty="0">
              <a:solidFill>
                <a:srgbClr val="38761D"/>
              </a:solidFill>
            </a:endParaRPr>
          </a:p>
        </p:txBody>
      </p:sp>
      <p:sp>
        <p:nvSpPr>
          <p:cNvPr id="120" name="Google Shape;120;p20"/>
          <p:cNvSpPr txBox="1">
            <a:spLocks noGrp="1"/>
          </p:cNvSpPr>
          <p:nvPr>
            <p:ph type="subTitle" idx="1"/>
          </p:nvPr>
        </p:nvSpPr>
        <p:spPr>
          <a:xfrm>
            <a:off x="93225" y="954650"/>
            <a:ext cx="6495600" cy="3824179"/>
          </a:xfrm>
          <a:prstGeom prst="rect">
            <a:avLst/>
          </a:prstGeom>
        </p:spPr>
        <p:txBody>
          <a:bodyPr spcFirstLastPara="1" wrap="square" lIns="128500" tIns="128500" rIns="128500" bIns="128500" anchor="t" anchorCtr="0">
            <a:noAutofit/>
          </a:bodyPr>
          <a:lstStyle/>
          <a:p>
            <a:pPr marL="0" lvl="0" indent="0" algn="l" rtl="0">
              <a:spcBef>
                <a:spcPts val="1200"/>
              </a:spcBef>
              <a:spcAft>
                <a:spcPts val="0"/>
              </a:spcAft>
              <a:buClr>
                <a:schemeClr val="dk1"/>
              </a:buClr>
              <a:buFont typeface="Arial"/>
              <a:buNone/>
            </a:pPr>
            <a:endParaRPr lang="es" sz="1200" b="1" dirty="0">
              <a:solidFill>
                <a:srgbClr val="666666"/>
              </a:solidFill>
            </a:endParaRPr>
          </a:p>
          <a:p>
            <a:pPr marL="0" lvl="0" indent="0" algn="l" rtl="0">
              <a:spcBef>
                <a:spcPts val="1200"/>
              </a:spcBef>
              <a:spcAft>
                <a:spcPts val="0"/>
              </a:spcAft>
              <a:buClr>
                <a:schemeClr val="dk1"/>
              </a:buClr>
              <a:buFont typeface="Arial"/>
              <a:buNone/>
            </a:pPr>
            <a:endParaRPr lang="es" sz="1200" b="1" dirty="0">
              <a:solidFill>
                <a:srgbClr val="666666"/>
              </a:solidFill>
            </a:endParaRPr>
          </a:p>
          <a:p>
            <a:pPr marL="0" lvl="0" indent="0" algn="l" rtl="0">
              <a:spcBef>
                <a:spcPts val="1200"/>
              </a:spcBef>
              <a:spcAft>
                <a:spcPts val="0"/>
              </a:spcAft>
              <a:buClr>
                <a:schemeClr val="dk1"/>
              </a:buClr>
              <a:buFont typeface="Arial"/>
              <a:buNone/>
            </a:pPr>
            <a:r>
              <a:rPr lang="es" sz="1200" b="1" dirty="0">
                <a:solidFill>
                  <a:srgbClr val="666666"/>
                </a:solidFill>
              </a:rPr>
              <a:t>Ciclo de Vida Laboral</a:t>
            </a:r>
            <a:br>
              <a:rPr lang="es" sz="1200" b="1" dirty="0">
                <a:solidFill>
                  <a:schemeClr val="dk1"/>
                </a:solidFill>
                <a:latin typeface="Calibri"/>
                <a:ea typeface="Calibri"/>
                <a:cs typeface="Calibri"/>
                <a:sym typeface="Calibri"/>
              </a:rPr>
            </a:br>
            <a:endParaRPr sz="1200" b="1" dirty="0">
              <a:solidFill>
                <a:schemeClr val="dk1"/>
              </a:solidFill>
              <a:latin typeface="Calibri"/>
              <a:ea typeface="Calibri"/>
              <a:cs typeface="Calibri"/>
              <a:sym typeface="Calibri"/>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Manual de funciones (Planta)- Descripción de requisitos y responsabilidades (transitorio / ocasional)</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Inducción, reinducción y preparación para el Rol  </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Evaluación de desempeño (competencias + resultados)</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Plan de Bienestar Social Laboral (Incentivos y reconocimientos)</a:t>
            </a:r>
            <a:endParaRPr sz="1200" dirty="0">
              <a:solidFill>
                <a:schemeClr val="tx1">
                  <a:lumMod val="65000"/>
                  <a:lumOff val="35000"/>
                </a:schemeClr>
              </a:solidFill>
            </a:endParaRPr>
          </a:p>
          <a:p>
            <a:pPr marL="914400" lvl="1"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Conmemoración y reconocimiento en fechas especiales</a:t>
            </a:r>
          </a:p>
          <a:p>
            <a:pPr lvl="1" indent="-304800" algn="l">
              <a:buClr>
                <a:schemeClr val="tx1">
                  <a:lumMod val="65000"/>
                  <a:lumOff val="35000"/>
                </a:schemeClr>
              </a:buClr>
              <a:buSzPts val="1200"/>
              <a:buFont typeface="Arial"/>
              <a:buChar char="○"/>
            </a:pPr>
            <a:r>
              <a:rPr lang="es-ES" sz="1200" dirty="0">
                <a:solidFill>
                  <a:schemeClr val="tx1">
                    <a:lumMod val="65000"/>
                    <a:lumOff val="35000"/>
                  </a:schemeClr>
                </a:solidFill>
              </a:rPr>
              <a:t>Reconocimiento por la labor cumplida</a:t>
            </a:r>
            <a:endParaRPr sz="1200" dirty="0">
              <a:solidFill>
                <a:schemeClr val="tx1">
                  <a:lumMod val="65000"/>
                  <a:lumOff val="35000"/>
                </a:schemeClr>
              </a:solidFill>
            </a:endParaRPr>
          </a:p>
          <a:p>
            <a:pPr marL="914400" lvl="1"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Acompañamiento pre-pensional</a:t>
            </a:r>
          </a:p>
          <a:p>
            <a:pPr lvl="1" indent="-304800" algn="l">
              <a:buClr>
                <a:schemeClr val="tx1">
                  <a:lumMod val="65000"/>
                  <a:lumOff val="35000"/>
                </a:schemeClr>
              </a:buClr>
              <a:buSzPts val="1200"/>
              <a:buFont typeface="Arial"/>
              <a:buChar char="○"/>
            </a:pPr>
            <a:r>
              <a:rPr lang="es-CO" sz="1200" dirty="0">
                <a:solidFill>
                  <a:schemeClr val="tx1">
                    <a:lumMod val="65000"/>
                    <a:lumOff val="35000"/>
                  </a:schemeClr>
                </a:solidFill>
              </a:rPr>
              <a:t>Preparación para el retiro laboral</a:t>
            </a:r>
            <a:endParaRPr lang="es" sz="1200" dirty="0">
              <a:solidFill>
                <a:schemeClr val="tx1">
                  <a:lumMod val="65000"/>
                  <a:lumOff val="35000"/>
                </a:schemeClr>
              </a:solidFill>
            </a:endParaRPr>
          </a:p>
          <a:p>
            <a:pPr lvl="1" indent="-304800" algn="l">
              <a:buClr>
                <a:schemeClr val="tx1">
                  <a:lumMod val="65000"/>
                  <a:lumOff val="35000"/>
                </a:schemeClr>
              </a:buClr>
              <a:buSzPts val="1200"/>
              <a:buFont typeface="Arial"/>
              <a:buChar char="○"/>
            </a:pPr>
            <a:r>
              <a:rPr lang="es-CO" sz="1200" dirty="0">
                <a:solidFill>
                  <a:schemeClr val="tx1">
                    <a:lumMod val="65000"/>
                    <a:lumOff val="35000"/>
                  </a:schemeClr>
                </a:solidFill>
              </a:rPr>
              <a:t>Reconocimiento al termino del ciclo laboral</a:t>
            </a:r>
          </a:p>
          <a:p>
            <a:pPr lvl="1" indent="-304800" algn="l">
              <a:buClr>
                <a:schemeClr val="tx1">
                  <a:lumMod val="65000"/>
                  <a:lumOff val="35000"/>
                </a:schemeClr>
              </a:buClr>
              <a:buSzPts val="1200"/>
              <a:buFont typeface="Arial"/>
              <a:buChar char="○"/>
            </a:pPr>
            <a:r>
              <a:rPr kumimoji="0" lang="es-MX" sz="1200" b="0" i="0" u="none" strike="noStrike" kern="0" cap="none" spc="0" normalizeH="0" baseline="0" noProof="0" dirty="0">
                <a:ln>
                  <a:noFill/>
                </a:ln>
                <a:solidFill>
                  <a:srgbClr val="000000">
                    <a:lumMod val="65000"/>
                    <a:lumOff val="35000"/>
                  </a:srgbClr>
                </a:solidFill>
                <a:effectLst/>
                <a:uLnTx/>
                <a:uFillTx/>
                <a:latin typeface="Arial"/>
                <a:cs typeface="Arial"/>
                <a:sym typeface="Arial"/>
              </a:rPr>
              <a:t>Exaltaciones y reconocimientos: Imposición de Escudos- Reconocimiento por retiro </a:t>
            </a:r>
            <a:endParaRPr lang="es-CO" sz="1200"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endParaRPr lang="es" sz="1200" b="1" dirty="0">
              <a:solidFill>
                <a:schemeClr val="tx1">
                  <a:lumMod val="65000"/>
                  <a:lumOff val="35000"/>
                </a:schemeClr>
              </a:solidFill>
            </a:endParaRPr>
          </a:p>
          <a:p>
            <a:pPr marL="0" lvl="0" indent="0" algn="l" rtl="0">
              <a:spcBef>
                <a:spcPts val="0"/>
              </a:spcBef>
              <a:spcAft>
                <a:spcPts val="0"/>
              </a:spcAft>
              <a:buNone/>
            </a:pPr>
            <a:r>
              <a:rPr lang="es" sz="1200" b="1" dirty="0">
                <a:solidFill>
                  <a:schemeClr val="tx1">
                    <a:lumMod val="65000"/>
                    <a:lumOff val="35000"/>
                  </a:schemeClr>
                </a:solidFill>
              </a:rPr>
              <a:t>Transformación Cultural                                          </a:t>
            </a:r>
            <a:br>
              <a:rPr lang="es" sz="1200" b="1" dirty="0">
                <a:solidFill>
                  <a:schemeClr val="tx1">
                    <a:lumMod val="65000"/>
                    <a:lumOff val="35000"/>
                  </a:schemeClr>
                </a:solidFill>
              </a:rPr>
            </a:br>
            <a:endParaRPr sz="1200" b="1"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Código de Integridad - Valores</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Código de Buen Gobierno - Buenas Prácticas</a:t>
            </a:r>
            <a:endParaRPr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r>
              <a:rPr lang="es" sz="1200" dirty="0">
                <a:solidFill>
                  <a:schemeClr val="tx1">
                    <a:lumMod val="65000"/>
                    <a:lumOff val="35000"/>
                  </a:schemeClr>
                </a:solidFill>
              </a:rPr>
              <a:t>Manual del buen Servicio</a:t>
            </a:r>
          </a:p>
          <a:p>
            <a:pPr marL="152400" lvl="0" indent="0" algn="l" rtl="0">
              <a:spcBef>
                <a:spcPts val="0"/>
              </a:spcBef>
              <a:spcAft>
                <a:spcPts val="0"/>
              </a:spcAft>
              <a:buClr>
                <a:schemeClr val="tx1">
                  <a:lumMod val="65000"/>
                  <a:lumOff val="35000"/>
                </a:schemeClr>
              </a:buClr>
              <a:buSzPts val="1200"/>
            </a:pPr>
            <a:endParaRPr lang="es" sz="1200" dirty="0">
              <a:solidFill>
                <a:schemeClr val="tx1">
                  <a:lumMod val="65000"/>
                  <a:lumOff val="35000"/>
                </a:schemeClr>
              </a:solidFill>
            </a:endParaRPr>
          </a:p>
          <a:p>
            <a:pPr marL="457200" lvl="0" indent="-304800" algn="l" rtl="0">
              <a:spcBef>
                <a:spcPts val="0"/>
              </a:spcBef>
              <a:spcAft>
                <a:spcPts val="0"/>
              </a:spcAft>
              <a:buClr>
                <a:schemeClr val="tx1">
                  <a:lumMod val="65000"/>
                  <a:lumOff val="35000"/>
                </a:schemeClr>
              </a:buClr>
              <a:buSzPts val="1200"/>
              <a:buChar char="●"/>
            </a:pPr>
            <a:endParaRPr lang="es" sz="1200" dirty="0">
              <a:solidFill>
                <a:schemeClr val="tx1">
                  <a:lumMod val="65000"/>
                  <a:lumOff val="35000"/>
                </a:schemeClr>
              </a:solidFill>
            </a:endParaRPr>
          </a:p>
          <a:p>
            <a:pPr marL="152400" indent="0" algn="l">
              <a:buClr>
                <a:schemeClr val="tx1">
                  <a:lumMod val="65000"/>
                  <a:lumOff val="35000"/>
                </a:schemeClr>
              </a:buClr>
              <a:buSzPts val="1200"/>
            </a:pPr>
            <a:r>
              <a:rPr lang="es" sz="1200" b="1" dirty="0">
                <a:solidFill>
                  <a:schemeClr val="tx1">
                    <a:lumMod val="65000"/>
                    <a:lumOff val="35000"/>
                  </a:schemeClr>
                </a:solidFill>
              </a:rPr>
              <a:t>Calidad de vida</a:t>
            </a:r>
          </a:p>
          <a:p>
            <a:pPr marL="152400" lvl="0" indent="0" algn="l" rtl="0">
              <a:spcBef>
                <a:spcPts val="0"/>
              </a:spcBef>
              <a:spcAft>
                <a:spcPts val="0"/>
              </a:spcAft>
              <a:buClr>
                <a:schemeClr val="tx1">
                  <a:lumMod val="65000"/>
                  <a:lumOff val="35000"/>
                </a:schemeClr>
              </a:buClr>
              <a:buSzPts val="1200"/>
            </a:pPr>
            <a:endParaRPr lang="es" sz="1200" dirty="0">
              <a:solidFill>
                <a:schemeClr val="tx1">
                  <a:lumMod val="65000"/>
                  <a:lumOff val="35000"/>
                </a:schemeClr>
              </a:solidFill>
            </a:endParaRPr>
          </a:p>
          <a:p>
            <a:pPr indent="-304800" algn="l">
              <a:buClr>
                <a:schemeClr val="tx1">
                  <a:lumMod val="65000"/>
                  <a:lumOff val="35000"/>
                </a:schemeClr>
              </a:buClr>
              <a:buSzPts val="1200"/>
              <a:buFont typeface="Arial"/>
              <a:buChar char="●"/>
            </a:pPr>
            <a:r>
              <a:rPr lang="es-MX" sz="1200" b="0" i="0" dirty="0">
                <a:solidFill>
                  <a:schemeClr val="tx1">
                    <a:lumMod val="65000"/>
                    <a:lumOff val="35000"/>
                  </a:schemeClr>
                </a:solidFill>
                <a:effectLst/>
                <a:latin typeface="+mn-lt"/>
              </a:rPr>
              <a:t>Preparación y Adaptación para el retiro- desarrollo de habilidades</a:t>
            </a:r>
          </a:p>
          <a:p>
            <a:pPr marL="152400" indent="0" algn="l">
              <a:buClr>
                <a:schemeClr val="tx1">
                  <a:lumMod val="65000"/>
                  <a:lumOff val="35000"/>
                </a:schemeClr>
              </a:buClr>
              <a:buSzPts val="1200"/>
            </a:pPr>
            <a:endParaRPr lang="es-MX" sz="1200" b="1" dirty="0">
              <a:solidFill>
                <a:schemeClr val="tx1">
                  <a:lumMod val="65000"/>
                  <a:lumOff val="35000"/>
                </a:schemeClr>
              </a:solidFill>
              <a:latin typeface="+mn-lt"/>
            </a:endParaRPr>
          </a:p>
          <a:p>
            <a:pPr marL="152400" marR="0" lvl="0" indent="0" algn="l" defTabSz="914400" rtl="0" eaLnBrk="1" fontAlgn="auto" latinLnBrk="0" hangingPunct="1">
              <a:lnSpc>
                <a:spcPct val="100000"/>
              </a:lnSpc>
              <a:spcBef>
                <a:spcPts val="0"/>
              </a:spcBef>
              <a:spcAft>
                <a:spcPts val="0"/>
              </a:spcAft>
              <a:buClr>
                <a:srgbClr val="000000">
                  <a:lumMod val="65000"/>
                  <a:lumOff val="35000"/>
                </a:srgbClr>
              </a:buClr>
              <a:buSzPts val="1200"/>
              <a:tabLst/>
              <a:defRPr/>
            </a:pPr>
            <a:endParaRPr kumimoji="0" lang="es-MX" sz="1200" b="0" i="0" u="none" strike="noStrike" kern="0" cap="none" spc="0" normalizeH="0" baseline="0" noProof="0" dirty="0">
              <a:ln>
                <a:noFill/>
              </a:ln>
              <a:solidFill>
                <a:srgbClr val="000000">
                  <a:lumMod val="65000"/>
                  <a:lumOff val="35000"/>
                </a:srgbClr>
              </a:solidFill>
              <a:effectLst/>
              <a:uLnTx/>
              <a:uFillTx/>
              <a:latin typeface="Arial"/>
              <a:cs typeface="Arial"/>
              <a:sym typeface="Arial"/>
            </a:endParaRPr>
          </a:p>
          <a:p>
            <a:pPr marL="0" lvl="0" indent="0" algn="l" rtl="0">
              <a:spcBef>
                <a:spcPts val="1200"/>
              </a:spcBef>
              <a:spcAft>
                <a:spcPts val="0"/>
              </a:spcAft>
              <a:buNone/>
            </a:pPr>
            <a:endParaRPr sz="1200" b="1" dirty="0">
              <a:solidFill>
                <a:srgbClr val="004881"/>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300" b="1" dirty="0">
              <a:solidFill>
                <a:srgbClr val="FF7300"/>
              </a:solidFill>
            </a:endParaRPr>
          </a:p>
          <a:p>
            <a:pPr marL="0" lvl="0" indent="0" algn="l" rtl="0">
              <a:spcBef>
                <a:spcPts val="0"/>
              </a:spcBef>
              <a:spcAft>
                <a:spcPts val="0"/>
              </a:spcAft>
              <a:buNone/>
            </a:pPr>
            <a:endParaRPr sz="1200" dirty="0">
              <a:solidFill>
                <a:srgbClr val="003D6D"/>
              </a:solidFill>
              <a:highlight>
                <a:srgbClr val="FFFFFF"/>
              </a:highlight>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sz="1400" b="1" dirty="0">
              <a:solidFill>
                <a:srgbClr val="004881"/>
              </a:solidFill>
            </a:endParaRPr>
          </a:p>
          <a:p>
            <a:pPr marL="0" lvl="0" indent="0" algn="l" rtl="0">
              <a:spcBef>
                <a:spcPts val="0"/>
              </a:spcBef>
              <a:spcAft>
                <a:spcPts val="0"/>
              </a:spcAft>
              <a:buNone/>
            </a:pPr>
            <a:endParaRPr sz="1200" dirty="0">
              <a:solidFill>
                <a:srgbClr val="004881"/>
              </a:solidFill>
            </a:endParaRPr>
          </a:p>
        </p:txBody>
      </p:sp>
      <p:cxnSp>
        <p:nvCxnSpPr>
          <p:cNvPr id="121" name="Google Shape;121;p20"/>
          <p:cNvCxnSpPr/>
          <p:nvPr/>
        </p:nvCxnSpPr>
        <p:spPr>
          <a:xfrm>
            <a:off x="-1275" y="1432300"/>
            <a:ext cx="4147500" cy="0"/>
          </a:xfrm>
          <a:prstGeom prst="straightConnector1">
            <a:avLst/>
          </a:prstGeom>
          <a:noFill/>
          <a:ln w="38100" cap="flat" cmpd="sng">
            <a:solidFill>
              <a:srgbClr val="38761D"/>
            </a:solidFill>
            <a:prstDash val="solid"/>
            <a:round/>
            <a:headEnd type="none" w="med" len="med"/>
            <a:tailEnd type="none" w="med" len="med"/>
          </a:ln>
        </p:spPr>
      </p:cxnSp>
      <p:pic>
        <p:nvPicPr>
          <p:cNvPr id="122" name="Google Shape;122;p20"/>
          <p:cNvPicPr preferRelativeResize="0"/>
          <p:nvPr/>
        </p:nvPicPr>
        <p:blipFill>
          <a:blip r:embed="rId4">
            <a:alphaModFix/>
          </a:blip>
          <a:stretch>
            <a:fillRect/>
          </a:stretch>
        </p:blipFill>
        <p:spPr>
          <a:xfrm>
            <a:off x="1834825" y="7200337"/>
            <a:ext cx="2311400" cy="1565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21563</TotalTime>
  <Words>2693</Words>
  <Application>Microsoft Office PowerPoint</Application>
  <PresentationFormat>Personalizado</PresentationFormat>
  <Paragraphs>353</Paragraphs>
  <Slides>19</Slides>
  <Notes>19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Simple Light</vt:lpstr>
      <vt:lpstr>KIT DE ESTRATEGIAS PARA LA GESTIÓN DEL RIESGO PSICOSOCIAL </vt:lpstr>
      <vt:lpstr>  INTERVENCIÓN DEL RIESGO PSICOSOCIAL  La gestión de los riesgos laborales se concibe como un pilar fundamental en la promoción de un entorno laboral saludable y seguro. En este contexto, la intervención del riesgo psicosocial adquiere una relevancia crucial, ya que su adecuada gestión previene la aparición de enfermedades y factores adversos Institucionales, a la vez que fomenta el bienestar y mejora la calidad de vida de nuestros colaboradores.  Este kit de intervención se ha elaborado teniendo en cuenta los resultados obtenidos de la batería de riesgo psicosocial, con lo cual se  implementarán acciones con mayor precisión y eficacia.  Aprovechando las capacidades institucionales y los recursos asignados, se busca mitigar los riesgos identificados, con la implementación de estrategias orientadas a la promoción de la salud mental y la gestión de los riesgos psicosociales, a través de alianzas y articulación interinstitucional. </vt:lpstr>
      <vt:lpstr>Presentación de PowerPoint</vt:lpstr>
      <vt:lpstr>Presentación de PowerPoint</vt:lpstr>
      <vt:lpstr>CLUB DE LA SALUD</vt:lpstr>
      <vt:lpstr>CLUB DE LA SALUD</vt:lpstr>
      <vt:lpstr>Presentación de PowerPoint</vt:lpstr>
      <vt:lpstr>DESARROLLO HUMANO</vt:lpstr>
      <vt:lpstr>DESARROLLO HUMANO</vt:lpstr>
      <vt:lpstr>DESARROLLO HUMANO</vt:lpstr>
      <vt:lpstr>PAI DOCENTES Y ADMINISTRATIVOS</vt:lpstr>
      <vt:lpstr>PAI DOCENTES Y ADMINISTRATIVOS</vt:lpstr>
      <vt:lpstr>PAI DOCENTES Y ADMINISTRATIVOS</vt:lpstr>
      <vt:lpstr>PAI DOCENTES Y ADMINISTRATIVOS</vt:lpstr>
      <vt:lpstr>SEGURIDAD Y SALUD EN EL TRABAJO</vt:lpstr>
      <vt:lpstr>SEGURIDAD Y SALUD EN EL TRABAJO</vt:lpstr>
      <vt:lpstr>SEGURIDAD Y SALUD EN EL TRABAJO</vt:lpstr>
      <vt:lpstr>ACOMPAÑAMIENTO Y GESTIÓN DEL RIESGO PSICOSOCIAL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DE ESTRATEGIAS PARA LA GESTIÓN DEL RIESGO PSICOSOCIAL</dc:title>
  <dc:creator>Usuario UTP</dc:creator>
  <cp:lastModifiedBy>Usuario UTP</cp:lastModifiedBy>
  <cp:revision>82</cp:revision>
  <dcterms:modified xsi:type="dcterms:W3CDTF">2024-10-07T20:21:52Z</dcterms:modified>
</cp:coreProperties>
</file>