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7"/>
  </p:notesMasterIdLst>
  <p:sldIdLst>
    <p:sldId id="294" r:id="rId2"/>
    <p:sldId id="417" r:id="rId3"/>
    <p:sldId id="466" r:id="rId4"/>
    <p:sldId id="507" r:id="rId5"/>
    <p:sldId id="460" r:id="rId6"/>
    <p:sldId id="415" r:id="rId7"/>
    <p:sldId id="465" r:id="rId8"/>
    <p:sldId id="485" r:id="rId9"/>
    <p:sldId id="467" r:id="rId10"/>
    <p:sldId id="481" r:id="rId11"/>
    <p:sldId id="482" r:id="rId12"/>
    <p:sldId id="483" r:id="rId13"/>
    <p:sldId id="484" r:id="rId14"/>
    <p:sldId id="486" r:id="rId15"/>
    <p:sldId id="494" r:id="rId16"/>
    <p:sldId id="495" r:id="rId17"/>
    <p:sldId id="478" r:id="rId18"/>
    <p:sldId id="479" r:id="rId19"/>
    <p:sldId id="487" r:id="rId20"/>
    <p:sldId id="488" r:id="rId21"/>
    <p:sldId id="511" r:id="rId22"/>
    <p:sldId id="512" r:id="rId23"/>
    <p:sldId id="513" r:id="rId24"/>
    <p:sldId id="489" r:id="rId25"/>
    <p:sldId id="493" r:id="rId26"/>
    <p:sldId id="514" r:id="rId27"/>
    <p:sldId id="522" r:id="rId28"/>
    <p:sldId id="516" r:id="rId29"/>
    <p:sldId id="523" r:id="rId30"/>
    <p:sldId id="518" r:id="rId31"/>
    <p:sldId id="524" r:id="rId32"/>
    <p:sldId id="525" r:id="rId33"/>
    <p:sldId id="521" r:id="rId34"/>
    <p:sldId id="526" r:id="rId35"/>
    <p:sldId id="527" r:id="rId36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ulo" id="{6B1288F3-AAD1-47AC-A9A2-4DC50617DC7C}">
          <p14:sldIdLst>
            <p14:sldId id="294"/>
          </p14:sldIdLst>
        </p14:section>
        <p14:section name="Para textos y gráficas" id="{1B45B417-B053-694F-A3A5-99A00A0C8BE6}">
          <p14:sldIdLst>
            <p14:sldId id="417"/>
            <p14:sldId id="466"/>
            <p14:sldId id="507"/>
            <p14:sldId id="460"/>
            <p14:sldId id="415"/>
            <p14:sldId id="465"/>
            <p14:sldId id="485"/>
            <p14:sldId id="467"/>
            <p14:sldId id="481"/>
            <p14:sldId id="482"/>
            <p14:sldId id="483"/>
            <p14:sldId id="484"/>
            <p14:sldId id="486"/>
            <p14:sldId id="494"/>
            <p14:sldId id="495"/>
            <p14:sldId id="478"/>
            <p14:sldId id="479"/>
            <p14:sldId id="487"/>
            <p14:sldId id="488"/>
          </p14:sldIdLst>
        </p14:section>
        <p14:section name="Texto y Fotos" id="{58458397-7F52-6343-B826-2F83AC1A54B3}">
          <p14:sldIdLst>
            <p14:sldId id="511"/>
            <p14:sldId id="512"/>
            <p14:sldId id="513"/>
            <p14:sldId id="489"/>
            <p14:sldId id="493"/>
            <p14:sldId id="514"/>
            <p14:sldId id="522"/>
            <p14:sldId id="516"/>
            <p14:sldId id="523"/>
            <p14:sldId id="518"/>
            <p14:sldId id="524"/>
            <p14:sldId id="525"/>
            <p14:sldId id="521"/>
            <p14:sldId id="526"/>
            <p14:sldId id="527"/>
          </p14:sldIdLst>
        </p14:section>
        <p14:section name="Portadillas" id="{617C468B-6E97-934D-8B3C-64DA39DBC1EF}">
          <p14:sldIdLst/>
        </p14:section>
        <p14:section name="Final" id="{E740F5A8-C98F-4E8F-A476-AC99DE3728F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EBF4"/>
    <a:srgbClr val="00B1AB"/>
    <a:srgbClr val="00ADA9"/>
    <a:srgbClr val="EA5D0B"/>
    <a:srgbClr val="ED7403"/>
    <a:srgbClr val="005A58"/>
    <a:srgbClr val="BBFAF9"/>
    <a:srgbClr val="77D2D7"/>
    <a:srgbClr val="009893"/>
    <a:srgbClr val="007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2" autoAdjust="0"/>
    <p:restoredTop sz="94719" autoAdjust="0"/>
  </p:normalViewPr>
  <p:slideViewPr>
    <p:cSldViewPr snapToGrid="0">
      <p:cViewPr varScale="1">
        <p:scale>
          <a:sx n="110" d="100"/>
          <a:sy n="110" d="100"/>
        </p:scale>
        <p:origin x="60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8" y="272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60E88-8F00-40C3-B7BD-EBEA75727D36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ED8A99D-A524-4161-8C34-A2C1C0C3C8BC}">
      <dgm:prSet phldrT="[Texto]" custT="1"/>
      <dgm:spPr/>
      <dgm:t>
        <a:bodyPr/>
        <a:lstStyle/>
        <a:p>
          <a:r>
            <a:rPr lang="es-CO" sz="1000" b="0" dirty="0"/>
            <a:t>Promover iniciativas juveniles</a:t>
          </a:r>
          <a:endParaRPr lang="es-ES" sz="1000" b="0" dirty="0"/>
        </a:p>
      </dgm:t>
    </dgm:pt>
    <dgm:pt modelId="{AB3E6135-D067-46D1-A704-51983EE12AE1}" type="parTrans" cxnId="{D29E422B-E564-4D52-963B-E6A58EEF5D9E}">
      <dgm:prSet/>
      <dgm:spPr/>
      <dgm:t>
        <a:bodyPr/>
        <a:lstStyle/>
        <a:p>
          <a:endParaRPr lang="es-ES"/>
        </a:p>
      </dgm:t>
    </dgm:pt>
    <dgm:pt modelId="{B9643472-B460-474C-8CEE-5988C03173D0}" type="sibTrans" cxnId="{D29E422B-E564-4D52-963B-E6A58EEF5D9E}">
      <dgm:prSet/>
      <dgm:spPr/>
      <dgm:t>
        <a:bodyPr/>
        <a:lstStyle/>
        <a:p>
          <a:endParaRPr lang="es-ES"/>
        </a:p>
      </dgm:t>
    </dgm:pt>
    <dgm:pt modelId="{50A77F2A-9CCE-4713-9A98-F38A219263A5}">
      <dgm:prSet phldrT="[Texto]" custT="1"/>
      <dgm:spPr/>
      <dgm:t>
        <a:bodyPr/>
        <a:lstStyle/>
        <a:p>
          <a:r>
            <a:rPr lang="es-CO" sz="1000" b="0" dirty="0"/>
            <a:t>Asegurar la participación de los jóvenes en las decisiones y medidas de carácter local</a:t>
          </a:r>
          <a:endParaRPr lang="es-ES" sz="1000" b="0" dirty="0"/>
        </a:p>
      </dgm:t>
    </dgm:pt>
    <dgm:pt modelId="{BE1F16E2-2D12-457A-BFC2-6C16BA71FFB8}" type="parTrans" cxnId="{4427C1D3-AB74-4F36-863E-0E9FE24C7A25}">
      <dgm:prSet/>
      <dgm:spPr/>
      <dgm:t>
        <a:bodyPr/>
        <a:lstStyle/>
        <a:p>
          <a:endParaRPr lang="es-ES"/>
        </a:p>
      </dgm:t>
    </dgm:pt>
    <dgm:pt modelId="{E62D3DD2-4B06-418F-9B76-A2DB27E498CB}" type="sibTrans" cxnId="{4427C1D3-AB74-4F36-863E-0E9FE24C7A25}">
      <dgm:prSet/>
      <dgm:spPr/>
      <dgm:t>
        <a:bodyPr/>
        <a:lstStyle/>
        <a:p>
          <a:endParaRPr lang="es-ES"/>
        </a:p>
      </dgm:t>
    </dgm:pt>
    <dgm:pt modelId="{1EE28CD5-41E5-4052-A3C0-AC357DF94698}">
      <dgm:prSet custT="1"/>
      <dgm:spPr/>
      <dgm:t>
        <a:bodyPr/>
        <a:lstStyle/>
        <a:p>
          <a:r>
            <a:rPr lang="es-CO" sz="1000" b="0" dirty="0"/>
            <a:t>Fomentar la organización juvenil </a:t>
          </a:r>
        </a:p>
      </dgm:t>
    </dgm:pt>
    <dgm:pt modelId="{B5D61248-E43D-4E69-9151-1F7CD24050DA}" type="parTrans" cxnId="{1A07F241-1B52-421A-A14B-4AC676B6FE08}">
      <dgm:prSet/>
      <dgm:spPr/>
      <dgm:t>
        <a:bodyPr/>
        <a:lstStyle/>
        <a:p>
          <a:endParaRPr lang="es-ES"/>
        </a:p>
      </dgm:t>
    </dgm:pt>
    <dgm:pt modelId="{EBB45186-9C70-4B1F-9554-89C0F4511FC7}" type="sibTrans" cxnId="{1A07F241-1B52-421A-A14B-4AC676B6FE08}">
      <dgm:prSet/>
      <dgm:spPr/>
      <dgm:t>
        <a:bodyPr/>
        <a:lstStyle/>
        <a:p>
          <a:endParaRPr lang="es-ES"/>
        </a:p>
      </dgm:t>
    </dgm:pt>
    <dgm:pt modelId="{91E8707D-99B3-4CC4-B655-201671A77D1E}">
      <dgm:prSet custT="1"/>
      <dgm:spPr/>
      <dgm:t>
        <a:bodyPr/>
        <a:lstStyle/>
        <a:p>
          <a:r>
            <a:rPr lang="es-CO" sz="1000" b="0" dirty="0"/>
            <a:t>Ser los interlocutores válidos de los jóvenes ante las distintas instituciones locales de su ámbito territorial.</a:t>
          </a:r>
        </a:p>
      </dgm:t>
    </dgm:pt>
    <dgm:pt modelId="{F3DF59B7-E34C-475B-AF4E-556FF9C342EB}" type="sibTrans" cxnId="{F89DBAB0-228B-4284-9C3C-25A1682A94FF}">
      <dgm:prSet/>
      <dgm:spPr/>
      <dgm:t>
        <a:bodyPr/>
        <a:lstStyle/>
        <a:p>
          <a:endParaRPr lang="es-ES"/>
        </a:p>
      </dgm:t>
    </dgm:pt>
    <dgm:pt modelId="{B3B3193B-2E88-4477-B8F7-5C665CB58B98}" type="parTrans" cxnId="{F89DBAB0-228B-4284-9C3C-25A1682A94FF}">
      <dgm:prSet/>
      <dgm:spPr/>
      <dgm:t>
        <a:bodyPr/>
        <a:lstStyle/>
        <a:p>
          <a:endParaRPr lang="es-ES"/>
        </a:p>
      </dgm:t>
    </dgm:pt>
    <dgm:pt modelId="{3AB72318-E1F1-4A1E-B94F-2294C5D7381C}" type="pres">
      <dgm:prSet presAssocID="{59D60E88-8F00-40C3-B7BD-EBEA75727D3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B6A802A-7F05-48C9-BA1F-AD4CC571D3FE}" type="pres">
      <dgm:prSet presAssocID="{AED8A99D-A524-4161-8C34-A2C1C0C3C8BC}" presName="Accent1" presStyleCnt="0"/>
      <dgm:spPr/>
    </dgm:pt>
    <dgm:pt modelId="{A93A493F-6DDB-4E4F-9316-F06B4CEA3B29}" type="pres">
      <dgm:prSet presAssocID="{AED8A99D-A524-4161-8C34-A2C1C0C3C8BC}" presName="Accent" presStyleLbl="node1" presStyleIdx="0" presStyleCnt="4"/>
      <dgm:spPr/>
    </dgm:pt>
    <dgm:pt modelId="{9AF45E44-9B05-44CC-A883-4E9B640F159A}" type="pres">
      <dgm:prSet presAssocID="{AED8A99D-A524-4161-8C34-A2C1C0C3C8BC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41524B-987A-4766-A628-A88E4D548642}" type="pres">
      <dgm:prSet presAssocID="{50A77F2A-9CCE-4713-9A98-F38A219263A5}" presName="Accent2" presStyleCnt="0"/>
      <dgm:spPr/>
    </dgm:pt>
    <dgm:pt modelId="{7BB933DB-AB8B-44AB-A836-AF9D197F507F}" type="pres">
      <dgm:prSet presAssocID="{50A77F2A-9CCE-4713-9A98-F38A219263A5}" presName="Accent" presStyleLbl="node1" presStyleIdx="1" presStyleCnt="4"/>
      <dgm:spPr/>
    </dgm:pt>
    <dgm:pt modelId="{89C49604-277D-4EB0-A69A-33623843CEF9}" type="pres">
      <dgm:prSet presAssocID="{50A77F2A-9CCE-4713-9A98-F38A219263A5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795B1E-A216-48DE-ADDD-14F40BAA19C6}" type="pres">
      <dgm:prSet presAssocID="{1EE28CD5-41E5-4052-A3C0-AC357DF94698}" presName="Accent3" presStyleCnt="0"/>
      <dgm:spPr/>
    </dgm:pt>
    <dgm:pt modelId="{2606AE4D-5DF0-4EDE-AC3D-16DD8B957C7A}" type="pres">
      <dgm:prSet presAssocID="{1EE28CD5-41E5-4052-A3C0-AC357DF94698}" presName="Accent" presStyleLbl="node1" presStyleIdx="2" presStyleCnt="4"/>
      <dgm:spPr/>
    </dgm:pt>
    <dgm:pt modelId="{14B8D633-892E-4755-99B1-AA717D89F420}" type="pres">
      <dgm:prSet presAssocID="{1EE28CD5-41E5-4052-A3C0-AC357DF94698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709A6D-A078-4BFE-8FD9-702FDF07F5BE}" type="pres">
      <dgm:prSet presAssocID="{91E8707D-99B3-4CC4-B655-201671A77D1E}" presName="Accent4" presStyleCnt="0"/>
      <dgm:spPr/>
    </dgm:pt>
    <dgm:pt modelId="{8168D52C-2870-4560-8807-878CC6775E65}" type="pres">
      <dgm:prSet presAssocID="{91E8707D-99B3-4CC4-B655-201671A77D1E}" presName="Accent" presStyleLbl="node1" presStyleIdx="3" presStyleCnt="4"/>
      <dgm:spPr/>
    </dgm:pt>
    <dgm:pt modelId="{D74F5E74-7CD5-4205-8B26-99E2A2F66B41}" type="pres">
      <dgm:prSet presAssocID="{91E8707D-99B3-4CC4-B655-201671A77D1E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663906B-9D7A-48AA-AE21-49135B0ECEAE}" type="presOf" srcId="{1EE28CD5-41E5-4052-A3C0-AC357DF94698}" destId="{14B8D633-892E-4755-99B1-AA717D89F420}" srcOrd="0" destOrd="0" presId="urn:microsoft.com/office/officeart/2009/layout/CircleArrowProcess"/>
    <dgm:cxn modelId="{1A07F241-1B52-421A-A14B-4AC676B6FE08}" srcId="{59D60E88-8F00-40C3-B7BD-EBEA75727D36}" destId="{1EE28CD5-41E5-4052-A3C0-AC357DF94698}" srcOrd="2" destOrd="0" parTransId="{B5D61248-E43D-4E69-9151-1F7CD24050DA}" sibTransId="{EBB45186-9C70-4B1F-9554-89C0F4511FC7}"/>
    <dgm:cxn modelId="{92CBB11B-1A27-421C-8471-43437A94FE7D}" type="presOf" srcId="{91E8707D-99B3-4CC4-B655-201671A77D1E}" destId="{D74F5E74-7CD5-4205-8B26-99E2A2F66B41}" srcOrd="0" destOrd="0" presId="urn:microsoft.com/office/officeart/2009/layout/CircleArrowProcess"/>
    <dgm:cxn modelId="{447C698F-055D-4EC5-911F-AC62AB0F9C7E}" type="presOf" srcId="{50A77F2A-9CCE-4713-9A98-F38A219263A5}" destId="{89C49604-277D-4EB0-A69A-33623843CEF9}" srcOrd="0" destOrd="0" presId="urn:microsoft.com/office/officeart/2009/layout/CircleArrowProcess"/>
    <dgm:cxn modelId="{42E14351-D089-4276-96A5-13E989D6AC17}" type="presOf" srcId="{59D60E88-8F00-40C3-B7BD-EBEA75727D36}" destId="{3AB72318-E1F1-4A1E-B94F-2294C5D7381C}" srcOrd="0" destOrd="0" presId="urn:microsoft.com/office/officeart/2009/layout/CircleArrowProcess"/>
    <dgm:cxn modelId="{D29E422B-E564-4D52-963B-E6A58EEF5D9E}" srcId="{59D60E88-8F00-40C3-B7BD-EBEA75727D36}" destId="{AED8A99D-A524-4161-8C34-A2C1C0C3C8BC}" srcOrd="0" destOrd="0" parTransId="{AB3E6135-D067-46D1-A704-51983EE12AE1}" sibTransId="{B9643472-B460-474C-8CEE-5988C03173D0}"/>
    <dgm:cxn modelId="{F0B5311E-28AC-41DC-A491-2239F3CB0569}" type="presOf" srcId="{AED8A99D-A524-4161-8C34-A2C1C0C3C8BC}" destId="{9AF45E44-9B05-44CC-A883-4E9B640F159A}" srcOrd="0" destOrd="0" presId="urn:microsoft.com/office/officeart/2009/layout/CircleArrowProcess"/>
    <dgm:cxn modelId="{F89DBAB0-228B-4284-9C3C-25A1682A94FF}" srcId="{59D60E88-8F00-40C3-B7BD-EBEA75727D36}" destId="{91E8707D-99B3-4CC4-B655-201671A77D1E}" srcOrd="3" destOrd="0" parTransId="{B3B3193B-2E88-4477-B8F7-5C665CB58B98}" sibTransId="{F3DF59B7-E34C-475B-AF4E-556FF9C342EB}"/>
    <dgm:cxn modelId="{4427C1D3-AB74-4F36-863E-0E9FE24C7A25}" srcId="{59D60E88-8F00-40C3-B7BD-EBEA75727D36}" destId="{50A77F2A-9CCE-4713-9A98-F38A219263A5}" srcOrd="1" destOrd="0" parTransId="{BE1F16E2-2D12-457A-BFC2-6C16BA71FFB8}" sibTransId="{E62D3DD2-4B06-418F-9B76-A2DB27E498CB}"/>
    <dgm:cxn modelId="{C42EFFC5-961A-4D2E-BB75-26B5C4EDE457}" type="presParOf" srcId="{3AB72318-E1F1-4A1E-B94F-2294C5D7381C}" destId="{FB6A802A-7F05-48C9-BA1F-AD4CC571D3FE}" srcOrd="0" destOrd="0" presId="urn:microsoft.com/office/officeart/2009/layout/CircleArrowProcess"/>
    <dgm:cxn modelId="{882184B0-C820-4062-8E3F-6C7AD8F91CEB}" type="presParOf" srcId="{FB6A802A-7F05-48C9-BA1F-AD4CC571D3FE}" destId="{A93A493F-6DDB-4E4F-9316-F06B4CEA3B29}" srcOrd="0" destOrd="0" presId="urn:microsoft.com/office/officeart/2009/layout/CircleArrowProcess"/>
    <dgm:cxn modelId="{6356236C-1F81-4298-907D-188DBD42F3C5}" type="presParOf" srcId="{3AB72318-E1F1-4A1E-B94F-2294C5D7381C}" destId="{9AF45E44-9B05-44CC-A883-4E9B640F159A}" srcOrd="1" destOrd="0" presId="urn:microsoft.com/office/officeart/2009/layout/CircleArrowProcess"/>
    <dgm:cxn modelId="{DBFA0331-1082-44BB-AFC1-A050D547A899}" type="presParOf" srcId="{3AB72318-E1F1-4A1E-B94F-2294C5D7381C}" destId="{C241524B-987A-4766-A628-A88E4D548642}" srcOrd="2" destOrd="0" presId="urn:microsoft.com/office/officeart/2009/layout/CircleArrowProcess"/>
    <dgm:cxn modelId="{75FE2E56-5B00-4329-9CF3-B4C60877C6E3}" type="presParOf" srcId="{C241524B-987A-4766-A628-A88E4D548642}" destId="{7BB933DB-AB8B-44AB-A836-AF9D197F507F}" srcOrd="0" destOrd="0" presId="urn:microsoft.com/office/officeart/2009/layout/CircleArrowProcess"/>
    <dgm:cxn modelId="{7AA9A44D-3982-49AB-B247-01458C313218}" type="presParOf" srcId="{3AB72318-E1F1-4A1E-B94F-2294C5D7381C}" destId="{89C49604-277D-4EB0-A69A-33623843CEF9}" srcOrd="3" destOrd="0" presId="urn:microsoft.com/office/officeart/2009/layout/CircleArrowProcess"/>
    <dgm:cxn modelId="{8B8C64EB-274D-44F4-8631-0E111D6B087A}" type="presParOf" srcId="{3AB72318-E1F1-4A1E-B94F-2294C5D7381C}" destId="{CC795B1E-A216-48DE-ADDD-14F40BAA19C6}" srcOrd="4" destOrd="0" presId="urn:microsoft.com/office/officeart/2009/layout/CircleArrowProcess"/>
    <dgm:cxn modelId="{529720E7-9299-4247-A0EE-DC06E73BC777}" type="presParOf" srcId="{CC795B1E-A216-48DE-ADDD-14F40BAA19C6}" destId="{2606AE4D-5DF0-4EDE-AC3D-16DD8B957C7A}" srcOrd="0" destOrd="0" presId="urn:microsoft.com/office/officeart/2009/layout/CircleArrowProcess"/>
    <dgm:cxn modelId="{29172A93-F041-44C1-819C-4613535FF8FB}" type="presParOf" srcId="{3AB72318-E1F1-4A1E-B94F-2294C5D7381C}" destId="{14B8D633-892E-4755-99B1-AA717D89F420}" srcOrd="5" destOrd="0" presId="urn:microsoft.com/office/officeart/2009/layout/CircleArrowProcess"/>
    <dgm:cxn modelId="{538A2A8D-EC11-4AED-A8CA-C9CF60AA39F9}" type="presParOf" srcId="{3AB72318-E1F1-4A1E-B94F-2294C5D7381C}" destId="{85709A6D-A078-4BFE-8FD9-702FDF07F5BE}" srcOrd="6" destOrd="0" presId="urn:microsoft.com/office/officeart/2009/layout/CircleArrowProcess"/>
    <dgm:cxn modelId="{C403CA41-2A81-4585-8E5D-4417BC435494}" type="presParOf" srcId="{85709A6D-A078-4BFE-8FD9-702FDF07F5BE}" destId="{8168D52C-2870-4560-8807-878CC6775E65}" srcOrd="0" destOrd="0" presId="urn:microsoft.com/office/officeart/2009/layout/CircleArrowProcess"/>
    <dgm:cxn modelId="{5C0DCF9A-7E94-4D13-BECB-0275A56FC2D4}" type="presParOf" srcId="{3AB72318-E1F1-4A1E-B94F-2294C5D7381C}" destId="{D74F5E74-7CD5-4205-8B26-99E2A2F66B41}" srcOrd="7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27A89A2-A0B0-4299-950C-1F9F5CF61D44}" type="datetimeFigureOut">
              <a:rPr lang="es-CO" smtClean="0"/>
              <a:pPr/>
              <a:t>12/03/2020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4F3EA79-384B-4FE2-944A-7D81525F69ED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1873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EA79-384B-4FE2-944A-7D81525F69ED}" type="slidenum">
              <a:rPr lang="es-CO" smtClean="0"/>
              <a:pPr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71482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EA79-384B-4FE2-944A-7D81525F69ED}" type="slidenum">
              <a:rPr lang="es-CO" smtClean="0"/>
              <a:pPr/>
              <a:t>18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54830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EA79-384B-4FE2-944A-7D81525F69ED}" type="slidenum">
              <a:rPr lang="es-CO" smtClean="0"/>
              <a:pPr/>
              <a:t>20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1321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EA79-384B-4FE2-944A-7D81525F69ED}" type="slidenum">
              <a:rPr lang="es-CO" smtClean="0"/>
              <a:pPr/>
              <a:t>24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6143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EA79-384B-4FE2-944A-7D81525F69ED}" type="slidenum">
              <a:rPr lang="es-CO" smtClean="0"/>
              <a:pPr/>
              <a:t>25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68137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EA79-384B-4FE2-944A-7D81525F69ED}" type="slidenum">
              <a:rPr lang="es-CO" smtClean="0"/>
              <a:pPr/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42834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EA79-384B-4FE2-944A-7D81525F69ED}" type="slidenum">
              <a:rPr lang="es-CO" smtClean="0"/>
              <a:pPr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8395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EA79-384B-4FE2-944A-7D81525F69ED}" type="slidenum">
              <a:rPr lang="es-CO" smtClean="0"/>
              <a:pPr/>
              <a:t>11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48469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EA79-384B-4FE2-944A-7D81525F69ED}" type="slidenum">
              <a:rPr lang="es-CO" smtClean="0"/>
              <a:pPr/>
              <a:t>12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52534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956C18C-4FBD-4A18-9A31-347259F6DFBF}" type="slidenum">
              <a:rPr lang="en-US" altLang="es-MX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s-MX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971928" y="8831581"/>
            <a:ext cx="3038475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6117" tIns="48059" rIns="96117" bIns="4805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F168B70-E732-4A09-90EF-5888CF973633}" type="slidenum">
              <a:rPr lang="es-ES" altLang="es-MX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s-ES" altLang="es-MX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CO" altLang="es-MX"/>
          </a:p>
        </p:txBody>
      </p:sp>
    </p:spTree>
    <p:extLst>
      <p:ext uri="{BB962C8B-B14F-4D97-AF65-F5344CB8AC3E}">
        <p14:creationId xmlns:p14="http://schemas.microsoft.com/office/powerpoint/2010/main" val="1611071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EA79-384B-4FE2-944A-7D81525F69ED}" type="slidenum">
              <a:rPr lang="es-CO" smtClean="0"/>
              <a:pPr/>
              <a:t>14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30208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EA79-384B-4FE2-944A-7D81525F69ED}" type="slidenum">
              <a:rPr lang="es-CO" smtClean="0"/>
              <a:pPr/>
              <a:t>15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33885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EA79-384B-4FE2-944A-7D81525F69ED}" type="slidenum">
              <a:rPr lang="es-CO" smtClean="0"/>
              <a:pPr/>
              <a:t>16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0932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6096"/>
            <a:ext cx="12184552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4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3048"/>
            <a:ext cx="12182856" cy="685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6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6096"/>
            <a:ext cx="12184552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80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6096"/>
            <a:ext cx="12184552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88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257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1BB9-35EA-40F4-84DA-BDC861BC14F2}" type="datetimeFigureOut">
              <a:rPr lang="es-CO" smtClean="0"/>
              <a:t>12/03/2020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0B9F-76B7-4D4D-B891-DCA47AE3B5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811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8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0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5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6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3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2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6096"/>
            <a:ext cx="12184552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6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64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8" r:id="rId9"/>
    <p:sldLayoutId id="2147483684" r:id="rId10"/>
    <p:sldLayoutId id="2147483687" r:id="rId11"/>
    <p:sldLayoutId id="2147483685" r:id="rId12"/>
    <p:sldLayoutId id="2147483686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26891" y="4499966"/>
            <a:ext cx="6070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RDE – Enero 2020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14116" y="2457094"/>
            <a:ext cx="86240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Consejos de Juventud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39" y="-85444"/>
            <a:ext cx="2244624" cy="168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/>
          <p:cNvSpPr/>
          <p:nvPr/>
        </p:nvSpPr>
        <p:spPr>
          <a:xfrm>
            <a:off x="2346509" y="829680"/>
            <a:ext cx="9470389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solidFill>
                  <a:srgbClr val="00B1AB"/>
                </a:solidFill>
                <a:latin typeface="Arial" panose="020B0604020202020204" pitchFamily="34" charset="0"/>
              </a:rPr>
              <a:t>Requisitos - Procesos y prácticas organizativas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084117" y="1827530"/>
            <a:ext cx="874921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dirty="0">
                <a:ea typeface="Calibri" panose="020F0502020204030204" pitchFamily="34" charset="0"/>
                <a:cs typeface="Times New Roman" panose="02020603050405020304" pitchFamily="18" charset="0"/>
              </a:rPr>
              <a:t>Estar constituido como proceso y práctica organizativa formal desde mínimo (3) meses antes de la inscripción de candidatos – avalado por la cámara de comercio.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dirty="0"/>
              <a:t>Tener entre 14 y 28 años al momento de la inscripción.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dirty="0"/>
              <a:t>Cumplir con la cuota de género alternando entre los géneros en las listas.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dirty="0"/>
              <a:t>Presentar listas cerradas.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dirty="0"/>
              <a:t>Tener domicilio en el municipio al cual aspira sustentado con una declaración juramentada.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dirty="0"/>
              <a:t>Presentar una propuesta de trabajo que indique los lineamientos a seguir como consejero durante su periodo.</a:t>
            </a:r>
          </a:p>
        </p:txBody>
      </p:sp>
    </p:spTree>
    <p:extLst>
      <p:ext uri="{BB962C8B-B14F-4D97-AF65-F5344CB8AC3E}">
        <p14:creationId xmlns:p14="http://schemas.microsoft.com/office/powerpoint/2010/main" val="254299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/>
          <p:cNvSpPr/>
          <p:nvPr/>
        </p:nvSpPr>
        <p:spPr>
          <a:xfrm>
            <a:off x="2171484" y="969701"/>
            <a:ext cx="947038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solidFill>
                  <a:srgbClr val="00B1AB"/>
                </a:solidFill>
                <a:latin typeface="Arial" panose="020B0604020202020204" pitchFamily="34" charset="0"/>
              </a:rPr>
              <a:t>Requisitos – Movimientos o Partidos Políticos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043486" y="1829079"/>
            <a:ext cx="9430247" cy="4375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s-CO" sz="2400" dirty="0">
                <a:ea typeface="Calibri" panose="020F0502020204030204" pitchFamily="34" charset="0"/>
                <a:cs typeface="Times New Roman" panose="02020603050405020304" pitchFamily="18" charset="0"/>
              </a:rPr>
              <a:t>Contar con personería jurídica.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s-CO" sz="2400" dirty="0">
                <a:ea typeface="Calibri" panose="020F0502020204030204" pitchFamily="34" charset="0"/>
                <a:cs typeface="Times New Roman" panose="02020603050405020304" pitchFamily="18" charset="0"/>
              </a:rPr>
              <a:t>Aportar el aval.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400" dirty="0"/>
              <a:t>Tener entre 14 y 28 años al momento de la inscripción.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400" dirty="0"/>
              <a:t>Cumplir con la cuota de género alternando entre los géneros en las listas 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400" dirty="0"/>
              <a:t>Presentar listas cerradas.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400" dirty="0"/>
              <a:t>Tener domicilio en el municipio al cual aspira sustentado con una declaración juramentada.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400" dirty="0"/>
              <a:t>Presentar una propuesta de trabajo que indique los lineamientos a seguir como consejero durante su periodo.</a:t>
            </a:r>
            <a:r>
              <a:rPr lang="es-CO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18118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/>
          <p:cNvSpPr/>
          <p:nvPr/>
        </p:nvSpPr>
        <p:spPr>
          <a:xfrm>
            <a:off x="2149181" y="1014306"/>
            <a:ext cx="9470389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solidFill>
                  <a:srgbClr val="00B1AB"/>
                </a:solidFill>
                <a:latin typeface="Arial" panose="020B0604020202020204" pitchFamily="34" charset="0"/>
              </a:rPr>
              <a:t>Requisitos – Listas independientes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910042" y="2000516"/>
            <a:ext cx="8879880" cy="369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s-CO" sz="2000" dirty="0">
                <a:ea typeface="Calibri" panose="020F0502020204030204" pitchFamily="34" charset="0"/>
                <a:cs typeface="Times New Roman" panose="02020603050405020304" pitchFamily="18" charset="0"/>
              </a:rPr>
              <a:t>Aportar el número de firmas establecida por el Registrador.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es-CO" sz="2000" u="sng" dirty="0">
                <a:solidFill>
                  <a:srgbClr val="00B1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*Los apoyos deberán provenir de</a:t>
            </a:r>
            <a:r>
              <a:rPr lang="es-CO" sz="2000" dirty="0">
                <a:solidFill>
                  <a:srgbClr val="00B1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O" sz="2000" dirty="0">
                <a:ea typeface="Calibri" panose="020F0502020204030204" pitchFamily="34" charset="0"/>
                <a:cs typeface="Times New Roman" panose="02020603050405020304" pitchFamily="18" charset="0"/>
              </a:rPr>
              <a:t>jóvenes entre 14 y 28 años de edad y residentes en el respetivo municipio.</a:t>
            </a:r>
            <a:endParaRPr lang="es-CO" sz="2000" dirty="0"/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dirty="0"/>
              <a:t>Tener entre 14 y 28 años al momento de la inscripción.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dirty="0"/>
              <a:t>Cumplir con la cuota de género alternando entre los géneros en las listas 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dirty="0"/>
              <a:t>Presentar listas cerradas.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dirty="0"/>
              <a:t>Tener domicilio en el municipio al cual aspira sustentado con una declaración juramentada.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dirty="0"/>
              <a:t>Presentar una propuesta de trabajo que indique los lineamientos a seguir como consejero durante su periodo.</a:t>
            </a:r>
          </a:p>
        </p:txBody>
      </p:sp>
    </p:spTree>
    <p:extLst>
      <p:ext uri="{BB962C8B-B14F-4D97-AF65-F5344CB8AC3E}">
        <p14:creationId xmlns:p14="http://schemas.microsoft.com/office/powerpoint/2010/main" val="184340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6009208" y="0"/>
            <a:ext cx="6182792" cy="6858000"/>
          </a:xfrm>
          <a:prstGeom prst="rect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64" y="-14375"/>
            <a:ext cx="2341756" cy="175276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996764" y="2522594"/>
            <a:ext cx="4529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6000" b="1" dirty="0">
                <a:solidFill>
                  <a:schemeClr val="bg1"/>
                </a:solidFill>
                <a:latin typeface="Arial" panose="020B0604020202020204" pitchFamily="34" charset="0"/>
              </a:rPr>
              <a:t>Curules a proveer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70043" y="2060142"/>
            <a:ext cx="53947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/>
              <a:t>Curules a proveer por voto popular según la proyección del DANE a junio 2020**</a:t>
            </a:r>
          </a:p>
          <a:p>
            <a:pPr algn="ctr"/>
            <a:r>
              <a:rPr lang="es-CO" sz="2800" dirty="0"/>
              <a:t> </a:t>
            </a:r>
          </a:p>
          <a:p>
            <a:pPr algn="ctr"/>
            <a:r>
              <a:rPr lang="es-CO" sz="2800" b="1" dirty="0">
                <a:solidFill>
                  <a:srgbClr val="00B1AB"/>
                </a:solidFill>
              </a:rPr>
              <a:t>10 369 curules </a:t>
            </a:r>
            <a:r>
              <a:rPr lang="es-CO" sz="2800" dirty="0"/>
              <a:t>para los 1 103 municipios del país.</a:t>
            </a:r>
          </a:p>
          <a:p>
            <a:pPr algn="ctr"/>
            <a:r>
              <a:rPr lang="es-CO" sz="2800" dirty="0">
                <a:solidFill>
                  <a:srgbClr val="ED7403"/>
                </a:solidFill>
              </a:rPr>
              <a:t>Este dato se va a actualizar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664820" y="1689314"/>
            <a:ext cx="344834" cy="3479371"/>
          </a:xfrm>
          <a:prstGeom prst="rect">
            <a:avLst/>
          </a:prstGeom>
          <a:solidFill>
            <a:srgbClr val="ED7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4855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/>
          <p:cNvSpPr/>
          <p:nvPr/>
        </p:nvSpPr>
        <p:spPr>
          <a:xfrm>
            <a:off x="3547437" y="1535068"/>
            <a:ext cx="5232926" cy="641971"/>
          </a:xfrm>
          <a:prstGeom prst="rect">
            <a:avLst/>
          </a:prstGeom>
          <a:solidFill>
            <a:srgbClr val="82EBF4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3600" b="1" dirty="0">
                <a:latin typeface="Arial" panose="020B0604020202020204" pitchFamily="34" charset="0"/>
              </a:rPr>
              <a:t>Asignación de curules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857991"/>
              </p:ext>
            </p:extLst>
          </p:nvPr>
        </p:nvGraphicFramePr>
        <p:xfrm>
          <a:off x="3438272" y="2299433"/>
          <a:ext cx="5451257" cy="191800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57352">
                  <a:extLst>
                    <a:ext uri="{9D8B030D-6E8A-4147-A177-3AD203B41FA5}">
                      <a16:colId xmlns:a16="http://schemas.microsoft.com/office/drawing/2014/main" xmlns="" val="2695873100"/>
                    </a:ext>
                  </a:extLst>
                </a:gridCol>
                <a:gridCol w="2793905">
                  <a:extLst>
                    <a:ext uri="{9D8B030D-6E8A-4147-A177-3AD203B41FA5}">
                      <a16:colId xmlns:a16="http://schemas.microsoft.com/office/drawing/2014/main" xmlns="" val="151103643"/>
                    </a:ext>
                  </a:extLst>
                </a:gridCol>
              </a:tblGrid>
              <a:tr h="4795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Número </a:t>
                      </a:r>
                      <a:r>
                        <a:rPr lang="es-CO" baseline="0" dirty="0"/>
                        <a:t> de habitantes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Número de consejeros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0437168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&gt; 100.001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179791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20.001 –100.000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006877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&lt;20.000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7448638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454519" y="2299433"/>
            <a:ext cx="2698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3600" b="1" dirty="0">
                <a:solidFill>
                  <a:srgbClr val="00B1AB"/>
                </a:solidFill>
                <a:latin typeface="Arial" panose="020B0604020202020204" pitchFamily="34" charset="0"/>
              </a:rPr>
              <a:t>Consejeros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885FC29-AB43-F145-81B8-35F4E988249B}"/>
              </a:ext>
            </a:extLst>
          </p:cNvPr>
          <p:cNvSpPr/>
          <p:nvPr/>
        </p:nvSpPr>
        <p:spPr>
          <a:xfrm>
            <a:off x="9235071" y="2449002"/>
            <a:ext cx="2670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B1AB"/>
                </a:solidFill>
                <a:latin typeface="Arial" panose="020B0604020202020204" pitchFamily="34" charset="0"/>
              </a:rPr>
              <a:t>Consejo municipal o local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5C3457F-A207-E846-8483-FFC2EC9CF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402" y="3700116"/>
            <a:ext cx="2334128" cy="133378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5B0C57C-00EE-AC46-B649-B1D128F07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95" y="3279999"/>
            <a:ext cx="1550394" cy="198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42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adroTexto 52"/>
          <p:cNvSpPr txBox="1"/>
          <p:nvPr/>
        </p:nvSpPr>
        <p:spPr>
          <a:xfrm>
            <a:off x="1407535" y="1035957"/>
            <a:ext cx="962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7D7A"/>
                </a:solidFill>
                <a:latin typeface="Arial" panose="020B0604020202020204" pitchFamily="34" charset="0"/>
              </a:rPr>
              <a:t>Composición Ampliada de los Consejos de Juventud</a:t>
            </a:r>
          </a:p>
          <a:p>
            <a:pPr algn="ctr"/>
            <a:r>
              <a:rPr lang="es-ES" sz="2400" b="1" dirty="0">
                <a:solidFill>
                  <a:srgbClr val="007D7A"/>
                </a:solidFill>
                <a:latin typeface="Arial" panose="020B0604020202020204" pitchFamily="34" charset="0"/>
              </a:rPr>
              <a:t>Generalidades</a:t>
            </a:r>
            <a:endParaRPr lang="es-CO" sz="2400" b="1" dirty="0">
              <a:solidFill>
                <a:srgbClr val="007D7A"/>
              </a:solidFill>
              <a:latin typeface="Arial" panose="020B0604020202020204" pitchFamily="34" charset="0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xmlns="" id="{F6BFB082-F0F4-4B84-B93D-F337AD2A8F39}"/>
              </a:ext>
            </a:extLst>
          </p:cNvPr>
          <p:cNvSpPr txBox="1"/>
          <p:nvPr/>
        </p:nvSpPr>
        <p:spPr>
          <a:xfrm>
            <a:off x="1407535" y="2282168"/>
            <a:ext cx="94654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u="sng" dirty="0">
                <a:solidFill>
                  <a:schemeClr val="accent2">
                    <a:lumMod val="75000"/>
                  </a:schemeClr>
                </a:solidFill>
              </a:rPr>
              <a:t>Etapa de inscripción de candidatos: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CO" sz="2400" dirty="0"/>
              <a:t>Se ofertará una curul adicional en los municipios en donde se designen 7 y 13 curules, está curul adicional estará condicionada en la eventualidad que la composición ampliada de los consejos de juventud quede par.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s-CO" sz="2400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CO" sz="2400" dirty="0"/>
              <a:t>Se ofertará  las 17 curules en el caso de los municipios con más de 100.001 hab., y la última curul será restada en la eventualidad que la composición ampliada de los consejos de juventud par.</a:t>
            </a:r>
          </a:p>
          <a:p>
            <a:pPr algn="ctr"/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093976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>
            <a:extLst>
              <a:ext uri="{FF2B5EF4-FFF2-40B4-BE49-F238E27FC236}">
                <a16:creationId xmlns:a16="http://schemas.microsoft.com/office/drawing/2014/main" xmlns="" id="{2B28C5C0-36B6-4D29-AA34-C0D478B1DB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605" t="53269" r="16197" b="38446"/>
          <a:stretch/>
        </p:blipFill>
        <p:spPr>
          <a:xfrm>
            <a:off x="7089254" y="4530845"/>
            <a:ext cx="1501809" cy="103195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xmlns="" id="{2944D06B-50A3-4756-BD29-F31E74D6DB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71" t="64330" r="42667" b="19585"/>
          <a:stretch/>
        </p:blipFill>
        <p:spPr>
          <a:xfrm>
            <a:off x="4841634" y="2582985"/>
            <a:ext cx="641445" cy="115729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3" name="CuadroTexto 52"/>
          <p:cNvSpPr txBox="1"/>
          <p:nvPr/>
        </p:nvSpPr>
        <p:spPr>
          <a:xfrm>
            <a:off x="3616420" y="925785"/>
            <a:ext cx="4816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Composición de los Consejos Municipales y Locales de Juventud</a:t>
            </a:r>
          </a:p>
        </p:txBody>
      </p:sp>
      <p:sp>
        <p:nvSpPr>
          <p:cNvPr id="54" name="Más 53"/>
          <p:cNvSpPr/>
          <p:nvPr/>
        </p:nvSpPr>
        <p:spPr>
          <a:xfrm>
            <a:off x="2728721" y="2878498"/>
            <a:ext cx="678286" cy="628316"/>
          </a:xfrm>
          <a:prstGeom prst="mathPlus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Igual que 54"/>
          <p:cNvSpPr/>
          <p:nvPr/>
        </p:nvSpPr>
        <p:spPr>
          <a:xfrm>
            <a:off x="5458197" y="2756442"/>
            <a:ext cx="724701" cy="628546"/>
          </a:xfrm>
          <a:prstGeom prst="mathEqual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 rotWithShape="1">
          <a:blip r:embed="rId3"/>
          <a:srcRect l="81632" t="25769" r="9663" b="59952"/>
          <a:stretch/>
        </p:blipFill>
        <p:spPr>
          <a:xfrm>
            <a:off x="7530845" y="2485902"/>
            <a:ext cx="919251" cy="88991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7" name="CuadroTexto 56"/>
          <p:cNvSpPr txBox="1"/>
          <p:nvPr/>
        </p:nvSpPr>
        <p:spPr>
          <a:xfrm>
            <a:off x="7722297" y="1969661"/>
            <a:ext cx="226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/>
              <a:t>Declaración de los Consejos de Juventud</a:t>
            </a:r>
          </a:p>
        </p:txBody>
      </p:sp>
      <p:cxnSp>
        <p:nvCxnSpPr>
          <p:cNvPr id="58" name="Conector recto 57"/>
          <p:cNvCxnSpPr>
            <a:cxnSpLocks/>
          </p:cNvCxnSpPr>
          <p:nvPr/>
        </p:nvCxnSpPr>
        <p:spPr>
          <a:xfrm>
            <a:off x="3647616" y="3131712"/>
            <a:ext cx="11772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ángulo 58"/>
          <p:cNvSpPr/>
          <p:nvPr/>
        </p:nvSpPr>
        <p:spPr>
          <a:xfrm>
            <a:off x="3784621" y="3118731"/>
            <a:ext cx="4969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/>
              <a:t>Total</a:t>
            </a:r>
            <a:endParaRPr lang="es-CO" sz="1200" dirty="0"/>
          </a:p>
        </p:txBody>
      </p:sp>
      <p:sp>
        <p:nvSpPr>
          <p:cNvPr id="60" name="Rectángulo 59"/>
          <p:cNvSpPr/>
          <p:nvPr/>
        </p:nvSpPr>
        <p:spPr>
          <a:xfrm>
            <a:off x="4265100" y="3118731"/>
            <a:ext cx="282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/>
              <a:t>8</a:t>
            </a:r>
            <a:endParaRPr lang="es-CO" sz="1200" dirty="0"/>
          </a:p>
        </p:txBody>
      </p:sp>
      <p:graphicFrame>
        <p:nvGraphicFramePr>
          <p:cNvPr id="61" name="Tabla 60"/>
          <p:cNvGraphicFramePr>
            <a:graphicFrameLocks noGrp="1"/>
          </p:cNvGraphicFramePr>
          <p:nvPr/>
        </p:nvGraphicFramePr>
        <p:xfrm>
          <a:off x="1317019" y="3701842"/>
          <a:ext cx="137772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xmlns="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/>
                        <a:t>Art. 8</a:t>
                      </a:r>
                      <a:endParaRPr lang="es-CO" sz="1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1414877"/>
                  </a:ext>
                </a:extLst>
              </a:tr>
            </a:tbl>
          </a:graphicData>
        </a:graphic>
      </p:graphicFrame>
      <p:graphicFrame>
        <p:nvGraphicFramePr>
          <p:cNvPr id="62" name="Tabla 61"/>
          <p:cNvGraphicFramePr>
            <a:graphicFrameLocks noGrp="1"/>
          </p:cNvGraphicFramePr>
          <p:nvPr/>
        </p:nvGraphicFramePr>
        <p:xfrm>
          <a:off x="3526196" y="3493181"/>
          <a:ext cx="137772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xmlns="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/>
                        <a:t>Parágrafo 1 art. 4</a:t>
                      </a:r>
                      <a:endParaRPr lang="es-CO" sz="1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1414877"/>
                  </a:ext>
                </a:extLst>
              </a:tr>
            </a:tbl>
          </a:graphicData>
        </a:graphic>
      </p:graphicFrame>
      <p:sp>
        <p:nvSpPr>
          <p:cNvPr id="63" name="CuadroTexto 62">
            <a:extLst>
              <a:ext uri="{FF2B5EF4-FFF2-40B4-BE49-F238E27FC236}">
                <a16:creationId xmlns:a16="http://schemas.microsoft.com/office/drawing/2014/main" xmlns="" id="{0CD71D97-ECEE-4A7D-95A2-8AFF9FA794CC}"/>
              </a:ext>
            </a:extLst>
          </p:cNvPr>
          <p:cNvSpPr txBox="1"/>
          <p:nvPr/>
        </p:nvSpPr>
        <p:spPr>
          <a:xfrm>
            <a:off x="3204654" y="2680510"/>
            <a:ext cx="191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Étnicos, campesinos y víctimas</a:t>
            </a:r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xmlns="" id="{2EAC2B59-BDC4-41CA-83FF-3DD2EFA67A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632" t="25769" r="9663" b="59952"/>
          <a:stretch/>
        </p:blipFill>
        <p:spPr>
          <a:xfrm>
            <a:off x="8577484" y="2487310"/>
            <a:ext cx="919251" cy="8899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xmlns="" id="{E0F483E4-9006-4306-950E-997B90CDA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632" t="25769" r="9663" b="59952"/>
          <a:stretch/>
        </p:blipFill>
        <p:spPr>
          <a:xfrm>
            <a:off x="9624123" y="2529788"/>
            <a:ext cx="919251" cy="889914"/>
          </a:xfrm>
          <a:prstGeom prst="rect">
            <a:avLst/>
          </a:prstGeom>
          <a:ln>
            <a:solidFill>
              <a:schemeClr val="bg1"/>
            </a:solidFill>
          </a:ln>
        </p:spPr>
      </p:pic>
      <p:graphicFrame>
        <p:nvGraphicFramePr>
          <p:cNvPr id="66" name="Tabla 65">
            <a:extLst>
              <a:ext uri="{FF2B5EF4-FFF2-40B4-BE49-F238E27FC236}">
                <a16:creationId xmlns:a16="http://schemas.microsoft.com/office/drawing/2014/main" xmlns="" id="{A223DA00-97A2-4BA9-AE8D-738C7C847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311901"/>
              </p:ext>
            </p:extLst>
          </p:nvPr>
        </p:nvGraphicFramePr>
        <p:xfrm>
          <a:off x="1466436" y="2737894"/>
          <a:ext cx="1112552" cy="91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2552">
                  <a:extLst>
                    <a:ext uri="{9D8B030D-6E8A-4147-A177-3AD203B41FA5}">
                      <a16:colId xmlns:a16="http://schemas.microsoft.com/office/drawing/2014/main" xmlns="" val="3203135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17</a:t>
                      </a:r>
                      <a:endParaRPr lang="es-CO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88255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13</a:t>
                      </a:r>
                      <a:endParaRPr lang="es-CO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40431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7</a:t>
                      </a:r>
                      <a:endParaRPr lang="es-CO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50257967"/>
                  </a:ext>
                </a:extLst>
              </a:tr>
            </a:tbl>
          </a:graphicData>
        </a:graphic>
      </p:graphicFrame>
      <p:sp>
        <p:nvSpPr>
          <p:cNvPr id="67" name="CuadroTexto 66">
            <a:extLst>
              <a:ext uri="{FF2B5EF4-FFF2-40B4-BE49-F238E27FC236}">
                <a16:creationId xmlns:a16="http://schemas.microsoft.com/office/drawing/2014/main" xmlns="" id="{F6BFB082-F0F4-4B84-B93D-F337AD2A8F39}"/>
              </a:ext>
            </a:extLst>
          </p:cNvPr>
          <p:cNvSpPr txBox="1"/>
          <p:nvPr/>
        </p:nvSpPr>
        <p:spPr>
          <a:xfrm>
            <a:off x="925086" y="2194609"/>
            <a:ext cx="226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Curules a proveer</a:t>
            </a:r>
          </a:p>
          <a:p>
            <a:pPr algn="ctr"/>
            <a:r>
              <a:rPr lang="es-CO" sz="1400" dirty="0"/>
              <a:t>Voto popular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xmlns="" id="{ACB7261D-8800-4F34-B84E-B2FA98256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71" t="64330" r="42667" b="19585"/>
          <a:stretch/>
        </p:blipFill>
        <p:spPr>
          <a:xfrm>
            <a:off x="4882768" y="4512999"/>
            <a:ext cx="641445" cy="115729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9" name="Más 10">
            <a:extLst>
              <a:ext uri="{FF2B5EF4-FFF2-40B4-BE49-F238E27FC236}">
                <a16:creationId xmlns:a16="http://schemas.microsoft.com/office/drawing/2014/main" xmlns="" id="{0294A968-D053-48CD-BEE4-8D7849E1CAC8}"/>
              </a:ext>
            </a:extLst>
          </p:cNvPr>
          <p:cNvSpPr/>
          <p:nvPr/>
        </p:nvSpPr>
        <p:spPr>
          <a:xfrm>
            <a:off x="2774350" y="4717132"/>
            <a:ext cx="678286" cy="628316"/>
          </a:xfrm>
          <a:prstGeom prst="mathPlus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Igual que 11">
            <a:extLst>
              <a:ext uri="{FF2B5EF4-FFF2-40B4-BE49-F238E27FC236}">
                <a16:creationId xmlns:a16="http://schemas.microsoft.com/office/drawing/2014/main" xmlns="" id="{05E8CFD6-B36E-4646-BFDF-1104A572FA24}"/>
              </a:ext>
            </a:extLst>
          </p:cNvPr>
          <p:cNvSpPr/>
          <p:nvPr/>
        </p:nvSpPr>
        <p:spPr>
          <a:xfrm>
            <a:off x="5461961" y="4675842"/>
            <a:ext cx="724701" cy="628546"/>
          </a:xfrm>
          <a:prstGeom prst="mathEqual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xmlns="" id="{35AEFD66-31CF-4599-9262-EA61B5458787}"/>
              </a:ext>
            </a:extLst>
          </p:cNvPr>
          <p:cNvCxnSpPr>
            <a:cxnSpLocks/>
          </p:cNvCxnSpPr>
          <p:nvPr/>
        </p:nvCxnSpPr>
        <p:spPr>
          <a:xfrm>
            <a:off x="3676046" y="5069310"/>
            <a:ext cx="11772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ángulo 71">
            <a:extLst>
              <a:ext uri="{FF2B5EF4-FFF2-40B4-BE49-F238E27FC236}">
                <a16:creationId xmlns:a16="http://schemas.microsoft.com/office/drawing/2014/main" xmlns="" id="{6A71F2BB-40F8-4B09-AF65-5A5C82C3866F}"/>
              </a:ext>
            </a:extLst>
          </p:cNvPr>
          <p:cNvSpPr/>
          <p:nvPr/>
        </p:nvSpPr>
        <p:spPr>
          <a:xfrm>
            <a:off x="3731976" y="5069310"/>
            <a:ext cx="4969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/>
              <a:t>Total</a:t>
            </a:r>
            <a:endParaRPr lang="es-CO" sz="1200" dirty="0"/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xmlns="" id="{DE5B3DD8-AF8A-4174-B9FB-622106EA7B51}"/>
              </a:ext>
            </a:extLst>
          </p:cNvPr>
          <p:cNvSpPr/>
          <p:nvPr/>
        </p:nvSpPr>
        <p:spPr>
          <a:xfrm>
            <a:off x="4270547" y="5060275"/>
            <a:ext cx="282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/>
              <a:t>1</a:t>
            </a:r>
          </a:p>
        </p:txBody>
      </p:sp>
      <p:graphicFrame>
        <p:nvGraphicFramePr>
          <p:cNvPr id="74" name="Tabla 73">
            <a:extLst>
              <a:ext uri="{FF2B5EF4-FFF2-40B4-BE49-F238E27FC236}">
                <a16:creationId xmlns:a16="http://schemas.microsoft.com/office/drawing/2014/main" xmlns="" id="{85E5A317-474E-48BD-B9A8-B47F17F0D07F}"/>
              </a:ext>
            </a:extLst>
          </p:cNvPr>
          <p:cNvGraphicFramePr>
            <a:graphicFrameLocks noGrp="1"/>
          </p:cNvGraphicFramePr>
          <p:nvPr/>
        </p:nvGraphicFramePr>
        <p:xfrm>
          <a:off x="1317019" y="5639790"/>
          <a:ext cx="137772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xmlns="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/>
                        <a:t>Art. 42/1622</a:t>
                      </a:r>
                      <a:endParaRPr lang="es-CO" sz="1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1414877"/>
                  </a:ext>
                </a:extLst>
              </a:tr>
            </a:tbl>
          </a:graphicData>
        </a:graphic>
      </p:graphicFrame>
      <p:graphicFrame>
        <p:nvGraphicFramePr>
          <p:cNvPr id="75" name="Tabla 74">
            <a:extLst>
              <a:ext uri="{FF2B5EF4-FFF2-40B4-BE49-F238E27FC236}">
                <a16:creationId xmlns:a16="http://schemas.microsoft.com/office/drawing/2014/main" xmlns="" id="{1F02F358-8B1E-4689-A416-7A47AA3A5D38}"/>
              </a:ext>
            </a:extLst>
          </p:cNvPr>
          <p:cNvGraphicFramePr>
            <a:graphicFrameLocks noGrp="1"/>
          </p:cNvGraphicFramePr>
          <p:nvPr/>
        </p:nvGraphicFramePr>
        <p:xfrm>
          <a:off x="3513116" y="5380246"/>
          <a:ext cx="137772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xmlns="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/>
                        <a:t>Parágrafo 1 art. 4</a:t>
                      </a:r>
                      <a:endParaRPr lang="es-CO" sz="1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1414877"/>
                  </a:ext>
                </a:extLst>
              </a:tr>
            </a:tbl>
          </a:graphicData>
        </a:graphic>
      </p:graphicFrame>
      <p:sp>
        <p:nvSpPr>
          <p:cNvPr id="76" name="CuadroTexto 75">
            <a:extLst>
              <a:ext uri="{FF2B5EF4-FFF2-40B4-BE49-F238E27FC236}">
                <a16:creationId xmlns:a16="http://schemas.microsoft.com/office/drawing/2014/main" xmlns="" id="{621614F3-ADCA-473E-864B-D8295C08B702}"/>
              </a:ext>
            </a:extLst>
          </p:cNvPr>
          <p:cNvSpPr txBox="1"/>
          <p:nvPr/>
        </p:nvSpPr>
        <p:spPr>
          <a:xfrm>
            <a:off x="3233084" y="4618108"/>
            <a:ext cx="191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Étnicos, campesinos y víctimas</a:t>
            </a:r>
          </a:p>
        </p:txBody>
      </p:sp>
      <p:graphicFrame>
        <p:nvGraphicFramePr>
          <p:cNvPr id="77" name="Tabla 76">
            <a:extLst>
              <a:ext uri="{FF2B5EF4-FFF2-40B4-BE49-F238E27FC236}">
                <a16:creationId xmlns:a16="http://schemas.microsoft.com/office/drawing/2014/main" xmlns="" id="{87016275-34EF-49F3-A73C-BB3F184A8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466857"/>
              </p:ext>
            </p:extLst>
          </p:nvPr>
        </p:nvGraphicFramePr>
        <p:xfrm>
          <a:off x="1442394" y="4691913"/>
          <a:ext cx="1112552" cy="9144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12552">
                  <a:extLst>
                    <a:ext uri="{9D8B030D-6E8A-4147-A177-3AD203B41FA5}">
                      <a16:colId xmlns:a16="http://schemas.microsoft.com/office/drawing/2014/main" xmlns="" val="3203135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17*</a:t>
                      </a:r>
                      <a:endParaRPr lang="es-CO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88255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14</a:t>
                      </a:r>
                      <a:endParaRPr lang="es-CO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40431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8</a:t>
                      </a:r>
                      <a:endParaRPr lang="es-CO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50257967"/>
                  </a:ext>
                </a:extLst>
              </a:tr>
            </a:tbl>
          </a:graphicData>
        </a:graphic>
      </p:graphicFrame>
      <p:graphicFrame>
        <p:nvGraphicFramePr>
          <p:cNvPr id="78" name="Tabla 77">
            <a:extLst>
              <a:ext uri="{FF2B5EF4-FFF2-40B4-BE49-F238E27FC236}">
                <a16:creationId xmlns:a16="http://schemas.microsoft.com/office/drawing/2014/main" xmlns="" id="{80288945-E27E-418E-909F-213AFDCB1A3C}"/>
              </a:ext>
            </a:extLst>
          </p:cNvPr>
          <p:cNvGraphicFramePr>
            <a:graphicFrameLocks noGrp="1"/>
          </p:cNvGraphicFramePr>
          <p:nvPr/>
        </p:nvGraphicFramePr>
        <p:xfrm>
          <a:off x="5707404" y="4791995"/>
          <a:ext cx="137772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xmlns="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Par</a:t>
                      </a:r>
                      <a:endParaRPr lang="es-CO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1414877"/>
                  </a:ext>
                </a:extLst>
              </a:tr>
            </a:tbl>
          </a:graphicData>
        </a:graphic>
      </p:graphicFrame>
      <p:pic>
        <p:nvPicPr>
          <p:cNvPr id="79" name="Imagen 78">
            <a:extLst>
              <a:ext uri="{FF2B5EF4-FFF2-40B4-BE49-F238E27FC236}">
                <a16:creationId xmlns:a16="http://schemas.microsoft.com/office/drawing/2014/main" xmlns="" id="{BCD886A2-6EB8-4333-9D48-CA98C1774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363" t="82929" r="14323" b="7824"/>
          <a:stretch/>
        </p:blipFill>
        <p:spPr>
          <a:xfrm>
            <a:off x="9368532" y="4464877"/>
            <a:ext cx="1898382" cy="1112232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80" name="Conector recto de flecha 79">
            <a:extLst>
              <a:ext uri="{FF2B5EF4-FFF2-40B4-BE49-F238E27FC236}">
                <a16:creationId xmlns:a16="http://schemas.microsoft.com/office/drawing/2014/main" xmlns="" id="{A7C9B5B7-CC79-4E1A-AAAB-543CC228195A}"/>
              </a:ext>
            </a:extLst>
          </p:cNvPr>
          <p:cNvCxnSpPr>
            <a:cxnSpLocks/>
          </p:cNvCxnSpPr>
          <p:nvPr/>
        </p:nvCxnSpPr>
        <p:spPr>
          <a:xfrm flipV="1">
            <a:off x="6679801" y="5019423"/>
            <a:ext cx="514592" cy="2"/>
          </a:xfrm>
          <a:prstGeom prst="straightConnector1">
            <a:avLst/>
          </a:prstGeom>
          <a:ln w="38100">
            <a:solidFill>
              <a:srgbClr val="ED740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1" name="Tabla 80">
            <a:extLst>
              <a:ext uri="{FF2B5EF4-FFF2-40B4-BE49-F238E27FC236}">
                <a16:creationId xmlns:a16="http://schemas.microsoft.com/office/drawing/2014/main" xmlns="" id="{D89BD1E4-F095-441F-894B-CFF60CDE03AE}"/>
              </a:ext>
            </a:extLst>
          </p:cNvPr>
          <p:cNvGraphicFramePr>
            <a:graphicFrameLocks noGrp="1"/>
          </p:cNvGraphicFramePr>
          <p:nvPr/>
        </p:nvGraphicFramePr>
        <p:xfrm>
          <a:off x="5866804" y="2860990"/>
          <a:ext cx="137772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xmlns="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Impar</a:t>
                      </a:r>
                      <a:endParaRPr lang="es-CO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1414877"/>
                  </a:ext>
                </a:extLst>
              </a:tr>
            </a:tbl>
          </a:graphicData>
        </a:graphic>
      </p:graphicFrame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xmlns="" id="{38D7BBC8-9E97-46CB-AE79-848D63721D2D}"/>
              </a:ext>
            </a:extLst>
          </p:cNvPr>
          <p:cNvCxnSpPr>
            <a:cxnSpLocks/>
          </p:cNvCxnSpPr>
          <p:nvPr/>
        </p:nvCxnSpPr>
        <p:spPr>
          <a:xfrm flipV="1">
            <a:off x="6922664" y="3059108"/>
            <a:ext cx="514592" cy="2"/>
          </a:xfrm>
          <a:prstGeom prst="straightConnector1">
            <a:avLst/>
          </a:prstGeom>
          <a:ln w="38100">
            <a:solidFill>
              <a:srgbClr val="ED740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4" name="Tabla 3">
            <a:extLst>
              <a:ext uri="{FF2B5EF4-FFF2-40B4-BE49-F238E27FC236}">
                <a16:creationId xmlns:a16="http://schemas.microsoft.com/office/drawing/2014/main" xmlns="" id="{7AF93BD8-F50C-47F6-9E3C-56A772839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475156"/>
              </p:ext>
            </p:extLst>
          </p:nvPr>
        </p:nvGraphicFramePr>
        <p:xfrm>
          <a:off x="9598734" y="5580189"/>
          <a:ext cx="1377720" cy="30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9240">
                  <a:extLst>
                    <a:ext uri="{9D8B030D-6E8A-4147-A177-3AD203B41FA5}">
                      <a16:colId xmlns:a16="http://schemas.microsoft.com/office/drawing/2014/main" xmlns="" val="1871479205"/>
                    </a:ext>
                  </a:extLst>
                </a:gridCol>
                <a:gridCol w="459240">
                  <a:extLst>
                    <a:ext uri="{9D8B030D-6E8A-4147-A177-3AD203B41FA5}">
                      <a16:colId xmlns:a16="http://schemas.microsoft.com/office/drawing/2014/main" xmlns="" val="3020155096"/>
                    </a:ext>
                  </a:extLst>
                </a:gridCol>
                <a:gridCol w="459240">
                  <a:extLst>
                    <a:ext uri="{9D8B030D-6E8A-4147-A177-3AD203B41FA5}">
                      <a16:colId xmlns:a16="http://schemas.microsoft.com/office/drawing/2014/main" xmlns="" val="135324336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17</a:t>
                      </a:r>
                      <a:endParaRPr lang="es-ES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0723987"/>
                  </a:ext>
                </a:extLst>
              </a:tr>
            </a:tbl>
          </a:graphicData>
        </a:graphic>
      </p:graphicFrame>
      <p:graphicFrame>
        <p:nvGraphicFramePr>
          <p:cNvPr id="85" name="Tabla 84">
            <a:extLst>
              <a:ext uri="{FF2B5EF4-FFF2-40B4-BE49-F238E27FC236}">
                <a16:creationId xmlns:a16="http://schemas.microsoft.com/office/drawing/2014/main" xmlns="" id="{1F761CFA-5414-4035-BD02-DE16977D3CBA}"/>
              </a:ext>
            </a:extLst>
          </p:cNvPr>
          <p:cNvGraphicFramePr>
            <a:graphicFrameLocks noGrp="1"/>
          </p:cNvGraphicFramePr>
          <p:nvPr/>
        </p:nvGraphicFramePr>
        <p:xfrm>
          <a:off x="5866520" y="3278736"/>
          <a:ext cx="137772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xmlns="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/>
                        <a:t>Parágrafo 3 art. 4</a:t>
                      </a:r>
                      <a:endParaRPr lang="es-CO" sz="1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1414877"/>
                  </a:ext>
                </a:extLst>
              </a:tr>
            </a:tbl>
          </a:graphicData>
        </a:graphic>
      </p:graphicFrame>
      <p:graphicFrame>
        <p:nvGraphicFramePr>
          <p:cNvPr id="86" name="Tabla 85">
            <a:extLst>
              <a:ext uri="{FF2B5EF4-FFF2-40B4-BE49-F238E27FC236}">
                <a16:creationId xmlns:a16="http://schemas.microsoft.com/office/drawing/2014/main" xmlns="" id="{03D5E891-FF1D-414D-8BF7-9A3AA47413FF}"/>
              </a:ext>
            </a:extLst>
          </p:cNvPr>
          <p:cNvGraphicFramePr>
            <a:graphicFrameLocks noGrp="1"/>
          </p:cNvGraphicFramePr>
          <p:nvPr/>
        </p:nvGraphicFramePr>
        <p:xfrm>
          <a:off x="5978929" y="5352255"/>
          <a:ext cx="137772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xmlns="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/>
                        <a:t>Parágrafo 3 art. 4</a:t>
                      </a:r>
                      <a:endParaRPr lang="es-CO" sz="1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1414877"/>
                  </a:ext>
                </a:extLst>
              </a:tr>
            </a:tbl>
          </a:graphicData>
        </a:graphic>
      </p:graphicFrame>
      <p:graphicFrame>
        <p:nvGraphicFramePr>
          <p:cNvPr id="88" name="Tabla 87">
            <a:extLst>
              <a:ext uri="{FF2B5EF4-FFF2-40B4-BE49-F238E27FC236}">
                <a16:creationId xmlns:a16="http://schemas.microsoft.com/office/drawing/2014/main" xmlns="" id="{B3EE6FB3-E41C-40C3-A74C-13976156C97D}"/>
              </a:ext>
            </a:extLst>
          </p:cNvPr>
          <p:cNvGraphicFramePr>
            <a:graphicFrameLocks noGrp="1"/>
          </p:cNvGraphicFramePr>
          <p:nvPr/>
        </p:nvGraphicFramePr>
        <p:xfrm>
          <a:off x="7194393" y="5654605"/>
          <a:ext cx="137772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xmlns="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es-CO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1414877"/>
                  </a:ext>
                </a:extLst>
              </a:tr>
            </a:tbl>
          </a:graphicData>
        </a:graphic>
      </p:graphicFrame>
      <p:sp>
        <p:nvSpPr>
          <p:cNvPr id="89" name="Rectángulo 88"/>
          <p:cNvSpPr/>
          <p:nvPr/>
        </p:nvSpPr>
        <p:spPr>
          <a:xfrm>
            <a:off x="8134117" y="4791995"/>
            <a:ext cx="412813" cy="770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0" name="Igual que 11">
            <a:extLst>
              <a:ext uri="{FF2B5EF4-FFF2-40B4-BE49-F238E27FC236}">
                <a16:creationId xmlns:a16="http://schemas.microsoft.com/office/drawing/2014/main" xmlns="" id="{40E0BEF8-5CEF-44EC-9D4C-2B9EC5B378D7}"/>
              </a:ext>
            </a:extLst>
          </p:cNvPr>
          <p:cNvSpPr/>
          <p:nvPr/>
        </p:nvSpPr>
        <p:spPr>
          <a:xfrm>
            <a:off x="8533940" y="4765500"/>
            <a:ext cx="834591" cy="628546"/>
          </a:xfrm>
          <a:prstGeom prst="mathEqual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xmlns="" id="{0CD71D97-ECEE-4A7D-95A2-8AFF9FA794CC}"/>
              </a:ext>
            </a:extLst>
          </p:cNvPr>
          <p:cNvSpPr txBox="1"/>
          <p:nvPr/>
        </p:nvSpPr>
        <p:spPr>
          <a:xfrm>
            <a:off x="197359" y="6055140"/>
            <a:ext cx="3419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/>
              <a:t>Siempre se oferta 1 curul adicional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xmlns="" id="{F6BFB082-F0F4-4B84-B93D-F337AD2A8F39}"/>
              </a:ext>
            </a:extLst>
          </p:cNvPr>
          <p:cNvSpPr txBox="1"/>
          <p:nvPr/>
        </p:nvSpPr>
        <p:spPr>
          <a:xfrm>
            <a:off x="906140" y="4141203"/>
            <a:ext cx="226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Curules a proveer</a:t>
            </a:r>
          </a:p>
          <a:p>
            <a:pPr algn="ctr"/>
            <a:r>
              <a:rPr lang="es-CO" sz="1400" dirty="0"/>
              <a:t>Voto popular</a:t>
            </a: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xmlns="" id="{F6BFB082-F0F4-4B84-B93D-F337AD2A8F39}"/>
              </a:ext>
            </a:extLst>
          </p:cNvPr>
          <p:cNvSpPr txBox="1"/>
          <p:nvPr/>
        </p:nvSpPr>
        <p:spPr>
          <a:xfrm>
            <a:off x="3170318" y="2379721"/>
            <a:ext cx="22641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u="sng"/>
              <a:t>Curules adicionales</a:t>
            </a:r>
            <a:endParaRPr lang="es-CO" sz="1300" u="sng" dirty="0"/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xmlns="" id="{F6BFB082-F0F4-4B84-B93D-F337AD2A8F39}"/>
              </a:ext>
            </a:extLst>
          </p:cNvPr>
          <p:cNvSpPr txBox="1"/>
          <p:nvPr/>
        </p:nvSpPr>
        <p:spPr>
          <a:xfrm>
            <a:off x="3094169" y="4295800"/>
            <a:ext cx="22641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u="sng" dirty="0"/>
              <a:t>Curules adicionales</a:t>
            </a:r>
          </a:p>
        </p:txBody>
      </p:sp>
      <p:graphicFrame>
        <p:nvGraphicFramePr>
          <p:cNvPr id="46" name="Tabla 3">
            <a:extLst>
              <a:ext uri="{FF2B5EF4-FFF2-40B4-BE49-F238E27FC236}">
                <a16:creationId xmlns:a16="http://schemas.microsoft.com/office/drawing/2014/main" xmlns="" id="{48D63F61-7E29-314F-874E-12C9DE7A0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608828"/>
              </p:ext>
            </p:extLst>
          </p:nvPr>
        </p:nvGraphicFramePr>
        <p:xfrm>
          <a:off x="7537156" y="3525023"/>
          <a:ext cx="3006219" cy="3222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2073">
                  <a:extLst>
                    <a:ext uri="{9D8B030D-6E8A-4147-A177-3AD203B41FA5}">
                      <a16:colId xmlns:a16="http://schemas.microsoft.com/office/drawing/2014/main" xmlns="" val="1871479205"/>
                    </a:ext>
                  </a:extLst>
                </a:gridCol>
                <a:gridCol w="1002073">
                  <a:extLst>
                    <a:ext uri="{9D8B030D-6E8A-4147-A177-3AD203B41FA5}">
                      <a16:colId xmlns:a16="http://schemas.microsoft.com/office/drawing/2014/main" xmlns="" val="3020155096"/>
                    </a:ext>
                  </a:extLst>
                </a:gridCol>
                <a:gridCol w="1002073">
                  <a:extLst>
                    <a:ext uri="{9D8B030D-6E8A-4147-A177-3AD203B41FA5}">
                      <a16:colId xmlns:a16="http://schemas.microsoft.com/office/drawing/2014/main" xmlns="" val="1353243364"/>
                    </a:ext>
                  </a:extLst>
                </a:gridCol>
              </a:tblGrid>
              <a:tr h="322239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25</a:t>
                      </a:r>
                      <a:endParaRPr lang="es-ES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0723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448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636074" y="4959223"/>
            <a:ext cx="4331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s-CO" sz="3600" dirty="0">
                <a:ln w="1143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Jurados de votación</a:t>
            </a:r>
            <a:endParaRPr lang="es-CO" sz="5400" b="1" dirty="0">
              <a:ln w="11430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/>
          <p:cNvSpPr/>
          <p:nvPr/>
        </p:nvSpPr>
        <p:spPr>
          <a:xfrm>
            <a:off x="672267" y="1580473"/>
            <a:ext cx="10560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/>
              <a:t>Docentes y estudiantes de educación media y superior de entidades públicas y privadas de cada ente territorial, mayores de 14 años. 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2675235" y="707111"/>
            <a:ext cx="6914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B1AB"/>
                </a:solidFill>
                <a:latin typeface="Arial" panose="020B0604020202020204" pitchFamily="34" charset="0"/>
              </a:rPr>
              <a:t>¿Quiénes serán designados como jurados de votación?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1112730" y="322432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2000" dirty="0"/>
              <a:t>Un día compensatorio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2000" dirty="0"/>
              <a:t>20 horas del servicio social estudiantil obligatorio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-959709" y="2559320"/>
            <a:ext cx="9050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B1AB"/>
                </a:solidFill>
                <a:latin typeface="Arial" panose="020B0604020202020204" pitchFamily="34" charset="0"/>
              </a:rPr>
              <a:t>Beneficios a los jurados de votación:</a:t>
            </a:r>
          </a:p>
        </p:txBody>
      </p:sp>
      <p:sp>
        <p:nvSpPr>
          <p:cNvPr id="95" name="Rectángulo 94"/>
          <p:cNvSpPr/>
          <p:nvPr/>
        </p:nvSpPr>
        <p:spPr>
          <a:xfrm>
            <a:off x="1023520" y="4836102"/>
            <a:ext cx="71839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s-CO" sz="2000" dirty="0"/>
              <a:t>Destitución del cargo 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s-CO" sz="2000" dirty="0"/>
              <a:t>Multa de hasta 10 salarios mínimos mensuales legales vigentes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s-CO" sz="2000" dirty="0"/>
              <a:t>Socialización del Estatuto de Ciudadanía Juvenil a la comunidad joven de su territorio durante 40 horas </a:t>
            </a:r>
          </a:p>
        </p:txBody>
      </p:sp>
      <p:sp>
        <p:nvSpPr>
          <p:cNvPr id="96" name="Rectángulo 95"/>
          <p:cNvSpPr/>
          <p:nvPr/>
        </p:nvSpPr>
        <p:spPr>
          <a:xfrm>
            <a:off x="478467" y="4226427"/>
            <a:ext cx="5788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00B1AB"/>
                </a:solidFill>
                <a:latin typeface="Arial" panose="020B0604020202020204" pitchFamily="34" charset="0"/>
              </a:rPr>
              <a:t>Sanciones a los jurados de votación:</a:t>
            </a:r>
          </a:p>
        </p:txBody>
      </p:sp>
      <p:pic>
        <p:nvPicPr>
          <p:cNvPr id="97" name="Imagen 96"/>
          <p:cNvPicPr>
            <a:picLocks noChangeAspect="1"/>
          </p:cNvPicPr>
          <p:nvPr/>
        </p:nvPicPr>
        <p:blipFill rotWithShape="1">
          <a:blip r:embed="rId3"/>
          <a:srcRect l="34314"/>
          <a:stretch/>
        </p:blipFill>
        <p:spPr>
          <a:xfrm>
            <a:off x="7922738" y="2680034"/>
            <a:ext cx="3576423" cy="216340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447364" y="2800117"/>
            <a:ext cx="22853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b="1" dirty="0">
                <a:solidFill>
                  <a:srgbClr val="EA5D0B"/>
                </a:solidFill>
              </a:rPr>
              <a:t>4 jurados por mesa.</a:t>
            </a:r>
          </a:p>
        </p:txBody>
      </p:sp>
    </p:spTree>
    <p:extLst>
      <p:ext uri="{BB962C8B-B14F-4D97-AF65-F5344CB8AC3E}">
        <p14:creationId xmlns:p14="http://schemas.microsoft.com/office/powerpoint/2010/main" val="3551469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404835D-58BE-0348-AC29-C27CB17735D6}"/>
              </a:ext>
            </a:extLst>
          </p:cNvPr>
          <p:cNvSpPr txBox="1"/>
          <p:nvPr/>
        </p:nvSpPr>
        <p:spPr>
          <a:xfrm>
            <a:off x="0" y="2542010"/>
            <a:ext cx="4898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Comité organizador</a:t>
            </a:r>
          </a:p>
        </p:txBody>
      </p:sp>
    </p:spTree>
    <p:extLst>
      <p:ext uri="{BB962C8B-B14F-4D97-AF65-F5344CB8AC3E}">
        <p14:creationId xmlns:p14="http://schemas.microsoft.com/office/powerpoint/2010/main" val="376470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2897" y="2025623"/>
            <a:ext cx="1035576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dirty="0"/>
              <a:t>Ordena la realización de las elecciones para proveer las curules de los Consejos Municipales y Locales de Juventud.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dirty="0"/>
              <a:t>El Censo Electoral cobija a los jóvenes de los 14 a los 28 años.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dirty="0"/>
              <a:t>Las elecciones son del orden nacional.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dirty="0"/>
              <a:t>Las autoridades encargadas del cumplimiento de la Ley son la Registraduría Nacional del Estado Civil, la Escuela Superior de Administración Pública (ESAP) y el Ministerio del Interior.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dirty="0"/>
              <a:t>La fecha límite para la realización de la elección es el </a:t>
            </a:r>
            <a:r>
              <a:rPr lang="es-CO" sz="2400" b="1" u="sng" dirty="0"/>
              <a:t>1º de marzo de 2020</a:t>
            </a:r>
            <a:r>
              <a:rPr lang="es-CO" sz="24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dirty="0"/>
              <a:t>La Ley 2008 de 2019 en su artículo 119 supeditó el término de la realización de las elecciones a la disponibilidad presupuestal.</a:t>
            </a:r>
            <a:r>
              <a:rPr lang="es-CO" sz="2000" b="1" dirty="0"/>
              <a:t>	</a:t>
            </a:r>
            <a:endParaRPr lang="es-CO" sz="2000" dirty="0"/>
          </a:p>
          <a:p>
            <a:pPr algn="ctr"/>
            <a:endParaRPr lang="es-CO" sz="2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663104" y="766630"/>
            <a:ext cx="956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rgbClr val="00B1AB"/>
                </a:solidFill>
                <a:latin typeface="Arial" panose="020B0604020202020204" pitchFamily="34" charset="0"/>
              </a:rPr>
              <a:t>Generalidades – Ley 1885 de 2018</a:t>
            </a:r>
          </a:p>
        </p:txBody>
      </p:sp>
    </p:spTree>
    <p:extLst>
      <p:ext uri="{BB962C8B-B14F-4D97-AF65-F5344CB8AC3E}">
        <p14:creationId xmlns:p14="http://schemas.microsoft.com/office/powerpoint/2010/main" val="1629684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/>
          <p:cNvSpPr/>
          <p:nvPr/>
        </p:nvSpPr>
        <p:spPr>
          <a:xfrm>
            <a:off x="852550" y="1626916"/>
            <a:ext cx="105601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La instancia encargada de la organización logística de las elecciones a nivel municipal y local, sus funciones son: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dirty="0"/>
              <a:t>Realizar campañas pedagógicas que faciliten el ejercicio del voto a los jóvenes electores.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dirty="0"/>
              <a:t>Designar a los claveros.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dirty="0"/>
              <a:t>Realizar la difusión de las direcciones de los puestos de votación.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dirty="0"/>
              <a:t>Designar a los delegados de las comisiones escrutadoras municipales y auxiliares.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2675235" y="873529"/>
            <a:ext cx="6914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B1AB"/>
                </a:solidFill>
                <a:latin typeface="Calibri "/>
              </a:rPr>
              <a:t>¿Qué es?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44457" y="4337938"/>
            <a:ext cx="105601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El Alcalde Municipal o local o su delegado o el encargado de los temas de juventudes.</a:t>
            </a:r>
          </a:p>
          <a:p>
            <a:pPr algn="just"/>
            <a:r>
              <a:rPr lang="es-CO" sz="2000" dirty="0"/>
              <a:t>El Registrador del Estado Civil o su delegado.</a:t>
            </a:r>
          </a:p>
          <a:p>
            <a:pPr algn="just"/>
            <a:r>
              <a:rPr lang="es-CO" sz="2000" dirty="0"/>
              <a:t>El Personero Municipal o su delegado.</a:t>
            </a:r>
          </a:p>
          <a:p>
            <a:pPr algn="just"/>
            <a:r>
              <a:rPr lang="es-CO" sz="2000" dirty="0"/>
              <a:t>El Defensor del Pueblo o su delegado.</a:t>
            </a:r>
          </a:p>
          <a:p>
            <a:pPr algn="just"/>
            <a:r>
              <a:rPr lang="es-CO" sz="2000" dirty="0"/>
              <a:t>Un delegado de la Policía Nacional.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675234" y="3642187"/>
            <a:ext cx="6914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B1AB"/>
                </a:solidFill>
                <a:latin typeface="Calibri "/>
              </a:rPr>
              <a:t>¿Quiénes lo integran?</a:t>
            </a:r>
          </a:p>
        </p:txBody>
      </p:sp>
    </p:spTree>
    <p:extLst>
      <p:ext uri="{BB962C8B-B14F-4D97-AF65-F5344CB8AC3E}">
        <p14:creationId xmlns:p14="http://schemas.microsoft.com/office/powerpoint/2010/main" val="3927058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4750420" cy="6858000"/>
          </a:xfrm>
          <a:prstGeom prst="rect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620602" y="3014798"/>
            <a:ext cx="36596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400" b="1" dirty="0">
                <a:solidFill>
                  <a:schemeClr val="bg1"/>
                </a:solidFill>
              </a:rPr>
              <a:t>Escrutinios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750420" y="1689314"/>
            <a:ext cx="344834" cy="3479371"/>
          </a:xfrm>
          <a:prstGeom prst="rect">
            <a:avLst/>
          </a:prstGeom>
          <a:solidFill>
            <a:srgbClr val="ED7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95" y="0"/>
            <a:ext cx="1928949" cy="1443789"/>
          </a:xfrm>
          <a:prstGeom prst="rect">
            <a:avLst/>
          </a:prstGeom>
        </p:spPr>
      </p:pic>
      <p:pic>
        <p:nvPicPr>
          <p:cNvPr id="10" name="Picture 4" descr="Resultado de imagen para audiencia dibujo">
            <a:extLst>
              <a:ext uri="{FF2B5EF4-FFF2-40B4-BE49-F238E27FC236}">
                <a16:creationId xmlns:a16="http://schemas.microsoft.com/office/drawing/2014/main" xmlns="" id="{EE96C5B1-530D-5047-99CF-5A626800C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304" y="4562470"/>
            <a:ext cx="1614601" cy="115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F960FB65-9C2B-FF41-B782-F3CB7C4F6B41}"/>
              </a:ext>
            </a:extLst>
          </p:cNvPr>
          <p:cNvSpPr/>
          <p:nvPr/>
        </p:nvSpPr>
        <p:spPr>
          <a:xfrm>
            <a:off x="8076359" y="4055214"/>
            <a:ext cx="118649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b="1" dirty="0">
                <a:cs typeface="Arial" panose="020B0604020202020204" pitchFamily="34" charset="0"/>
              </a:rPr>
              <a:t>Auxiliar</a:t>
            </a:r>
            <a:endParaRPr lang="es-ES" sz="2000" b="1" dirty="0"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1FEF9941-1FDF-DC40-AFF9-513901D6FD05}"/>
              </a:ext>
            </a:extLst>
          </p:cNvPr>
          <p:cNvSpPr/>
          <p:nvPr/>
        </p:nvSpPr>
        <p:spPr>
          <a:xfrm>
            <a:off x="8135536" y="566953"/>
            <a:ext cx="1025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>
                <a:cs typeface="Arial" panose="020B0604020202020204" pitchFamily="34" charset="0"/>
              </a:rPr>
              <a:t>Distrital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4CD31890-511C-DF4C-8D60-8C2C8F771823}"/>
              </a:ext>
            </a:extLst>
          </p:cNvPr>
          <p:cNvSpPr/>
          <p:nvPr/>
        </p:nvSpPr>
        <p:spPr>
          <a:xfrm>
            <a:off x="7234435" y="5873551"/>
            <a:ext cx="2870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dirty="0">
                <a:cs typeface="Arial" panose="020B0604020202020204" pitchFamily="34" charset="0"/>
              </a:rPr>
              <a:t>Declaran la elección local.</a:t>
            </a:r>
          </a:p>
        </p:txBody>
      </p:sp>
      <p:pic>
        <p:nvPicPr>
          <p:cNvPr id="14" name="Picture 4" descr="Resultado de imagen para audiencia dibujo">
            <a:extLst>
              <a:ext uri="{FF2B5EF4-FFF2-40B4-BE49-F238E27FC236}">
                <a16:creationId xmlns:a16="http://schemas.microsoft.com/office/drawing/2014/main" xmlns="" id="{A0DA0C24-3F80-A247-AB91-EE022C2D9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432" y="988216"/>
            <a:ext cx="2178001" cy="155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7191BDF-846C-974E-8B8A-2B3B58C3451D}"/>
              </a:ext>
            </a:extLst>
          </p:cNvPr>
          <p:cNvSpPr/>
          <p:nvPr/>
        </p:nvSpPr>
        <p:spPr>
          <a:xfrm>
            <a:off x="6626611" y="2660612"/>
            <a:ext cx="408599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cs typeface="Arial" panose="020B0604020202020204" pitchFamily="34" charset="0"/>
              </a:rPr>
              <a:t>Se conforma solo en caso de desacuerdos</a:t>
            </a:r>
          </a:p>
        </p:txBody>
      </p:sp>
      <p:sp>
        <p:nvSpPr>
          <p:cNvPr id="16" name="Flecha derecha 15">
            <a:extLst>
              <a:ext uri="{FF2B5EF4-FFF2-40B4-BE49-F238E27FC236}">
                <a16:creationId xmlns:a16="http://schemas.microsoft.com/office/drawing/2014/main" xmlns="" id="{7EAA7255-DF75-A846-B1CC-CB0BC234631A}"/>
              </a:ext>
            </a:extLst>
          </p:cNvPr>
          <p:cNvSpPr/>
          <p:nvPr/>
        </p:nvSpPr>
        <p:spPr>
          <a:xfrm rot="16200000">
            <a:off x="8268414" y="3308164"/>
            <a:ext cx="802383" cy="5430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8469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4750420" cy="6858000"/>
          </a:xfrm>
          <a:prstGeom prst="rect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620602" y="3014798"/>
            <a:ext cx="36596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400" b="1" dirty="0">
                <a:solidFill>
                  <a:schemeClr val="bg1"/>
                </a:solidFill>
              </a:rPr>
              <a:t>Escrutinios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750420" y="1689314"/>
            <a:ext cx="344834" cy="3479371"/>
          </a:xfrm>
          <a:prstGeom prst="rect">
            <a:avLst/>
          </a:prstGeom>
          <a:solidFill>
            <a:srgbClr val="ED7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95" y="0"/>
            <a:ext cx="1928949" cy="1443789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B9B7669B-46DF-EF41-861E-B01461C8CAAD}"/>
              </a:ext>
            </a:extLst>
          </p:cNvPr>
          <p:cNvGrpSpPr/>
          <p:nvPr/>
        </p:nvGrpSpPr>
        <p:grpSpPr>
          <a:xfrm>
            <a:off x="5868621" y="373427"/>
            <a:ext cx="5714514" cy="5725224"/>
            <a:chOff x="5353230" y="214400"/>
            <a:chExt cx="6680380" cy="6506547"/>
          </a:xfrm>
        </p:grpSpPr>
        <p:pic>
          <p:nvPicPr>
            <p:cNvPr id="17" name="Picture 4" descr="Resultado de imagen para audiencia dibujo">
              <a:extLst>
                <a:ext uri="{FF2B5EF4-FFF2-40B4-BE49-F238E27FC236}">
                  <a16:creationId xmlns:a16="http://schemas.microsoft.com/office/drawing/2014/main" xmlns="" id="{822D67C6-6431-7F46-8C98-56473C109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5450" y="585867"/>
              <a:ext cx="1534972" cy="1097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sultado de imagen para audiencia dibujo">
              <a:extLst>
                <a:ext uri="{FF2B5EF4-FFF2-40B4-BE49-F238E27FC236}">
                  <a16:creationId xmlns:a16="http://schemas.microsoft.com/office/drawing/2014/main" xmlns="" id="{B790502E-6A44-E44E-9705-9FC336DC9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249" y="2623851"/>
              <a:ext cx="1824711" cy="1304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FEFAB5E2-471E-9E40-962A-F1A6719A672C}"/>
                </a:ext>
              </a:extLst>
            </p:cNvPr>
            <p:cNvSpPr/>
            <p:nvPr/>
          </p:nvSpPr>
          <p:spPr>
            <a:xfrm>
              <a:off x="5612843" y="1662304"/>
              <a:ext cx="6078967" cy="356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cs typeface="Arial" panose="020B0604020202020204" pitchFamily="34" charset="0"/>
                </a:rPr>
                <a:t>Se conforma solo en caso de desacuerdos de la Municipal</a:t>
              </a:r>
            </a:p>
          </p:txBody>
        </p:sp>
        <p:sp>
          <p:nvSpPr>
            <p:cNvPr id="20" name="Flecha derecha 19">
              <a:extLst>
                <a:ext uri="{FF2B5EF4-FFF2-40B4-BE49-F238E27FC236}">
                  <a16:creationId xmlns:a16="http://schemas.microsoft.com/office/drawing/2014/main" xmlns="" id="{E1E2E548-4483-5E48-A3C8-5E0766200ABE}"/>
                </a:ext>
              </a:extLst>
            </p:cNvPr>
            <p:cNvSpPr/>
            <p:nvPr/>
          </p:nvSpPr>
          <p:spPr>
            <a:xfrm rot="16200000">
              <a:off x="6949091" y="4345536"/>
              <a:ext cx="341634" cy="465135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xmlns="" id="{209D0E49-B95F-9A49-B7BC-5148B1D29790}"/>
                </a:ext>
              </a:extLst>
            </p:cNvPr>
            <p:cNvSpPr/>
            <p:nvPr/>
          </p:nvSpPr>
          <p:spPr>
            <a:xfrm>
              <a:off x="8072304" y="214400"/>
              <a:ext cx="1020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dirty="0">
                  <a:cs typeface="Arial" panose="020B0604020202020204" pitchFamily="34" charset="0"/>
                </a:rPr>
                <a:t>General</a:t>
              </a: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xmlns="" id="{898BC66D-85C1-0447-A2C8-BF9A8A32BC89}"/>
                </a:ext>
              </a:extLst>
            </p:cNvPr>
            <p:cNvSpPr/>
            <p:nvPr/>
          </p:nvSpPr>
          <p:spPr>
            <a:xfrm>
              <a:off x="6887821" y="2282647"/>
              <a:ext cx="3470120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dirty="0">
                  <a:cs typeface="Arial" panose="020B0604020202020204" pitchFamily="34" charset="0"/>
                </a:rPr>
                <a:t>Municipal (zonificado)</a:t>
              </a:r>
            </a:p>
          </p:txBody>
        </p:sp>
        <p:sp>
          <p:nvSpPr>
            <p:cNvPr id="23" name="Flecha derecha 1">
              <a:extLst>
                <a:ext uri="{FF2B5EF4-FFF2-40B4-BE49-F238E27FC236}">
                  <a16:creationId xmlns:a16="http://schemas.microsoft.com/office/drawing/2014/main" xmlns="" id="{FF5924E4-5887-8141-8762-C36040E331C3}"/>
                </a:ext>
              </a:extLst>
            </p:cNvPr>
            <p:cNvSpPr/>
            <p:nvPr/>
          </p:nvSpPr>
          <p:spPr>
            <a:xfrm rot="16200000">
              <a:off x="8270657" y="4352206"/>
              <a:ext cx="341634" cy="465135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Flecha derecha 1">
              <a:extLst>
                <a:ext uri="{FF2B5EF4-FFF2-40B4-BE49-F238E27FC236}">
                  <a16:creationId xmlns:a16="http://schemas.microsoft.com/office/drawing/2014/main" xmlns="" id="{103D4615-14A8-5A46-9444-3E4E71EC8E63}"/>
                </a:ext>
              </a:extLst>
            </p:cNvPr>
            <p:cNvSpPr/>
            <p:nvPr/>
          </p:nvSpPr>
          <p:spPr>
            <a:xfrm rot="16200000">
              <a:off x="9699410" y="4352206"/>
              <a:ext cx="341634" cy="465135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25" name="Picture 4" descr="Resultado de imagen para audiencia dibujo">
              <a:extLst>
                <a:ext uri="{FF2B5EF4-FFF2-40B4-BE49-F238E27FC236}">
                  <a16:creationId xmlns:a16="http://schemas.microsoft.com/office/drawing/2014/main" xmlns="" id="{4E930D4D-4CB2-414D-A906-8F3B0D02D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103" y="5335687"/>
              <a:ext cx="1321567" cy="944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Resultado de imagen para audiencia dibujo">
              <a:extLst>
                <a:ext uri="{FF2B5EF4-FFF2-40B4-BE49-F238E27FC236}">
                  <a16:creationId xmlns:a16="http://schemas.microsoft.com/office/drawing/2014/main" xmlns="" id="{2570FF3A-19E0-8B44-A3C3-BB3243992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153" y="5297227"/>
              <a:ext cx="1321567" cy="944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Resultado de imagen para audiencia dibujo">
              <a:extLst>
                <a:ext uri="{FF2B5EF4-FFF2-40B4-BE49-F238E27FC236}">
                  <a16:creationId xmlns:a16="http://schemas.microsoft.com/office/drawing/2014/main" xmlns="" id="{2782F71E-823A-0047-BB03-312395A10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203" y="5307217"/>
              <a:ext cx="1321567" cy="944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xmlns="" id="{AA14143B-A895-5946-A076-1416BB735A8F}"/>
                </a:ext>
              </a:extLst>
            </p:cNvPr>
            <p:cNvSpPr/>
            <p:nvPr/>
          </p:nvSpPr>
          <p:spPr>
            <a:xfrm>
              <a:off x="6331760" y="4899339"/>
              <a:ext cx="13215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dirty="0">
                  <a:cs typeface="Arial" panose="020B0604020202020204" pitchFamily="34" charset="0"/>
                </a:rPr>
                <a:t>Auxiliares</a:t>
              </a:r>
              <a:endParaRPr lang="es-ES" b="1" dirty="0">
                <a:cs typeface="Arial" panose="020B0604020202020204" pitchFamily="34" charset="0"/>
              </a:endParaRP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xmlns="" id="{095A81AF-E249-8243-B5CD-2881E9E98496}"/>
                </a:ext>
              </a:extLst>
            </p:cNvPr>
            <p:cNvSpPr/>
            <p:nvPr/>
          </p:nvSpPr>
          <p:spPr>
            <a:xfrm>
              <a:off x="7882153" y="4900943"/>
              <a:ext cx="13215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dirty="0">
                  <a:cs typeface="Arial" panose="020B0604020202020204" pitchFamily="34" charset="0"/>
                </a:rPr>
                <a:t>Auxiliares</a:t>
              </a:r>
              <a:endParaRPr lang="es-ES" b="1" dirty="0">
                <a:cs typeface="Arial" panose="020B0604020202020204" pitchFamily="34" charset="0"/>
              </a:endParaRP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xmlns="" id="{B8AE62CD-9101-054D-9E64-8C35C644D8A3}"/>
                </a:ext>
              </a:extLst>
            </p:cNvPr>
            <p:cNvSpPr/>
            <p:nvPr/>
          </p:nvSpPr>
          <p:spPr>
            <a:xfrm>
              <a:off x="9432546" y="4917433"/>
              <a:ext cx="13215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dirty="0">
                  <a:cs typeface="Arial" panose="020B0604020202020204" pitchFamily="34" charset="0"/>
                </a:rPr>
                <a:t>Auxiliares</a:t>
              </a:r>
              <a:endParaRPr lang="es-ES" b="1" dirty="0">
                <a:cs typeface="Arial" panose="020B0604020202020204" pitchFamily="34" charset="0"/>
              </a:endParaRP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xmlns="" id="{BE57F264-22C0-444F-9CF0-AB4A19054B21}"/>
                </a:ext>
              </a:extLst>
            </p:cNvPr>
            <p:cNvSpPr/>
            <p:nvPr/>
          </p:nvSpPr>
          <p:spPr>
            <a:xfrm>
              <a:off x="7891559" y="6379315"/>
              <a:ext cx="1462644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dirty="0">
                  <a:cs typeface="Arial" panose="020B0604020202020204" pitchFamily="34" charset="0"/>
                </a:rPr>
                <a:t>Escrutan E-14</a:t>
              </a: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xmlns="" id="{B9E28471-5CC6-294D-9666-EE2AABA4E0D5}"/>
                </a:ext>
              </a:extLst>
            </p:cNvPr>
            <p:cNvSpPr/>
            <p:nvPr/>
          </p:nvSpPr>
          <p:spPr>
            <a:xfrm>
              <a:off x="5353230" y="3929860"/>
              <a:ext cx="6680380" cy="325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dirty="0">
                  <a:cs typeface="Arial" panose="020B0604020202020204" pitchFamily="34" charset="0"/>
                </a:rPr>
                <a:t>Resuelven los desacuerdos de las auxiliares y Declaran la elección Municipal</a:t>
              </a:r>
            </a:p>
          </p:txBody>
        </p:sp>
        <p:sp>
          <p:nvSpPr>
            <p:cNvPr id="33" name="Flecha derecha 1">
              <a:extLst>
                <a:ext uri="{FF2B5EF4-FFF2-40B4-BE49-F238E27FC236}">
                  <a16:creationId xmlns:a16="http://schemas.microsoft.com/office/drawing/2014/main" xmlns="" id="{19DAA461-933E-F34A-90BC-19D2FD412DF4}"/>
                </a:ext>
              </a:extLst>
            </p:cNvPr>
            <p:cNvSpPr/>
            <p:nvPr/>
          </p:nvSpPr>
          <p:spPr>
            <a:xfrm rot="16200000">
              <a:off x="8452063" y="1912796"/>
              <a:ext cx="341634" cy="465135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111006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4750420" cy="6858000"/>
          </a:xfrm>
          <a:prstGeom prst="rect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620602" y="3014798"/>
            <a:ext cx="36596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400" b="1" dirty="0">
                <a:solidFill>
                  <a:schemeClr val="bg1"/>
                </a:solidFill>
              </a:rPr>
              <a:t>Escrutinios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750420" y="1689314"/>
            <a:ext cx="344834" cy="3479371"/>
          </a:xfrm>
          <a:prstGeom prst="rect">
            <a:avLst/>
          </a:prstGeom>
          <a:solidFill>
            <a:srgbClr val="ED7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95" y="0"/>
            <a:ext cx="1928949" cy="1443789"/>
          </a:xfrm>
          <a:prstGeom prst="rect">
            <a:avLst/>
          </a:prstGeom>
        </p:spPr>
      </p:pic>
      <p:pic>
        <p:nvPicPr>
          <p:cNvPr id="34" name="Picture 4" descr="Resultado de imagen para audiencia dibujo">
            <a:extLst>
              <a:ext uri="{FF2B5EF4-FFF2-40B4-BE49-F238E27FC236}">
                <a16:creationId xmlns:a16="http://schemas.microsoft.com/office/drawing/2014/main" xmlns="" id="{FF6F5552-6CEA-FA41-806D-9CA6E60F0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450" y="4594276"/>
            <a:ext cx="1614601" cy="115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Resultado de imagen para audiencia dibujo">
            <a:extLst>
              <a:ext uri="{FF2B5EF4-FFF2-40B4-BE49-F238E27FC236}">
                <a16:creationId xmlns:a16="http://schemas.microsoft.com/office/drawing/2014/main" xmlns="" id="{F534A6E9-8B98-9140-AE31-DFA410248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78" y="1020022"/>
            <a:ext cx="2178001" cy="155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BF2F75B6-9822-DA47-A149-494DF174B5C0}"/>
              </a:ext>
            </a:extLst>
          </p:cNvPr>
          <p:cNvSpPr/>
          <p:nvPr/>
        </p:nvSpPr>
        <p:spPr>
          <a:xfrm>
            <a:off x="6602757" y="2692418"/>
            <a:ext cx="408599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cs typeface="Arial" panose="020B0604020202020204" pitchFamily="34" charset="0"/>
              </a:rPr>
              <a:t>Se conforma solo en caso de desacuerdos</a:t>
            </a:r>
          </a:p>
        </p:txBody>
      </p:sp>
      <p:sp>
        <p:nvSpPr>
          <p:cNvPr id="37" name="Flecha derecha 36">
            <a:extLst>
              <a:ext uri="{FF2B5EF4-FFF2-40B4-BE49-F238E27FC236}">
                <a16:creationId xmlns:a16="http://schemas.microsoft.com/office/drawing/2014/main" xmlns="" id="{276B5321-D8EC-6242-9CF2-BD2A78EBC2D4}"/>
              </a:ext>
            </a:extLst>
          </p:cNvPr>
          <p:cNvSpPr/>
          <p:nvPr/>
        </p:nvSpPr>
        <p:spPr>
          <a:xfrm rot="16200000">
            <a:off x="8244560" y="3339970"/>
            <a:ext cx="802383" cy="5430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0B7A0B9A-40BA-944C-97BF-00C500DC7283}"/>
              </a:ext>
            </a:extLst>
          </p:cNvPr>
          <p:cNvSpPr/>
          <p:nvPr/>
        </p:nvSpPr>
        <p:spPr>
          <a:xfrm>
            <a:off x="8067277" y="562570"/>
            <a:ext cx="1020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>
                <a:cs typeface="Arial" panose="020B0604020202020204" pitchFamily="34" charset="0"/>
              </a:rPr>
              <a:t>General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0718667E-7253-6441-AC47-3CB8F978B6B0}"/>
              </a:ext>
            </a:extLst>
          </p:cNvPr>
          <p:cNvSpPr/>
          <p:nvPr/>
        </p:nvSpPr>
        <p:spPr>
          <a:xfrm>
            <a:off x="6911942" y="4234959"/>
            <a:ext cx="347012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cs typeface="Arial" panose="020B0604020202020204" pitchFamily="34" charset="0"/>
              </a:rPr>
              <a:t>Municipal (municipio no zonificado)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1B495338-E1FF-7E45-994A-F2BD2229AA09}"/>
              </a:ext>
            </a:extLst>
          </p:cNvPr>
          <p:cNvSpPr/>
          <p:nvPr/>
        </p:nvSpPr>
        <p:spPr>
          <a:xfrm>
            <a:off x="6867237" y="5828305"/>
            <a:ext cx="3420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dirty="0">
                <a:cs typeface="Arial" panose="020B0604020202020204" pitchFamily="34" charset="0"/>
              </a:rPr>
              <a:t>Declaran la elección Municipal.</a:t>
            </a:r>
          </a:p>
        </p:txBody>
      </p:sp>
    </p:spTree>
    <p:extLst>
      <p:ext uri="{BB962C8B-B14F-4D97-AF65-F5344CB8AC3E}">
        <p14:creationId xmlns:p14="http://schemas.microsoft.com/office/powerpoint/2010/main" val="1006489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586497" y="1017477"/>
            <a:ext cx="7479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009893"/>
                </a:solidFill>
              </a:rPr>
              <a:t>Integrantes de las Comisiones Escrutadoras</a:t>
            </a:r>
          </a:p>
        </p:txBody>
      </p:sp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997644"/>
              </p:ext>
            </p:extLst>
          </p:nvPr>
        </p:nvGraphicFramePr>
        <p:xfrm>
          <a:off x="2262313" y="2173710"/>
          <a:ext cx="8128000" cy="21564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38638524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56056952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dirty="0"/>
                        <a:t>(2) Ciudadanos que pueden ser: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960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ES" sz="2500" dirty="0"/>
                        <a:t>Lideres de las juventudes.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ES" sz="2500" dirty="0"/>
                        <a:t>Estudiantes.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97171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ES" sz="2500" dirty="0"/>
                        <a:t>Rectores de establecimientos educativos.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ES" sz="2500" dirty="0"/>
                        <a:t>Profesionales.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5903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dirty="0"/>
                        <a:t>Docentes.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dirty="0"/>
                        <a:t>Líderes de la sociedad.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10954692"/>
                  </a:ext>
                </a:extLst>
              </a:tr>
            </a:tbl>
          </a:graphicData>
        </a:graphic>
      </p:graphicFrame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726930"/>
              </p:ext>
            </p:extLst>
          </p:nvPr>
        </p:nvGraphicFramePr>
        <p:xfrm>
          <a:off x="2262313" y="4340421"/>
          <a:ext cx="8128000" cy="8686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3386385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0" indent="0" algn="ctr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2500" dirty="0"/>
                        <a:t>Secretario de comisión: </a:t>
                      </a:r>
                      <a:endParaRPr lang="es-ES" sz="2500" dirty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960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ES" sz="2500" dirty="0"/>
                        <a:t>Registradores del Estado Civil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717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929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586497" y="1017477"/>
            <a:ext cx="7479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9893"/>
                </a:solidFill>
              </a:rPr>
              <a:t>Integrantes de la Comisión Escrutadora General</a:t>
            </a:r>
          </a:p>
        </p:txBody>
      </p:sp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705473"/>
              </p:ext>
            </p:extLst>
          </p:nvPr>
        </p:nvGraphicFramePr>
        <p:xfrm>
          <a:off x="2262313" y="2173710"/>
          <a:ext cx="8128000" cy="21564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38638524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56056952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dirty="0"/>
                        <a:t>(2) Ciudadanos que pueden ser: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960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ES" sz="2500" dirty="0"/>
                        <a:t>Lideres de las juventudes.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ES" sz="2500" dirty="0"/>
                        <a:t>Estudiantes.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97171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ES" sz="2500" dirty="0"/>
                        <a:t>Rectores de establecimientos educativos.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ES" sz="2500" dirty="0"/>
                        <a:t>Profesionales.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5903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dirty="0"/>
                        <a:t>Docentes.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dirty="0"/>
                        <a:t>Líderes de la sociedad.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10954692"/>
                  </a:ext>
                </a:extLst>
              </a:tr>
            </a:tbl>
          </a:graphicData>
        </a:graphic>
      </p:graphicFrame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726930"/>
              </p:ext>
            </p:extLst>
          </p:nvPr>
        </p:nvGraphicFramePr>
        <p:xfrm>
          <a:off x="2262313" y="4340421"/>
          <a:ext cx="8128000" cy="8686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3386385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0" indent="0" algn="ctr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2500" dirty="0"/>
                        <a:t>Secretario de comisión: </a:t>
                      </a:r>
                      <a:endParaRPr lang="es-ES" sz="2500" dirty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960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ES" sz="2500" dirty="0"/>
                        <a:t>Registradores del Estado Civil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717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332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4750420" cy="6858000"/>
          </a:xfrm>
          <a:prstGeom prst="rect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358114" y="2758517"/>
            <a:ext cx="36596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  <a:latin typeface="Arial" panose="020B0604020202020204" pitchFamily="34" charset="0"/>
              </a:rPr>
              <a:t>Cifra repartidora</a:t>
            </a:r>
            <a:endParaRPr lang="es-CO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50420" y="1689314"/>
            <a:ext cx="344834" cy="3479371"/>
          </a:xfrm>
          <a:prstGeom prst="rect">
            <a:avLst/>
          </a:prstGeom>
          <a:solidFill>
            <a:srgbClr val="ED7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95" y="0"/>
            <a:ext cx="1928949" cy="144378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411870" y="1690810"/>
            <a:ext cx="67125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200" b="1" dirty="0">
                <a:solidFill>
                  <a:srgbClr val="009893"/>
                </a:solidFill>
                <a:cs typeface="Arial" panose="020B0604020202020204" pitchFamily="34" charset="0"/>
              </a:rPr>
              <a:t>Distribución de las curules </a:t>
            </a: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400" b="1" dirty="0">
              <a:solidFill>
                <a:srgbClr val="009893"/>
              </a:solidFill>
              <a:cs typeface="Arial" panose="020B0604020202020204" pitchFamily="34" charset="0"/>
            </a:endParaRPr>
          </a:p>
          <a:p>
            <a:pPr marL="457200" lvl="0" indent="-45720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" sz="2400" dirty="0">
                <a:cs typeface="Arial" panose="020B0604020202020204" pitchFamily="34" charset="0"/>
              </a:rPr>
              <a:t>Cuando se presentan los tres (3) sectores</a:t>
            </a:r>
          </a:p>
          <a:p>
            <a:pPr marL="457200" lvl="0" indent="-45720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s-ES" sz="2400" dirty="0">
                <a:cs typeface="Arial" panose="020B0604020202020204" pitchFamily="34" charset="0"/>
              </a:rPr>
              <a:t>Listas de jóvenes independientes (40 %)</a:t>
            </a:r>
          </a:p>
          <a:p>
            <a:pPr marL="457200" lvl="0" indent="-45720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s-ES" sz="2400" dirty="0">
                <a:cs typeface="Arial" panose="020B0604020202020204" pitchFamily="34" charset="0"/>
              </a:rPr>
              <a:t>Procesos y prácticas organizativas (30 %)</a:t>
            </a:r>
          </a:p>
          <a:p>
            <a:pPr marL="457200" lvl="0" indent="-45720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s-ES" sz="2400" dirty="0">
                <a:cs typeface="Arial" panose="020B0604020202020204" pitchFamily="34" charset="0"/>
              </a:rPr>
              <a:t>Partidos y movimientos políticos (30 %)</a:t>
            </a: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79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2362199" y="108857"/>
            <a:ext cx="8414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i="1" dirty="0"/>
              <a:t>13 curules a proveer sin curules especiales</a:t>
            </a:r>
          </a:p>
        </p:txBody>
      </p:sp>
      <p:graphicFrame>
        <p:nvGraphicFramePr>
          <p:cNvPr id="26" name="Tabla 25"/>
          <p:cNvGraphicFramePr>
            <a:graphicFrameLocks noGrp="1"/>
          </p:cNvGraphicFramePr>
          <p:nvPr>
            <p:extLst/>
          </p:nvPr>
        </p:nvGraphicFramePr>
        <p:xfrm>
          <a:off x="511627" y="1125858"/>
          <a:ext cx="2852058" cy="1264778"/>
        </p:xfrm>
        <a:graphic>
          <a:graphicData uri="http://schemas.openxmlformats.org/drawingml/2006/table">
            <a:tbl>
              <a:tblPr/>
              <a:tblGrid>
                <a:gridCol w="1868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3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1: Partido o movimiento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5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o Movimiento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blanco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1022571"/>
                  </a:ext>
                </a:extLst>
              </a:tr>
            </a:tbl>
          </a:graphicData>
        </a:graphic>
      </p:graphicFrame>
      <p:sp>
        <p:nvSpPr>
          <p:cNvPr id="27" name="Flecha derecha 26"/>
          <p:cNvSpPr/>
          <p:nvPr/>
        </p:nvSpPr>
        <p:spPr>
          <a:xfrm rot="5400000">
            <a:off x="1970415" y="2556261"/>
            <a:ext cx="290339" cy="177928"/>
          </a:xfrm>
          <a:prstGeom prst="rightArrow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CuadroTexto 27"/>
          <p:cNvSpPr txBox="1"/>
          <p:nvPr/>
        </p:nvSpPr>
        <p:spPr>
          <a:xfrm>
            <a:off x="1055916" y="3143692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Votos válidos = 14.000 </a:t>
            </a:r>
          </a:p>
        </p:txBody>
      </p:sp>
      <p:graphicFrame>
        <p:nvGraphicFramePr>
          <p:cNvPr id="32" name="Tabla 31"/>
          <p:cNvGraphicFramePr>
            <a:graphicFrameLocks noGrp="1"/>
          </p:cNvGraphicFramePr>
          <p:nvPr>
            <p:extLst/>
          </p:nvPr>
        </p:nvGraphicFramePr>
        <p:xfrm>
          <a:off x="455607" y="3639521"/>
          <a:ext cx="3356430" cy="792480"/>
        </p:xfrm>
        <a:graphic>
          <a:graphicData uri="http://schemas.openxmlformats.org/drawingml/2006/table">
            <a:tbl>
              <a:tblPr/>
              <a:tblGrid>
                <a:gridCol w="12312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98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34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7338602"/>
                  </a:ext>
                </a:extLst>
              </a:tr>
            </a:tbl>
          </a:graphicData>
        </a:graphic>
      </p:graphicFrame>
      <p:graphicFrame>
        <p:nvGraphicFramePr>
          <p:cNvPr id="43" name="Tabla 42"/>
          <p:cNvGraphicFramePr>
            <a:graphicFrameLocks noGrp="1"/>
          </p:cNvGraphicFramePr>
          <p:nvPr>
            <p:extLst/>
          </p:nvPr>
        </p:nvGraphicFramePr>
        <p:xfrm>
          <a:off x="686262" y="5150391"/>
          <a:ext cx="2924631" cy="1053465"/>
        </p:xfrm>
        <a:graphic>
          <a:graphicData uri="http://schemas.openxmlformats.org/drawingml/2006/table">
            <a:tbl>
              <a:tblPr/>
              <a:tblGrid>
                <a:gridCol w="1462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8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4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9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7" name="Tabla 46"/>
          <p:cNvGraphicFramePr>
            <a:graphicFrameLocks noGrp="1"/>
          </p:cNvGraphicFramePr>
          <p:nvPr>
            <p:extLst/>
          </p:nvPr>
        </p:nvGraphicFramePr>
        <p:xfrm>
          <a:off x="4592864" y="1116989"/>
          <a:ext cx="2613479" cy="1269706"/>
        </p:xfrm>
        <a:graphic>
          <a:graphicData uri="http://schemas.openxmlformats.org/drawingml/2006/table">
            <a:tbl>
              <a:tblPr/>
              <a:tblGrid>
                <a:gridCol w="1651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2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2: Procesos y prácticas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1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y prácticas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blanco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5827471"/>
                  </a:ext>
                </a:extLst>
              </a:tr>
            </a:tbl>
          </a:graphicData>
        </a:graphic>
      </p:graphicFrame>
      <p:sp>
        <p:nvSpPr>
          <p:cNvPr id="52" name="Flecha derecha 51"/>
          <p:cNvSpPr/>
          <p:nvPr/>
        </p:nvSpPr>
        <p:spPr>
          <a:xfrm rot="5400000">
            <a:off x="5959375" y="2562884"/>
            <a:ext cx="325833" cy="200177"/>
          </a:xfrm>
          <a:prstGeom prst="rightArrow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53" name="Tabla 52"/>
          <p:cNvGraphicFramePr>
            <a:graphicFrameLocks noGrp="1"/>
          </p:cNvGraphicFramePr>
          <p:nvPr>
            <p:extLst/>
          </p:nvPr>
        </p:nvGraphicFramePr>
        <p:xfrm>
          <a:off x="4315433" y="3586419"/>
          <a:ext cx="3218543" cy="784860"/>
        </p:xfrm>
        <a:graphic>
          <a:graphicData uri="http://schemas.openxmlformats.org/drawingml/2006/table">
            <a:tbl>
              <a:tblPr/>
              <a:tblGrid>
                <a:gridCol w="1308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45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77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4" name="Tabla 53"/>
          <p:cNvGraphicFramePr>
            <a:graphicFrameLocks noGrp="1"/>
          </p:cNvGraphicFramePr>
          <p:nvPr>
            <p:extLst/>
          </p:nvPr>
        </p:nvGraphicFramePr>
        <p:xfrm>
          <a:off x="4790455" y="5150391"/>
          <a:ext cx="2863849" cy="1365113"/>
        </p:xfrm>
        <a:graphic>
          <a:graphicData uri="http://schemas.openxmlformats.org/drawingml/2006/table">
            <a:tbl>
              <a:tblPr/>
              <a:tblGrid>
                <a:gridCol w="1568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37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8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4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9" name="Tabla 58"/>
          <p:cNvGraphicFramePr>
            <a:graphicFrameLocks noGrp="1"/>
          </p:cNvGraphicFramePr>
          <p:nvPr>
            <p:extLst/>
          </p:nvPr>
        </p:nvGraphicFramePr>
        <p:xfrm>
          <a:off x="8653233" y="1051675"/>
          <a:ext cx="2526394" cy="1291477"/>
        </p:xfrm>
        <a:graphic>
          <a:graphicData uri="http://schemas.openxmlformats.org/drawingml/2006/table">
            <a:tbl>
              <a:tblPr/>
              <a:tblGrid>
                <a:gridCol w="1764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3: Listas independientes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9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Listas independientes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blanco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9936750"/>
                  </a:ext>
                </a:extLst>
              </a:tr>
            </a:tbl>
          </a:graphicData>
        </a:graphic>
      </p:graphicFrame>
      <p:sp>
        <p:nvSpPr>
          <p:cNvPr id="64" name="Flecha derecha 63"/>
          <p:cNvSpPr/>
          <p:nvPr/>
        </p:nvSpPr>
        <p:spPr>
          <a:xfrm rot="5400000">
            <a:off x="9925565" y="2574033"/>
            <a:ext cx="302071" cy="198868"/>
          </a:xfrm>
          <a:prstGeom prst="rightArrow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65" name="Tabla 64"/>
          <p:cNvGraphicFramePr>
            <a:graphicFrameLocks noGrp="1"/>
          </p:cNvGraphicFramePr>
          <p:nvPr>
            <p:extLst/>
          </p:nvPr>
        </p:nvGraphicFramePr>
        <p:xfrm>
          <a:off x="8267988" y="3600047"/>
          <a:ext cx="3617227" cy="822684"/>
        </p:xfrm>
        <a:graphic>
          <a:graphicData uri="http://schemas.openxmlformats.org/drawingml/2006/table">
            <a:tbl>
              <a:tblPr/>
              <a:tblGrid>
                <a:gridCol w="1254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89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89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0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50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5038">
                  <a:extLst>
                    <a:ext uri="{9D8B030D-6E8A-4147-A177-3AD203B41FA5}">
                      <a16:colId xmlns:a16="http://schemas.microsoft.com/office/drawing/2014/main" xmlns="" val="1670455612"/>
                    </a:ext>
                  </a:extLst>
                </a:gridCol>
              </a:tblGrid>
              <a:tr h="1347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28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9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9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Lista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3928875"/>
                  </a:ext>
                </a:extLst>
              </a:tr>
            </a:tbl>
          </a:graphicData>
        </a:graphic>
      </p:graphicFrame>
      <p:graphicFrame>
        <p:nvGraphicFramePr>
          <p:cNvPr id="66" name="Tabla 65"/>
          <p:cNvGraphicFramePr>
            <a:graphicFrameLocks noGrp="1"/>
          </p:cNvGraphicFramePr>
          <p:nvPr>
            <p:extLst/>
          </p:nvPr>
        </p:nvGraphicFramePr>
        <p:xfrm>
          <a:off x="8765801" y="5195012"/>
          <a:ext cx="3056166" cy="964222"/>
        </p:xfrm>
        <a:graphic>
          <a:graphicData uri="http://schemas.openxmlformats.org/drawingml/2006/table">
            <a:tbl>
              <a:tblPr/>
              <a:tblGrid>
                <a:gridCol w="1749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1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46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08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6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2" name="Rectángulo 71"/>
          <p:cNvSpPr/>
          <p:nvPr/>
        </p:nvSpPr>
        <p:spPr>
          <a:xfrm>
            <a:off x="1582433" y="675308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30 %</a:t>
            </a:r>
          </a:p>
        </p:txBody>
      </p:sp>
      <p:sp>
        <p:nvSpPr>
          <p:cNvPr id="73" name="Rectángulo 72"/>
          <p:cNvSpPr/>
          <p:nvPr/>
        </p:nvSpPr>
        <p:spPr>
          <a:xfrm>
            <a:off x="5631919" y="70796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30 %</a:t>
            </a:r>
          </a:p>
        </p:txBody>
      </p:sp>
      <p:sp>
        <p:nvSpPr>
          <p:cNvPr id="74" name="Rectángulo 73"/>
          <p:cNvSpPr/>
          <p:nvPr/>
        </p:nvSpPr>
        <p:spPr>
          <a:xfrm>
            <a:off x="9583433" y="65353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40 %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880058" y="2750523"/>
            <a:ext cx="244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Curules a proveer = 4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012870" y="3173614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Votos válidos = 3.225 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4865914" y="2847163"/>
            <a:ext cx="244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Curules a proveer = 4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9085488" y="3163174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Votos válidos = 9.720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8855706" y="2847163"/>
            <a:ext cx="244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Curules a proveer = 5</a:t>
            </a:r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10627112" y="4025590"/>
            <a:ext cx="0" cy="1124801"/>
          </a:xfrm>
          <a:prstGeom prst="straightConnector1">
            <a:avLst/>
          </a:prstGeom>
          <a:ln w="38100">
            <a:solidFill>
              <a:srgbClr val="00AD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>
            <a:off x="6534615" y="4025590"/>
            <a:ext cx="34912" cy="1078060"/>
          </a:xfrm>
          <a:prstGeom prst="straightConnector1">
            <a:avLst/>
          </a:prstGeom>
          <a:ln w="38100">
            <a:solidFill>
              <a:srgbClr val="00AD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 flipH="1">
            <a:off x="2292884" y="3978849"/>
            <a:ext cx="535383" cy="1092261"/>
          </a:xfrm>
          <a:prstGeom prst="straightConnector1">
            <a:avLst/>
          </a:prstGeom>
          <a:ln w="38100">
            <a:solidFill>
              <a:srgbClr val="00AD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214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4750420" cy="6858000"/>
          </a:xfrm>
          <a:prstGeom prst="rect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dirty="0">
                <a:cs typeface="Arial" panose="020B0604020202020204" pitchFamily="34" charset="0"/>
              </a:rPr>
              <a:t>Cuando se presentan los </a:t>
            </a:r>
            <a:br>
              <a:rPr lang="es-ES" sz="2400" dirty="0">
                <a:cs typeface="Arial" panose="020B0604020202020204" pitchFamily="34" charset="0"/>
              </a:rPr>
            </a:br>
            <a:r>
              <a:rPr lang="es-ES" sz="2400" dirty="0">
                <a:cs typeface="Arial" panose="020B0604020202020204" pitchFamily="34" charset="0"/>
              </a:rPr>
              <a:t>tres (3) sectores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45400" y="2149044"/>
            <a:ext cx="36596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5400" b="1" dirty="0">
                <a:solidFill>
                  <a:schemeClr val="bg1"/>
                </a:solidFill>
                <a:latin typeface="Arial" panose="020B0604020202020204" pitchFamily="34" charset="0"/>
              </a:rPr>
              <a:t>Curul adicional</a:t>
            </a:r>
            <a:endParaRPr lang="es-CO" sz="5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50420" y="1689314"/>
            <a:ext cx="344834" cy="3479371"/>
          </a:xfrm>
          <a:prstGeom prst="rect">
            <a:avLst/>
          </a:prstGeom>
          <a:solidFill>
            <a:srgbClr val="ED7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95" y="0"/>
            <a:ext cx="1928949" cy="144378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812403" y="1885912"/>
            <a:ext cx="57171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600" b="1" dirty="0">
                <a:solidFill>
                  <a:srgbClr val="009893"/>
                </a:solidFill>
                <a:cs typeface="Arial" panose="020B0604020202020204" pitchFamily="34" charset="0"/>
              </a:rPr>
              <a:t>¿A quién se le otorga la curul adicional?</a:t>
            </a: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3600" b="1" dirty="0">
              <a:solidFill>
                <a:srgbClr val="009893"/>
              </a:solidFill>
              <a:cs typeface="Arial" panose="020B0604020202020204" pitchFamily="34" charset="0"/>
            </a:endParaRPr>
          </a:p>
          <a:p>
            <a:pPr lvl="0" algn="just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dirty="0">
                <a:cs typeface="Arial" panose="020B0604020202020204" pitchFamily="34" charset="0"/>
              </a:rPr>
              <a:t>Se reasignan los porcentajes: el cálculo de las curules se hace teniendo en cuenta la curul adicional</a:t>
            </a:r>
            <a:r>
              <a:rPr lang="es-ES" sz="2000" dirty="0">
                <a:cs typeface="Arial" panose="020B0604020202020204" pitchFamily="34" charset="0"/>
              </a:rPr>
              <a:t>.</a:t>
            </a:r>
            <a:endParaRPr lang="es-E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23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2133601" y="320182"/>
            <a:ext cx="8414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i="1" dirty="0">
                <a:solidFill>
                  <a:srgbClr val="EA5D0B"/>
                </a:solidFill>
              </a:rPr>
              <a:t>13 curules a proveer con 1 curul especial 14 + 1 = 15</a:t>
            </a:r>
          </a:p>
        </p:txBody>
      </p:sp>
      <p:graphicFrame>
        <p:nvGraphicFramePr>
          <p:cNvPr id="26" name="Tabla 25"/>
          <p:cNvGraphicFramePr>
            <a:graphicFrameLocks noGrp="1"/>
          </p:cNvGraphicFramePr>
          <p:nvPr>
            <p:extLst/>
          </p:nvPr>
        </p:nvGraphicFramePr>
        <p:xfrm>
          <a:off x="579530" y="1390563"/>
          <a:ext cx="2852058" cy="1254578"/>
        </p:xfrm>
        <a:graphic>
          <a:graphicData uri="http://schemas.openxmlformats.org/drawingml/2006/table">
            <a:tbl>
              <a:tblPr/>
              <a:tblGrid>
                <a:gridCol w="1868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3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1: Partido o movimiento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3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o Movimiento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blanco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4045461"/>
                  </a:ext>
                </a:extLst>
              </a:tr>
            </a:tbl>
          </a:graphicData>
        </a:graphic>
      </p:graphicFrame>
      <p:sp>
        <p:nvSpPr>
          <p:cNvPr id="27" name="Flecha derecha 26"/>
          <p:cNvSpPr/>
          <p:nvPr/>
        </p:nvSpPr>
        <p:spPr>
          <a:xfrm rot="5400000">
            <a:off x="1957891" y="2792346"/>
            <a:ext cx="297450" cy="202114"/>
          </a:xfrm>
          <a:prstGeom prst="rightArrow">
            <a:avLst/>
          </a:prstGeom>
          <a:solidFill>
            <a:srgbClr val="00B1AB"/>
          </a:solidFill>
          <a:ln>
            <a:solidFill>
              <a:srgbClr val="00A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2" name="Tabla 31"/>
          <p:cNvGraphicFramePr>
            <a:graphicFrameLocks noGrp="1"/>
          </p:cNvGraphicFramePr>
          <p:nvPr>
            <p:extLst/>
          </p:nvPr>
        </p:nvGraphicFramePr>
        <p:xfrm>
          <a:off x="336269" y="3961867"/>
          <a:ext cx="3356430" cy="592455"/>
        </p:xfrm>
        <a:graphic>
          <a:graphicData uri="http://schemas.openxmlformats.org/drawingml/2006/table">
            <a:tbl>
              <a:tblPr/>
              <a:tblGrid>
                <a:gridCol w="12312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98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34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3" name="Tabla 42"/>
          <p:cNvGraphicFramePr>
            <a:graphicFrameLocks noGrp="1"/>
          </p:cNvGraphicFramePr>
          <p:nvPr/>
        </p:nvGraphicFramePr>
        <p:xfrm>
          <a:off x="580570" y="5423257"/>
          <a:ext cx="2924631" cy="1053465"/>
        </p:xfrm>
        <a:graphic>
          <a:graphicData uri="http://schemas.openxmlformats.org/drawingml/2006/table">
            <a:tbl>
              <a:tblPr/>
              <a:tblGrid>
                <a:gridCol w="1462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8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4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9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7" name="Tabla 46"/>
          <p:cNvGraphicFramePr>
            <a:graphicFrameLocks noGrp="1"/>
          </p:cNvGraphicFramePr>
          <p:nvPr>
            <p:extLst/>
          </p:nvPr>
        </p:nvGraphicFramePr>
        <p:xfrm>
          <a:off x="4660767" y="1381694"/>
          <a:ext cx="2613479" cy="1269706"/>
        </p:xfrm>
        <a:graphic>
          <a:graphicData uri="http://schemas.openxmlformats.org/drawingml/2006/table">
            <a:tbl>
              <a:tblPr/>
              <a:tblGrid>
                <a:gridCol w="1651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2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2: Procesos y prácticas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1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y prácticas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blanco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6460242"/>
                  </a:ext>
                </a:extLst>
              </a:tr>
            </a:tbl>
          </a:graphicData>
        </a:graphic>
      </p:graphicFrame>
      <p:graphicFrame>
        <p:nvGraphicFramePr>
          <p:cNvPr id="53" name="Tabla 52"/>
          <p:cNvGraphicFramePr>
            <a:graphicFrameLocks noGrp="1"/>
          </p:cNvGraphicFramePr>
          <p:nvPr>
            <p:extLst/>
          </p:nvPr>
        </p:nvGraphicFramePr>
        <p:xfrm>
          <a:off x="4360353" y="3948941"/>
          <a:ext cx="3218543" cy="792480"/>
        </p:xfrm>
        <a:graphic>
          <a:graphicData uri="http://schemas.openxmlformats.org/drawingml/2006/table">
            <a:tbl>
              <a:tblPr/>
              <a:tblGrid>
                <a:gridCol w="1308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45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4" name="Tabla 53"/>
          <p:cNvGraphicFramePr>
            <a:graphicFrameLocks noGrp="1"/>
          </p:cNvGraphicFramePr>
          <p:nvPr/>
        </p:nvGraphicFramePr>
        <p:xfrm>
          <a:off x="4625523" y="5397406"/>
          <a:ext cx="2863849" cy="1365113"/>
        </p:xfrm>
        <a:graphic>
          <a:graphicData uri="http://schemas.openxmlformats.org/drawingml/2006/table">
            <a:tbl>
              <a:tblPr/>
              <a:tblGrid>
                <a:gridCol w="1568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37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8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4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9" name="Tabla 58"/>
          <p:cNvGraphicFramePr>
            <a:graphicFrameLocks noGrp="1"/>
          </p:cNvGraphicFramePr>
          <p:nvPr>
            <p:extLst/>
          </p:nvPr>
        </p:nvGraphicFramePr>
        <p:xfrm>
          <a:off x="8721136" y="1316380"/>
          <a:ext cx="2526394" cy="1291477"/>
        </p:xfrm>
        <a:graphic>
          <a:graphicData uri="http://schemas.openxmlformats.org/drawingml/2006/table">
            <a:tbl>
              <a:tblPr/>
              <a:tblGrid>
                <a:gridCol w="1764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3: Listas independientes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9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Listas independientes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blanco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0920540"/>
                  </a:ext>
                </a:extLst>
              </a:tr>
            </a:tbl>
          </a:graphicData>
        </a:graphic>
      </p:graphicFrame>
      <p:graphicFrame>
        <p:nvGraphicFramePr>
          <p:cNvPr id="65" name="Tabla 64"/>
          <p:cNvGraphicFramePr>
            <a:graphicFrameLocks noGrp="1"/>
          </p:cNvGraphicFramePr>
          <p:nvPr>
            <p:extLst/>
          </p:nvPr>
        </p:nvGraphicFramePr>
        <p:xfrm>
          <a:off x="8048434" y="3907111"/>
          <a:ext cx="3745359" cy="832657"/>
        </p:xfrm>
        <a:graphic>
          <a:graphicData uri="http://schemas.openxmlformats.org/drawingml/2006/table">
            <a:tbl>
              <a:tblPr/>
              <a:tblGrid>
                <a:gridCol w="1254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54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9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9615">
                  <a:extLst>
                    <a:ext uri="{9D8B030D-6E8A-4147-A177-3AD203B41FA5}">
                      <a16:colId xmlns:a16="http://schemas.microsoft.com/office/drawing/2014/main" xmlns="" val="1787870470"/>
                    </a:ext>
                  </a:extLst>
                </a:gridCol>
                <a:gridCol w="389615">
                  <a:extLst>
                    <a:ext uri="{9D8B030D-6E8A-4147-A177-3AD203B41FA5}">
                      <a16:colId xmlns:a16="http://schemas.microsoft.com/office/drawing/2014/main" xmlns="" val="3181485878"/>
                    </a:ext>
                  </a:extLst>
                </a:gridCol>
              </a:tblGrid>
              <a:tr h="1347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28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9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9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Lista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9287115"/>
                  </a:ext>
                </a:extLst>
              </a:tr>
            </a:tbl>
          </a:graphicData>
        </a:graphic>
      </p:graphicFrame>
      <p:graphicFrame>
        <p:nvGraphicFramePr>
          <p:cNvPr id="66" name="Tabla 65"/>
          <p:cNvGraphicFramePr>
            <a:graphicFrameLocks noGrp="1"/>
          </p:cNvGraphicFramePr>
          <p:nvPr>
            <p:extLst/>
          </p:nvPr>
        </p:nvGraphicFramePr>
        <p:xfrm>
          <a:off x="8635091" y="5510348"/>
          <a:ext cx="3154138" cy="964222"/>
        </p:xfrm>
        <a:graphic>
          <a:graphicData uri="http://schemas.openxmlformats.org/drawingml/2006/table">
            <a:tbl>
              <a:tblPr/>
              <a:tblGrid>
                <a:gridCol w="1749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46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08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6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2" name="Rectángulo 71"/>
          <p:cNvSpPr/>
          <p:nvPr/>
        </p:nvSpPr>
        <p:spPr>
          <a:xfrm>
            <a:off x="1650336" y="940013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30 %</a:t>
            </a:r>
          </a:p>
        </p:txBody>
      </p:sp>
      <p:sp>
        <p:nvSpPr>
          <p:cNvPr id="73" name="Rectángulo 72"/>
          <p:cNvSpPr/>
          <p:nvPr/>
        </p:nvSpPr>
        <p:spPr>
          <a:xfrm>
            <a:off x="5699822" y="97267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30 %</a:t>
            </a:r>
          </a:p>
        </p:txBody>
      </p:sp>
      <p:sp>
        <p:nvSpPr>
          <p:cNvPr id="74" name="Rectángulo 73"/>
          <p:cNvSpPr/>
          <p:nvPr/>
        </p:nvSpPr>
        <p:spPr>
          <a:xfrm>
            <a:off x="9651336" y="918241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40 %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1055916" y="3499865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Votos válidos = 14.000 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880058" y="3106696"/>
            <a:ext cx="244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Curules a proveer = 4</a:t>
            </a:r>
          </a:p>
        </p:txBody>
      </p:sp>
      <p:sp>
        <p:nvSpPr>
          <p:cNvPr id="40" name="Flecha derecha 39"/>
          <p:cNvSpPr/>
          <p:nvPr/>
        </p:nvSpPr>
        <p:spPr>
          <a:xfrm rot="5400000">
            <a:off x="5985607" y="2792346"/>
            <a:ext cx="297450" cy="202114"/>
          </a:xfrm>
          <a:prstGeom prst="rightArrow">
            <a:avLst/>
          </a:prstGeom>
          <a:solidFill>
            <a:srgbClr val="00B1AB"/>
          </a:solidFill>
          <a:ln>
            <a:solidFill>
              <a:srgbClr val="00A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CuadroTexto 40"/>
          <p:cNvSpPr txBox="1"/>
          <p:nvPr/>
        </p:nvSpPr>
        <p:spPr>
          <a:xfrm>
            <a:off x="5083632" y="3499865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Votos válidos = 3.225 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4907774" y="3106696"/>
            <a:ext cx="244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Curules a proveer = 4</a:t>
            </a:r>
          </a:p>
        </p:txBody>
      </p:sp>
      <p:sp>
        <p:nvSpPr>
          <p:cNvPr id="45" name="Flecha derecha 44"/>
          <p:cNvSpPr/>
          <p:nvPr/>
        </p:nvSpPr>
        <p:spPr>
          <a:xfrm rot="5400000">
            <a:off x="9914181" y="2791829"/>
            <a:ext cx="297450" cy="202114"/>
          </a:xfrm>
          <a:prstGeom prst="rightArrow">
            <a:avLst/>
          </a:prstGeom>
          <a:solidFill>
            <a:srgbClr val="00B1AB"/>
          </a:solidFill>
          <a:ln>
            <a:solidFill>
              <a:srgbClr val="00A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CuadroTexto 45"/>
          <p:cNvSpPr txBox="1"/>
          <p:nvPr/>
        </p:nvSpPr>
        <p:spPr>
          <a:xfrm>
            <a:off x="9086277" y="3449255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Votos válidos = 9.720 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8737206" y="3105827"/>
            <a:ext cx="244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Curules a proveer = 6</a:t>
            </a:r>
          </a:p>
        </p:txBody>
      </p:sp>
      <p:cxnSp>
        <p:nvCxnSpPr>
          <p:cNvPr id="56" name="Conector recto de flecha 55"/>
          <p:cNvCxnSpPr/>
          <p:nvPr/>
        </p:nvCxnSpPr>
        <p:spPr>
          <a:xfrm>
            <a:off x="10827461" y="4323440"/>
            <a:ext cx="0" cy="1124801"/>
          </a:xfrm>
          <a:prstGeom prst="straightConnector1">
            <a:avLst/>
          </a:prstGeom>
          <a:ln w="38100">
            <a:solidFill>
              <a:srgbClr val="00AD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xmlns="" id="{77F5344F-6254-460A-A0EF-2A0ACB3B4F65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5969624" y="4741421"/>
            <a:ext cx="462696" cy="568106"/>
          </a:xfrm>
          <a:prstGeom prst="straightConnector1">
            <a:avLst/>
          </a:prstGeom>
          <a:ln w="38100">
            <a:solidFill>
              <a:srgbClr val="00AD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xmlns="" id="{2099C6D3-8D72-435E-9E0B-4D17771D68A1}"/>
              </a:ext>
            </a:extLst>
          </p:cNvPr>
          <p:cNvCxnSpPr>
            <a:cxnSpLocks/>
          </p:cNvCxnSpPr>
          <p:nvPr/>
        </p:nvCxnSpPr>
        <p:spPr>
          <a:xfrm flipH="1">
            <a:off x="2459961" y="4343815"/>
            <a:ext cx="401713" cy="1079442"/>
          </a:xfrm>
          <a:prstGeom prst="straightConnector1">
            <a:avLst/>
          </a:prstGeom>
          <a:ln w="38100">
            <a:solidFill>
              <a:srgbClr val="00AD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01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170870553"/>
              </p:ext>
            </p:extLst>
          </p:nvPr>
        </p:nvGraphicFramePr>
        <p:xfrm>
          <a:off x="7215155" y="747746"/>
          <a:ext cx="4520827" cy="5712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5545" y="3444465"/>
            <a:ext cx="2429792" cy="275573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90435" y="1967137"/>
            <a:ext cx="4847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Mecanismos autónomos de participación, concertación, vigilancia y control de la gestión pública e interlocución de los jóvenes con las agendas territoriales de las juventudes                    </a:t>
            </a:r>
            <a:r>
              <a:rPr lang="es-CO" sz="1500" dirty="0"/>
              <a:t>(art.33/1622).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018691" y="913002"/>
            <a:ext cx="290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00B1AB"/>
                </a:solidFill>
                <a:latin typeface="Arial" panose="020B0604020202020204" pitchFamily="34" charset="0"/>
              </a:rPr>
              <a:t>¿Qué son?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037499" y="747746"/>
            <a:ext cx="29035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00" b="1" dirty="0">
                <a:solidFill>
                  <a:srgbClr val="00B1AB"/>
                </a:solidFill>
                <a:latin typeface="Arial" panose="020B0604020202020204" pitchFamily="34" charset="0"/>
              </a:rPr>
              <a:t>Funciones</a:t>
            </a:r>
          </a:p>
          <a:p>
            <a:pPr algn="ctr"/>
            <a:r>
              <a:rPr lang="es-CO" sz="800" dirty="0"/>
              <a:t>(art.3/1885).</a:t>
            </a:r>
            <a:endParaRPr lang="es-CO" sz="800" b="1" dirty="0">
              <a:solidFill>
                <a:srgbClr val="00B1A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4750420" cy="6858000"/>
          </a:xfrm>
          <a:prstGeom prst="rect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cs typeface="Arial" panose="020B0604020202020204" pitchFamily="34" charset="0"/>
              </a:rPr>
              <a:t>Cuando se presentan los tres (3) sectores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45400" y="2339876"/>
            <a:ext cx="36596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  <a:latin typeface="Arial" panose="020B0604020202020204" pitchFamily="34" charset="0"/>
              </a:rPr>
              <a:t>Curul adicional</a:t>
            </a:r>
            <a:endParaRPr lang="es-CO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50420" y="1689314"/>
            <a:ext cx="344834" cy="3479371"/>
          </a:xfrm>
          <a:prstGeom prst="rect">
            <a:avLst/>
          </a:prstGeom>
          <a:solidFill>
            <a:srgbClr val="ED7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95" y="0"/>
            <a:ext cx="1928949" cy="144378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479434" y="1921299"/>
            <a:ext cx="6712566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200" b="1" dirty="0">
                <a:solidFill>
                  <a:srgbClr val="009893"/>
                </a:solidFill>
                <a:cs typeface="Arial" panose="020B0604020202020204" pitchFamily="34" charset="0"/>
              </a:rPr>
              <a:t>¿Cómo se resta la curul?</a:t>
            </a:r>
          </a:p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400" dirty="0" smtClean="0">
              <a:cs typeface="Arial" panose="020B0604020202020204" pitchFamily="34" charset="0"/>
            </a:endParaRPr>
          </a:p>
          <a:p>
            <a:pPr algn="just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dirty="0" smtClean="0">
                <a:cs typeface="Arial" panose="020B0604020202020204" pitchFamily="34" charset="0"/>
              </a:rPr>
              <a:t>Se </a:t>
            </a:r>
            <a:r>
              <a:rPr lang="es-ES" sz="2400" dirty="0">
                <a:cs typeface="Arial" panose="020B0604020202020204" pitchFamily="34" charset="0"/>
              </a:rPr>
              <a:t>reasignan los porcentajes: el cálculo de las curules se hace </a:t>
            </a:r>
            <a:r>
              <a:rPr lang="es-ES" sz="2400" dirty="0" smtClean="0">
                <a:cs typeface="Arial" panose="020B0604020202020204" pitchFamily="34" charset="0"/>
              </a:rPr>
              <a:t>con base a 16 curules</a:t>
            </a:r>
            <a:endParaRPr lang="es-ES" sz="2400" dirty="0">
              <a:cs typeface="Arial" panose="020B0604020202020204" pitchFamily="34" charset="0"/>
            </a:endParaRP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5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2055583" y="185098"/>
            <a:ext cx="8414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i="1" dirty="0"/>
              <a:t>17 curules a proveer sin curules especiales</a:t>
            </a:r>
          </a:p>
        </p:txBody>
      </p:sp>
      <p:graphicFrame>
        <p:nvGraphicFramePr>
          <p:cNvPr id="32" name="Tabla 31"/>
          <p:cNvGraphicFramePr>
            <a:graphicFrameLocks noGrp="1"/>
          </p:cNvGraphicFramePr>
          <p:nvPr/>
        </p:nvGraphicFramePr>
        <p:xfrm>
          <a:off x="377369" y="3972036"/>
          <a:ext cx="3356429" cy="975360"/>
        </p:xfrm>
        <a:graphic>
          <a:graphicData uri="http://schemas.openxmlformats.org/drawingml/2006/table">
            <a:tbl>
              <a:tblPr/>
              <a:tblGrid>
                <a:gridCol w="106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2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84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26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7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27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3" name="Tabla 42"/>
          <p:cNvGraphicFramePr>
            <a:graphicFrameLocks noGrp="1"/>
          </p:cNvGraphicFramePr>
          <p:nvPr/>
        </p:nvGraphicFramePr>
        <p:xfrm>
          <a:off x="580570" y="5306216"/>
          <a:ext cx="2924631" cy="1253490"/>
        </p:xfrm>
        <a:graphic>
          <a:graphicData uri="http://schemas.openxmlformats.org/drawingml/2006/table">
            <a:tbl>
              <a:tblPr/>
              <a:tblGrid>
                <a:gridCol w="1462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8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4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9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3" name="Tabla 52"/>
          <p:cNvGraphicFramePr>
            <a:graphicFrameLocks noGrp="1"/>
          </p:cNvGraphicFramePr>
          <p:nvPr/>
        </p:nvGraphicFramePr>
        <p:xfrm>
          <a:off x="4357911" y="4089739"/>
          <a:ext cx="3218543" cy="975360"/>
        </p:xfrm>
        <a:graphic>
          <a:graphicData uri="http://schemas.openxmlformats.org/drawingml/2006/table">
            <a:tbl>
              <a:tblPr/>
              <a:tblGrid>
                <a:gridCol w="114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9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39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81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03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4" name="Tabla 53"/>
          <p:cNvGraphicFramePr>
            <a:graphicFrameLocks noGrp="1"/>
          </p:cNvGraphicFramePr>
          <p:nvPr/>
        </p:nvGraphicFramePr>
        <p:xfrm>
          <a:off x="4625523" y="5280365"/>
          <a:ext cx="2863849" cy="1365113"/>
        </p:xfrm>
        <a:graphic>
          <a:graphicData uri="http://schemas.openxmlformats.org/drawingml/2006/table">
            <a:tbl>
              <a:tblPr/>
              <a:tblGrid>
                <a:gridCol w="1568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37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8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4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5" name="Tabla 64"/>
          <p:cNvGraphicFramePr>
            <a:graphicFrameLocks noGrp="1"/>
          </p:cNvGraphicFramePr>
          <p:nvPr>
            <p:extLst/>
          </p:nvPr>
        </p:nvGraphicFramePr>
        <p:xfrm>
          <a:off x="7982989" y="4089739"/>
          <a:ext cx="4084091" cy="975360"/>
        </p:xfrm>
        <a:graphic>
          <a:graphicData uri="http://schemas.openxmlformats.org/drawingml/2006/table">
            <a:tbl>
              <a:tblPr/>
              <a:tblGrid>
                <a:gridCol w="13708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55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55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55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35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35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83894">
                  <a:extLst>
                    <a:ext uri="{9D8B030D-6E8A-4147-A177-3AD203B41FA5}">
                      <a16:colId xmlns:a16="http://schemas.microsoft.com/office/drawing/2014/main" xmlns="" val="2447617361"/>
                    </a:ext>
                  </a:extLst>
                </a:gridCol>
              </a:tblGrid>
              <a:tr h="2319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6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2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5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5967711"/>
                  </a:ext>
                </a:extLst>
              </a:tr>
            </a:tbl>
          </a:graphicData>
        </a:graphic>
      </p:graphicFrame>
      <p:graphicFrame>
        <p:nvGraphicFramePr>
          <p:cNvPr id="66" name="Tabla 65"/>
          <p:cNvGraphicFramePr>
            <a:graphicFrameLocks noGrp="1"/>
          </p:cNvGraphicFramePr>
          <p:nvPr/>
        </p:nvGraphicFramePr>
        <p:xfrm>
          <a:off x="8635091" y="5393307"/>
          <a:ext cx="3056166" cy="964222"/>
        </p:xfrm>
        <a:graphic>
          <a:graphicData uri="http://schemas.openxmlformats.org/drawingml/2006/table">
            <a:tbl>
              <a:tblPr/>
              <a:tblGrid>
                <a:gridCol w="1749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1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46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08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6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7" name="Flecha derecha 66"/>
          <p:cNvSpPr/>
          <p:nvPr/>
        </p:nvSpPr>
        <p:spPr>
          <a:xfrm rot="6094213" flipV="1">
            <a:off x="2447687" y="4896957"/>
            <a:ext cx="730969" cy="54400"/>
          </a:xfrm>
          <a:prstGeom prst="rightArrow">
            <a:avLst/>
          </a:prstGeom>
          <a:solidFill>
            <a:srgbClr val="00B1AB"/>
          </a:solidFill>
          <a:ln>
            <a:solidFill>
              <a:srgbClr val="00A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Flecha derecha 68"/>
          <p:cNvSpPr/>
          <p:nvPr/>
        </p:nvSpPr>
        <p:spPr>
          <a:xfrm rot="5400000">
            <a:off x="6286287" y="4927514"/>
            <a:ext cx="590621" cy="107869"/>
          </a:xfrm>
          <a:prstGeom prst="rightArrow">
            <a:avLst/>
          </a:prstGeom>
          <a:solidFill>
            <a:srgbClr val="00B1AB"/>
          </a:solidFill>
          <a:ln>
            <a:solidFill>
              <a:srgbClr val="00A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Flecha derecha 69"/>
          <p:cNvSpPr/>
          <p:nvPr/>
        </p:nvSpPr>
        <p:spPr>
          <a:xfrm rot="5400000">
            <a:off x="10422845" y="4931428"/>
            <a:ext cx="815889" cy="107869"/>
          </a:xfrm>
          <a:prstGeom prst="rightArrow">
            <a:avLst/>
          </a:prstGeom>
          <a:solidFill>
            <a:srgbClr val="00B1AB"/>
          </a:solidFill>
          <a:ln>
            <a:solidFill>
              <a:srgbClr val="00A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" name="Rectángulo 71"/>
          <p:cNvSpPr/>
          <p:nvPr/>
        </p:nvSpPr>
        <p:spPr>
          <a:xfrm>
            <a:off x="1582433" y="675308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30 %</a:t>
            </a:r>
          </a:p>
        </p:txBody>
      </p:sp>
      <p:sp>
        <p:nvSpPr>
          <p:cNvPr id="73" name="Rectángulo 72"/>
          <p:cNvSpPr/>
          <p:nvPr/>
        </p:nvSpPr>
        <p:spPr>
          <a:xfrm>
            <a:off x="5631919" y="70796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30 %</a:t>
            </a:r>
          </a:p>
        </p:txBody>
      </p:sp>
      <p:sp>
        <p:nvSpPr>
          <p:cNvPr id="74" name="Rectángulo 73"/>
          <p:cNvSpPr/>
          <p:nvPr/>
        </p:nvSpPr>
        <p:spPr>
          <a:xfrm>
            <a:off x="9583433" y="65353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40 %</a:t>
            </a:r>
          </a:p>
        </p:txBody>
      </p:sp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xmlns="" id="{087F6417-0C67-48DB-B1A8-2EF02ED9D2C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0570" y="1315306"/>
          <a:ext cx="2852058" cy="1254578"/>
        </p:xfrm>
        <a:graphic>
          <a:graphicData uri="http://schemas.openxmlformats.org/drawingml/2006/table">
            <a:tbl>
              <a:tblPr/>
              <a:tblGrid>
                <a:gridCol w="1868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3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1: Partido o movimiento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3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o Movimiento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blanco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4045461"/>
                  </a:ext>
                </a:extLst>
              </a:tr>
            </a:tbl>
          </a:graphicData>
        </a:graphic>
      </p:graphicFrame>
      <p:sp>
        <p:nvSpPr>
          <p:cNvPr id="34" name="Flecha derecha 26">
            <a:extLst>
              <a:ext uri="{FF2B5EF4-FFF2-40B4-BE49-F238E27FC236}">
                <a16:creationId xmlns:a16="http://schemas.microsoft.com/office/drawing/2014/main" xmlns="" id="{35DCE404-AB9D-4EDE-A538-DA992A6F58F0}"/>
              </a:ext>
            </a:extLst>
          </p:cNvPr>
          <p:cNvSpPr/>
          <p:nvPr/>
        </p:nvSpPr>
        <p:spPr>
          <a:xfrm rot="5400000">
            <a:off x="1958931" y="2717089"/>
            <a:ext cx="297450" cy="202114"/>
          </a:xfrm>
          <a:prstGeom prst="rightArrow">
            <a:avLst/>
          </a:prstGeom>
          <a:solidFill>
            <a:srgbClr val="00B1AB"/>
          </a:solidFill>
          <a:ln>
            <a:solidFill>
              <a:srgbClr val="00A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xmlns="" id="{955B9604-753F-4AF3-9D7C-0E9D93FACA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61807" y="1306437"/>
          <a:ext cx="2613479" cy="1269706"/>
        </p:xfrm>
        <a:graphic>
          <a:graphicData uri="http://schemas.openxmlformats.org/drawingml/2006/table">
            <a:tbl>
              <a:tblPr/>
              <a:tblGrid>
                <a:gridCol w="1651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2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2: Procesos y prácticas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1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y prácticas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blanco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6460242"/>
                  </a:ext>
                </a:extLst>
              </a:tr>
            </a:tbl>
          </a:graphicData>
        </a:graphic>
      </p:graphicFrame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xmlns="" id="{A0866CB1-772D-49A9-B8B6-60BE142671A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722176" y="1241123"/>
          <a:ext cx="2526394" cy="1291477"/>
        </p:xfrm>
        <a:graphic>
          <a:graphicData uri="http://schemas.openxmlformats.org/drawingml/2006/table">
            <a:tbl>
              <a:tblPr/>
              <a:tblGrid>
                <a:gridCol w="1764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3: Listas independientes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9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Listas independientes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blanco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0920540"/>
                  </a:ext>
                </a:extLst>
              </a:tr>
            </a:tbl>
          </a:graphicData>
        </a:graphic>
      </p:graphicFrame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37204CE4-40EF-4C3F-BA13-9A4F3B0E80EA}"/>
              </a:ext>
            </a:extLst>
          </p:cNvPr>
          <p:cNvSpPr txBox="1"/>
          <p:nvPr/>
        </p:nvSpPr>
        <p:spPr>
          <a:xfrm>
            <a:off x="1056956" y="3424608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Votos válidos = 14.000 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85488897-32D1-478B-8392-7163F54EBDBD}"/>
              </a:ext>
            </a:extLst>
          </p:cNvPr>
          <p:cNvSpPr txBox="1"/>
          <p:nvPr/>
        </p:nvSpPr>
        <p:spPr>
          <a:xfrm>
            <a:off x="881098" y="3031439"/>
            <a:ext cx="244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Curules a proveer = 5</a:t>
            </a:r>
          </a:p>
        </p:txBody>
      </p:sp>
      <p:sp>
        <p:nvSpPr>
          <p:cNvPr id="39" name="Flecha derecha 39">
            <a:extLst>
              <a:ext uri="{FF2B5EF4-FFF2-40B4-BE49-F238E27FC236}">
                <a16:creationId xmlns:a16="http://schemas.microsoft.com/office/drawing/2014/main" xmlns="" id="{A2389274-0CF9-404E-93E0-9D2CAD59F33B}"/>
              </a:ext>
            </a:extLst>
          </p:cNvPr>
          <p:cNvSpPr/>
          <p:nvPr/>
        </p:nvSpPr>
        <p:spPr>
          <a:xfrm rot="5400000">
            <a:off x="5986647" y="2717089"/>
            <a:ext cx="297450" cy="202114"/>
          </a:xfrm>
          <a:prstGeom prst="rightArrow">
            <a:avLst/>
          </a:prstGeom>
          <a:solidFill>
            <a:srgbClr val="00B1AB"/>
          </a:solidFill>
          <a:ln>
            <a:solidFill>
              <a:srgbClr val="00A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A55D69EB-E32F-4C2D-98DA-8C352102E24A}"/>
              </a:ext>
            </a:extLst>
          </p:cNvPr>
          <p:cNvSpPr txBox="1"/>
          <p:nvPr/>
        </p:nvSpPr>
        <p:spPr>
          <a:xfrm>
            <a:off x="5084672" y="3424608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Votos válidos = 3.225 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xmlns="" id="{A52BCB56-DD82-4881-ACFF-7C1E206963AB}"/>
              </a:ext>
            </a:extLst>
          </p:cNvPr>
          <p:cNvSpPr txBox="1"/>
          <p:nvPr/>
        </p:nvSpPr>
        <p:spPr>
          <a:xfrm>
            <a:off x="4908814" y="3031439"/>
            <a:ext cx="244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Curules a proveer = 5</a:t>
            </a:r>
          </a:p>
        </p:txBody>
      </p:sp>
      <p:sp>
        <p:nvSpPr>
          <p:cNvPr id="42" name="Flecha derecha 44">
            <a:extLst>
              <a:ext uri="{FF2B5EF4-FFF2-40B4-BE49-F238E27FC236}">
                <a16:creationId xmlns:a16="http://schemas.microsoft.com/office/drawing/2014/main" xmlns="" id="{7E2E4967-4477-4343-83CF-018B4C698631}"/>
              </a:ext>
            </a:extLst>
          </p:cNvPr>
          <p:cNvSpPr/>
          <p:nvPr/>
        </p:nvSpPr>
        <p:spPr>
          <a:xfrm rot="5400000">
            <a:off x="9915221" y="2716572"/>
            <a:ext cx="297450" cy="202114"/>
          </a:xfrm>
          <a:prstGeom prst="rightArrow">
            <a:avLst/>
          </a:prstGeom>
          <a:solidFill>
            <a:srgbClr val="00B1AB"/>
          </a:solidFill>
          <a:ln>
            <a:solidFill>
              <a:srgbClr val="00A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EC181E4B-0ED3-462D-975A-0D3476939363}"/>
              </a:ext>
            </a:extLst>
          </p:cNvPr>
          <p:cNvSpPr txBox="1"/>
          <p:nvPr/>
        </p:nvSpPr>
        <p:spPr>
          <a:xfrm>
            <a:off x="9087317" y="3373998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Votos válidos = 9.720 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7B105447-005E-4123-BF03-67E782C2BBC5}"/>
              </a:ext>
            </a:extLst>
          </p:cNvPr>
          <p:cNvSpPr txBox="1"/>
          <p:nvPr/>
        </p:nvSpPr>
        <p:spPr>
          <a:xfrm>
            <a:off x="8738246" y="3030570"/>
            <a:ext cx="244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Curules a proveer = 7</a:t>
            </a:r>
          </a:p>
        </p:txBody>
      </p:sp>
    </p:spTree>
    <p:extLst>
      <p:ext uri="{BB962C8B-B14F-4D97-AF65-F5344CB8AC3E}">
        <p14:creationId xmlns:p14="http://schemas.microsoft.com/office/powerpoint/2010/main" val="146923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2055583" y="185098"/>
            <a:ext cx="8414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/>
              <a:t>17 curules a proveer con una curul especial 17 - 1 = 16</a:t>
            </a:r>
          </a:p>
        </p:txBody>
      </p:sp>
      <p:graphicFrame>
        <p:nvGraphicFramePr>
          <p:cNvPr id="32" name="Tabla 31"/>
          <p:cNvGraphicFramePr>
            <a:graphicFrameLocks noGrp="1"/>
          </p:cNvGraphicFramePr>
          <p:nvPr/>
        </p:nvGraphicFramePr>
        <p:xfrm>
          <a:off x="377369" y="3972036"/>
          <a:ext cx="3356429" cy="975360"/>
        </p:xfrm>
        <a:graphic>
          <a:graphicData uri="http://schemas.openxmlformats.org/drawingml/2006/table">
            <a:tbl>
              <a:tblPr/>
              <a:tblGrid>
                <a:gridCol w="106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2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84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26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7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27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3" name="Tabla 42"/>
          <p:cNvGraphicFramePr>
            <a:graphicFrameLocks noGrp="1"/>
          </p:cNvGraphicFramePr>
          <p:nvPr/>
        </p:nvGraphicFramePr>
        <p:xfrm>
          <a:off x="580570" y="5306216"/>
          <a:ext cx="2924631" cy="1253490"/>
        </p:xfrm>
        <a:graphic>
          <a:graphicData uri="http://schemas.openxmlformats.org/drawingml/2006/table">
            <a:tbl>
              <a:tblPr/>
              <a:tblGrid>
                <a:gridCol w="1462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8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4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9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3" name="Tabla 52"/>
          <p:cNvGraphicFramePr>
            <a:graphicFrameLocks noGrp="1"/>
          </p:cNvGraphicFramePr>
          <p:nvPr/>
        </p:nvGraphicFramePr>
        <p:xfrm>
          <a:off x="4357911" y="4089739"/>
          <a:ext cx="3218543" cy="975360"/>
        </p:xfrm>
        <a:graphic>
          <a:graphicData uri="http://schemas.openxmlformats.org/drawingml/2006/table">
            <a:tbl>
              <a:tblPr/>
              <a:tblGrid>
                <a:gridCol w="114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9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39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81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03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4" name="Tabla 53"/>
          <p:cNvGraphicFramePr>
            <a:graphicFrameLocks noGrp="1"/>
          </p:cNvGraphicFramePr>
          <p:nvPr/>
        </p:nvGraphicFramePr>
        <p:xfrm>
          <a:off x="4625523" y="5280365"/>
          <a:ext cx="2863849" cy="1365113"/>
        </p:xfrm>
        <a:graphic>
          <a:graphicData uri="http://schemas.openxmlformats.org/drawingml/2006/table">
            <a:tbl>
              <a:tblPr/>
              <a:tblGrid>
                <a:gridCol w="1568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37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8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4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7" name="Flecha derecha 66"/>
          <p:cNvSpPr/>
          <p:nvPr/>
        </p:nvSpPr>
        <p:spPr>
          <a:xfrm rot="6094213" flipV="1">
            <a:off x="2447687" y="4896957"/>
            <a:ext cx="730969" cy="5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Flecha derecha 68"/>
          <p:cNvSpPr/>
          <p:nvPr/>
        </p:nvSpPr>
        <p:spPr>
          <a:xfrm rot="5400000">
            <a:off x="6286287" y="4927514"/>
            <a:ext cx="590621" cy="10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" name="Rectángulo 71"/>
          <p:cNvSpPr/>
          <p:nvPr/>
        </p:nvSpPr>
        <p:spPr>
          <a:xfrm>
            <a:off x="1582433" y="675308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30 %</a:t>
            </a:r>
          </a:p>
        </p:txBody>
      </p:sp>
      <p:sp>
        <p:nvSpPr>
          <p:cNvPr id="73" name="Rectángulo 72"/>
          <p:cNvSpPr/>
          <p:nvPr/>
        </p:nvSpPr>
        <p:spPr>
          <a:xfrm>
            <a:off x="5631919" y="70796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30 %</a:t>
            </a:r>
          </a:p>
        </p:txBody>
      </p:sp>
      <p:sp>
        <p:nvSpPr>
          <p:cNvPr id="74" name="Rectángulo 73"/>
          <p:cNvSpPr/>
          <p:nvPr/>
        </p:nvSpPr>
        <p:spPr>
          <a:xfrm>
            <a:off x="9583433" y="65353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40 %</a:t>
            </a:r>
          </a:p>
        </p:txBody>
      </p:sp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xmlns="" id="{087F6417-0C67-48DB-B1A8-2EF02ED9D2CC}"/>
              </a:ext>
            </a:extLst>
          </p:cNvPr>
          <p:cNvGraphicFramePr>
            <a:graphicFrameLocks noGrp="1"/>
          </p:cNvGraphicFramePr>
          <p:nvPr/>
        </p:nvGraphicFramePr>
        <p:xfrm>
          <a:off x="580570" y="1315306"/>
          <a:ext cx="2852058" cy="1254578"/>
        </p:xfrm>
        <a:graphic>
          <a:graphicData uri="http://schemas.openxmlformats.org/drawingml/2006/table">
            <a:tbl>
              <a:tblPr/>
              <a:tblGrid>
                <a:gridCol w="1868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3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1: Partido o movimiento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3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o Movimiento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blanco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4045461"/>
                  </a:ext>
                </a:extLst>
              </a:tr>
            </a:tbl>
          </a:graphicData>
        </a:graphic>
      </p:graphicFrame>
      <p:sp>
        <p:nvSpPr>
          <p:cNvPr id="34" name="Flecha derecha 26">
            <a:extLst>
              <a:ext uri="{FF2B5EF4-FFF2-40B4-BE49-F238E27FC236}">
                <a16:creationId xmlns:a16="http://schemas.microsoft.com/office/drawing/2014/main" xmlns="" id="{35DCE404-AB9D-4EDE-A538-DA992A6F58F0}"/>
              </a:ext>
            </a:extLst>
          </p:cNvPr>
          <p:cNvSpPr/>
          <p:nvPr/>
        </p:nvSpPr>
        <p:spPr>
          <a:xfrm rot="5400000">
            <a:off x="1958931" y="2717089"/>
            <a:ext cx="297450" cy="202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xmlns="" id="{955B9604-753F-4AF3-9D7C-0E9D93FACA2E}"/>
              </a:ext>
            </a:extLst>
          </p:cNvPr>
          <p:cNvGraphicFramePr>
            <a:graphicFrameLocks noGrp="1"/>
          </p:cNvGraphicFramePr>
          <p:nvPr/>
        </p:nvGraphicFramePr>
        <p:xfrm>
          <a:off x="4661807" y="1306437"/>
          <a:ext cx="2613479" cy="1269706"/>
        </p:xfrm>
        <a:graphic>
          <a:graphicData uri="http://schemas.openxmlformats.org/drawingml/2006/table">
            <a:tbl>
              <a:tblPr/>
              <a:tblGrid>
                <a:gridCol w="1651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2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2: Procesos y prácticas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1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y prácticas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blanco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6460242"/>
                  </a:ext>
                </a:extLst>
              </a:tr>
            </a:tbl>
          </a:graphicData>
        </a:graphic>
      </p:graphicFrame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37204CE4-40EF-4C3F-BA13-9A4F3B0E80EA}"/>
              </a:ext>
            </a:extLst>
          </p:cNvPr>
          <p:cNvSpPr txBox="1"/>
          <p:nvPr/>
        </p:nvSpPr>
        <p:spPr>
          <a:xfrm>
            <a:off x="1056956" y="3424608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Votos válidos = 14.000 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85488897-32D1-478B-8392-7163F54EBDBD}"/>
              </a:ext>
            </a:extLst>
          </p:cNvPr>
          <p:cNvSpPr txBox="1"/>
          <p:nvPr/>
        </p:nvSpPr>
        <p:spPr>
          <a:xfrm>
            <a:off x="881098" y="3031439"/>
            <a:ext cx="244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Curules a proveer = 5</a:t>
            </a:r>
          </a:p>
        </p:txBody>
      </p:sp>
      <p:sp>
        <p:nvSpPr>
          <p:cNvPr id="39" name="Flecha derecha 39">
            <a:extLst>
              <a:ext uri="{FF2B5EF4-FFF2-40B4-BE49-F238E27FC236}">
                <a16:creationId xmlns:a16="http://schemas.microsoft.com/office/drawing/2014/main" xmlns="" id="{A2389274-0CF9-404E-93E0-9D2CAD59F33B}"/>
              </a:ext>
            </a:extLst>
          </p:cNvPr>
          <p:cNvSpPr/>
          <p:nvPr/>
        </p:nvSpPr>
        <p:spPr>
          <a:xfrm rot="5400000">
            <a:off x="5986647" y="2717089"/>
            <a:ext cx="297450" cy="202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A55D69EB-E32F-4C2D-98DA-8C352102E24A}"/>
              </a:ext>
            </a:extLst>
          </p:cNvPr>
          <p:cNvSpPr txBox="1"/>
          <p:nvPr/>
        </p:nvSpPr>
        <p:spPr>
          <a:xfrm>
            <a:off x="5084672" y="3424608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Votos válidos = 3.225 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xmlns="" id="{A52BCB56-DD82-4881-ACFF-7C1E206963AB}"/>
              </a:ext>
            </a:extLst>
          </p:cNvPr>
          <p:cNvSpPr txBox="1"/>
          <p:nvPr/>
        </p:nvSpPr>
        <p:spPr>
          <a:xfrm>
            <a:off x="4908814" y="3031439"/>
            <a:ext cx="244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Curules a proveer = 5</a:t>
            </a:r>
          </a:p>
        </p:txBody>
      </p:sp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xmlns="" id="{77580C51-03DC-4276-B8DC-005343C98D3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721136" y="1316380"/>
          <a:ext cx="2526394" cy="1291477"/>
        </p:xfrm>
        <a:graphic>
          <a:graphicData uri="http://schemas.openxmlformats.org/drawingml/2006/table">
            <a:tbl>
              <a:tblPr/>
              <a:tblGrid>
                <a:gridCol w="1764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3: Listas independientes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9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Listas independientes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blanco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0920540"/>
                  </a:ext>
                </a:extLst>
              </a:tr>
            </a:tbl>
          </a:graphicData>
        </a:graphic>
      </p:graphicFrame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xmlns="" id="{3C03A77D-0988-46D6-B726-EDE983790D7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48434" y="3907111"/>
          <a:ext cx="3745359" cy="832657"/>
        </p:xfrm>
        <a:graphic>
          <a:graphicData uri="http://schemas.openxmlformats.org/drawingml/2006/table">
            <a:tbl>
              <a:tblPr/>
              <a:tblGrid>
                <a:gridCol w="1254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54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9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9615">
                  <a:extLst>
                    <a:ext uri="{9D8B030D-6E8A-4147-A177-3AD203B41FA5}">
                      <a16:colId xmlns:a16="http://schemas.microsoft.com/office/drawing/2014/main" xmlns="" val="1787870470"/>
                    </a:ext>
                  </a:extLst>
                </a:gridCol>
                <a:gridCol w="389615">
                  <a:extLst>
                    <a:ext uri="{9D8B030D-6E8A-4147-A177-3AD203B41FA5}">
                      <a16:colId xmlns:a16="http://schemas.microsoft.com/office/drawing/2014/main" xmlns="" val="3181485878"/>
                    </a:ext>
                  </a:extLst>
                </a:gridCol>
              </a:tblGrid>
              <a:tr h="1347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28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9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9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Lista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9287115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xmlns="" id="{7A3B5FCE-1870-496A-8B27-9DEF4E9916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35091" y="5510348"/>
          <a:ext cx="3154138" cy="964222"/>
        </p:xfrm>
        <a:graphic>
          <a:graphicData uri="http://schemas.openxmlformats.org/drawingml/2006/table">
            <a:tbl>
              <a:tblPr/>
              <a:tblGrid>
                <a:gridCol w="1749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46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08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6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0" name="Flecha derecha 44">
            <a:extLst>
              <a:ext uri="{FF2B5EF4-FFF2-40B4-BE49-F238E27FC236}">
                <a16:creationId xmlns:a16="http://schemas.microsoft.com/office/drawing/2014/main" xmlns="" id="{291016C0-9222-4C1D-A9FD-6FB06BDC0299}"/>
              </a:ext>
            </a:extLst>
          </p:cNvPr>
          <p:cNvSpPr/>
          <p:nvPr/>
        </p:nvSpPr>
        <p:spPr>
          <a:xfrm rot="5400000">
            <a:off x="9914181" y="2791829"/>
            <a:ext cx="297450" cy="202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F182F0D2-6772-429A-B358-1B62251714DF}"/>
              </a:ext>
            </a:extLst>
          </p:cNvPr>
          <p:cNvSpPr txBox="1"/>
          <p:nvPr/>
        </p:nvSpPr>
        <p:spPr>
          <a:xfrm>
            <a:off x="9086277" y="3449255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Votos válidos = 9.720 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D42BCCAA-6415-4B90-A21B-00C24AA868C7}"/>
              </a:ext>
            </a:extLst>
          </p:cNvPr>
          <p:cNvSpPr txBox="1"/>
          <p:nvPr/>
        </p:nvSpPr>
        <p:spPr>
          <a:xfrm>
            <a:off x="8737206" y="3105827"/>
            <a:ext cx="244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Curules a proveer = 6</a:t>
            </a: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xmlns="" id="{1210E9D4-DF01-4548-BDB1-9BDB45EC2A53}"/>
              </a:ext>
            </a:extLst>
          </p:cNvPr>
          <p:cNvCxnSpPr/>
          <p:nvPr/>
        </p:nvCxnSpPr>
        <p:spPr>
          <a:xfrm>
            <a:off x="10827461" y="4323440"/>
            <a:ext cx="0" cy="11248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471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4750420" cy="6858000"/>
          </a:xfrm>
          <a:prstGeom prst="rect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dirty="0">
                <a:cs typeface="Arial" panose="020B0604020202020204" pitchFamily="34" charset="0"/>
              </a:rPr>
              <a:t>Cuando no se presentan </a:t>
            </a:r>
            <a:br>
              <a:rPr lang="es-ES" sz="2400" dirty="0">
                <a:cs typeface="Arial" panose="020B0604020202020204" pitchFamily="34" charset="0"/>
              </a:rPr>
            </a:br>
            <a:r>
              <a:rPr lang="es-ES" sz="2400" dirty="0">
                <a:cs typeface="Arial" panose="020B0604020202020204" pitchFamily="34" charset="0"/>
              </a:rPr>
              <a:t>los tres (3) sectores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45400" y="2339876"/>
            <a:ext cx="36596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Cuociente</a:t>
            </a:r>
            <a:r>
              <a:rPr lang="es-CO" sz="4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CO" sz="4800" b="1" dirty="0">
                <a:solidFill>
                  <a:schemeClr val="bg1"/>
                </a:solidFill>
                <a:latin typeface="Arial" panose="020B0604020202020204" pitchFamily="34" charset="0"/>
              </a:rPr>
              <a:t>electoral </a:t>
            </a:r>
            <a:endParaRPr lang="es-CO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50420" y="1689314"/>
            <a:ext cx="344834" cy="3479371"/>
          </a:xfrm>
          <a:prstGeom prst="rect">
            <a:avLst/>
          </a:prstGeom>
          <a:solidFill>
            <a:srgbClr val="ED7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95" y="0"/>
            <a:ext cx="1928949" cy="144378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537287" y="1895909"/>
            <a:ext cx="636773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600" b="1" dirty="0">
                <a:solidFill>
                  <a:srgbClr val="009893"/>
                </a:solidFill>
                <a:cs typeface="Arial" panose="020B0604020202020204" pitchFamily="34" charset="0"/>
              </a:rPr>
              <a:t>Designación de curules </a:t>
            </a: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dirty="0">
                <a:cs typeface="Arial" panose="020B0604020202020204" pitchFamily="34" charset="0"/>
              </a:rPr>
              <a:t>Se aplica el cociente electoral con todas las listas sin distinción del sector. Y en la eventualidad que la composición ampliada quede par la curul adicional se incluye dentro de las curules a proveer.</a:t>
            </a:r>
          </a:p>
        </p:txBody>
      </p:sp>
    </p:spTree>
    <p:extLst>
      <p:ext uri="{BB962C8B-B14F-4D97-AF65-F5344CB8AC3E}">
        <p14:creationId xmlns:p14="http://schemas.microsoft.com/office/powerpoint/2010/main" val="3035979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1382487" y="108857"/>
            <a:ext cx="9394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i="1" dirty="0"/>
              <a:t>13 curules a proveer con menos de 3 sectores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870857" y="4126751"/>
          <a:ext cx="3145972" cy="2061505"/>
        </p:xfrm>
        <a:graphic>
          <a:graphicData uri="http://schemas.openxmlformats.org/drawingml/2006/table">
            <a:tbl>
              <a:tblPr/>
              <a:tblGrid>
                <a:gridCol w="18505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Sectores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Lista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47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votos válidos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7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Curules a proveer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r>
                        <a:rPr lang="es-CO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+ 1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Cociente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Cerrar llave 4"/>
          <p:cNvSpPr/>
          <p:nvPr/>
        </p:nvSpPr>
        <p:spPr>
          <a:xfrm>
            <a:off x="4082143" y="4354286"/>
            <a:ext cx="359229" cy="1110343"/>
          </a:xfrm>
          <a:prstGeom prst="rightBrace">
            <a:avLst/>
          </a:prstGeom>
          <a:ln w="28575">
            <a:solidFill>
              <a:srgbClr val="00A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CuadroTexto 37"/>
          <p:cNvSpPr txBox="1"/>
          <p:nvPr/>
        </p:nvSpPr>
        <p:spPr>
          <a:xfrm>
            <a:off x="4517569" y="4691745"/>
            <a:ext cx="2090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Se presentan solo dos sectores</a:t>
            </a:r>
            <a:endParaRPr lang="es-CO" sz="2400" b="1" dirty="0"/>
          </a:p>
        </p:txBody>
      </p:sp>
      <p:graphicFrame>
        <p:nvGraphicFramePr>
          <p:cNvPr id="39" name="Tabla 38"/>
          <p:cNvGraphicFramePr>
            <a:graphicFrameLocks noGrp="1"/>
          </p:cNvGraphicFramePr>
          <p:nvPr>
            <p:extLst/>
          </p:nvPr>
        </p:nvGraphicFramePr>
        <p:xfrm>
          <a:off x="924376" y="1204070"/>
          <a:ext cx="2613479" cy="2041231"/>
        </p:xfrm>
        <a:graphic>
          <a:graphicData uri="http://schemas.openxmlformats.org/drawingml/2006/table">
            <a:tbl>
              <a:tblPr/>
              <a:tblGrid>
                <a:gridCol w="1651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2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Curules</a:t>
                      </a:r>
                      <a:r>
                        <a:rPr lang="es-CO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especiales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B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1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Campesinos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Víctimas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Indígena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Negritudes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Raizal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Palenqueros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0" name="Flecha derecha 39"/>
          <p:cNvSpPr/>
          <p:nvPr/>
        </p:nvSpPr>
        <p:spPr>
          <a:xfrm>
            <a:off x="6568714" y="4866784"/>
            <a:ext cx="474343" cy="129760"/>
          </a:xfrm>
          <a:prstGeom prst="rightArrow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Elipse 40"/>
          <p:cNvSpPr/>
          <p:nvPr/>
        </p:nvSpPr>
        <p:spPr>
          <a:xfrm>
            <a:off x="2556101" y="2333963"/>
            <a:ext cx="962025" cy="252414"/>
          </a:xfrm>
          <a:prstGeom prst="ellipse">
            <a:avLst/>
          </a:prstGeom>
          <a:solidFill>
            <a:srgbClr val="FFC000">
              <a:alpha val="49000"/>
            </a:srgbClr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sz="1100" b="1" dirty="0"/>
          </a:p>
        </p:txBody>
      </p:sp>
      <p:sp>
        <p:nvSpPr>
          <p:cNvPr id="42" name="CuadroTexto 41"/>
          <p:cNvSpPr txBox="1"/>
          <p:nvPr/>
        </p:nvSpPr>
        <p:spPr>
          <a:xfrm>
            <a:off x="4114798" y="1295399"/>
            <a:ext cx="366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Total curules de los 3 sectores = </a:t>
            </a:r>
            <a:r>
              <a:rPr lang="es-CO" sz="2400" b="1" dirty="0"/>
              <a:t>13</a:t>
            </a:r>
          </a:p>
        </p:txBody>
      </p:sp>
      <p:sp>
        <p:nvSpPr>
          <p:cNvPr id="45" name="Más 44"/>
          <p:cNvSpPr/>
          <p:nvPr/>
        </p:nvSpPr>
        <p:spPr>
          <a:xfrm>
            <a:off x="5236029" y="1752599"/>
            <a:ext cx="740229" cy="718457"/>
          </a:xfrm>
          <a:prstGeom prst="mathPlus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CuadroTexto 45"/>
          <p:cNvSpPr txBox="1"/>
          <p:nvPr/>
        </p:nvSpPr>
        <p:spPr>
          <a:xfrm>
            <a:off x="4528455" y="2481945"/>
            <a:ext cx="366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Total curul especial = </a:t>
            </a:r>
            <a:r>
              <a:rPr lang="es-CO" sz="2400" b="1" dirty="0"/>
              <a:t>1</a:t>
            </a:r>
          </a:p>
        </p:txBody>
      </p:sp>
      <p:sp>
        <p:nvSpPr>
          <p:cNvPr id="55" name="Igual que 54"/>
          <p:cNvSpPr/>
          <p:nvPr/>
        </p:nvSpPr>
        <p:spPr>
          <a:xfrm>
            <a:off x="7848600" y="1894114"/>
            <a:ext cx="729343" cy="381000"/>
          </a:xfrm>
          <a:prstGeom prst="mathEqual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8501740" y="1752602"/>
            <a:ext cx="94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14</a:t>
            </a:r>
          </a:p>
        </p:txBody>
      </p:sp>
      <p:sp>
        <p:nvSpPr>
          <p:cNvPr id="57" name="Flecha derecha 56"/>
          <p:cNvSpPr/>
          <p:nvPr/>
        </p:nvSpPr>
        <p:spPr>
          <a:xfrm>
            <a:off x="9453427" y="1927640"/>
            <a:ext cx="670286" cy="325703"/>
          </a:xfrm>
          <a:prstGeom prst="rightArrow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CuadroTexto 57"/>
          <p:cNvSpPr txBox="1"/>
          <p:nvPr/>
        </p:nvSpPr>
        <p:spPr>
          <a:xfrm>
            <a:off x="10319655" y="1817914"/>
            <a:ext cx="1186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/>
              <a:t>PAR</a:t>
            </a:r>
          </a:p>
        </p:txBody>
      </p:sp>
      <p:sp>
        <p:nvSpPr>
          <p:cNvPr id="68" name="Flecha derecha 67"/>
          <p:cNvSpPr/>
          <p:nvPr/>
        </p:nvSpPr>
        <p:spPr>
          <a:xfrm rot="5400000">
            <a:off x="10694398" y="2439265"/>
            <a:ext cx="462590" cy="188815"/>
          </a:xfrm>
          <a:prstGeom prst="rightArrow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" name="CuadroTexto 70"/>
          <p:cNvSpPr txBox="1"/>
          <p:nvPr/>
        </p:nvSpPr>
        <p:spPr>
          <a:xfrm>
            <a:off x="8882740" y="2819403"/>
            <a:ext cx="366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Parágrafo 3º del artículo 4º</a:t>
            </a:r>
            <a:endParaRPr lang="es-CO" sz="2400" b="1" dirty="0"/>
          </a:p>
        </p:txBody>
      </p:sp>
      <p:cxnSp>
        <p:nvCxnSpPr>
          <p:cNvPr id="75" name="Conector angular 74"/>
          <p:cNvCxnSpPr>
            <a:stCxn id="71" idx="2"/>
            <a:endCxn id="4" idx="0"/>
          </p:cNvCxnSpPr>
          <p:nvPr/>
        </p:nvCxnSpPr>
        <p:spPr>
          <a:xfrm rot="5400000">
            <a:off x="6111406" y="-478827"/>
            <a:ext cx="938016" cy="8273141"/>
          </a:xfrm>
          <a:prstGeom prst="bentConnector3">
            <a:avLst/>
          </a:prstGeom>
          <a:ln w="28575">
            <a:solidFill>
              <a:srgbClr val="00AD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lecha derecha 75"/>
          <p:cNvSpPr/>
          <p:nvPr/>
        </p:nvSpPr>
        <p:spPr>
          <a:xfrm rot="5400000">
            <a:off x="5327741" y="5498151"/>
            <a:ext cx="462590" cy="188815"/>
          </a:xfrm>
          <a:prstGeom prst="rightArrow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CuadroTexto 76"/>
          <p:cNvSpPr txBox="1"/>
          <p:nvPr/>
        </p:nvSpPr>
        <p:spPr>
          <a:xfrm>
            <a:off x="3744683" y="5900060"/>
            <a:ext cx="366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Parágrafo del artículo 8º </a:t>
            </a:r>
            <a:endParaRPr lang="es-CO" sz="2400" b="1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7320642" y="4368006"/>
          <a:ext cx="2748644" cy="2036445"/>
        </p:xfrm>
        <a:graphic>
          <a:graphicData uri="http://schemas.openxmlformats.org/drawingml/2006/table">
            <a:tbl>
              <a:tblPr/>
              <a:tblGrid>
                <a:gridCol w="9198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8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99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Asignación de 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Fórmula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1500/416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859/416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Lista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1600/416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858/416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1000/416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Negritudes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0" name="Cerrar llave 79"/>
          <p:cNvSpPr/>
          <p:nvPr/>
        </p:nvSpPr>
        <p:spPr>
          <a:xfrm>
            <a:off x="3657600" y="1426029"/>
            <a:ext cx="359229" cy="1817914"/>
          </a:xfrm>
          <a:prstGeom prst="rightBrace">
            <a:avLst/>
          </a:prstGeom>
          <a:ln w="28575">
            <a:solidFill>
              <a:srgbClr val="00A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1" name="Igual que 80"/>
          <p:cNvSpPr/>
          <p:nvPr/>
        </p:nvSpPr>
        <p:spPr>
          <a:xfrm>
            <a:off x="10091057" y="5236028"/>
            <a:ext cx="729343" cy="381000"/>
          </a:xfrm>
          <a:prstGeom prst="mathEqual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2" name="CuadroTexto 81"/>
          <p:cNvSpPr txBox="1"/>
          <p:nvPr/>
        </p:nvSpPr>
        <p:spPr>
          <a:xfrm>
            <a:off x="10657111" y="5061859"/>
            <a:ext cx="94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15</a:t>
            </a:r>
          </a:p>
        </p:txBody>
      </p:sp>
      <p:sp>
        <p:nvSpPr>
          <p:cNvPr id="84" name="CuadroTexto 83"/>
          <p:cNvSpPr txBox="1"/>
          <p:nvPr/>
        </p:nvSpPr>
        <p:spPr>
          <a:xfrm>
            <a:off x="10602683" y="6052457"/>
            <a:ext cx="1186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/>
              <a:t>IMPAR</a:t>
            </a:r>
          </a:p>
        </p:txBody>
      </p:sp>
      <p:sp>
        <p:nvSpPr>
          <p:cNvPr id="85" name="Flecha derecha 84"/>
          <p:cNvSpPr/>
          <p:nvPr/>
        </p:nvSpPr>
        <p:spPr>
          <a:xfrm rot="5400000">
            <a:off x="10933884" y="5781182"/>
            <a:ext cx="462590" cy="188815"/>
          </a:xfrm>
          <a:prstGeom prst="rightArrow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3071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7621" y="2397095"/>
            <a:ext cx="2709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00B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540477" y="2915858"/>
            <a:ext cx="43300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8800" b="1" dirty="0">
                <a:solidFill>
                  <a:srgbClr val="00B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31" y="2097522"/>
            <a:ext cx="3514561" cy="263059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124200" y="-1"/>
            <a:ext cx="5943600" cy="501805"/>
          </a:xfrm>
          <a:prstGeom prst="rect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24200" y="6356195"/>
            <a:ext cx="5943600" cy="501805"/>
          </a:xfrm>
          <a:prstGeom prst="rect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7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840520" y="2096789"/>
            <a:ext cx="7199674" cy="3429127"/>
            <a:chOff x="272139" y="816429"/>
            <a:chExt cx="11756575" cy="2040940"/>
          </a:xfrm>
        </p:grpSpPr>
        <p:sp>
          <p:nvSpPr>
            <p:cNvPr id="3" name="Rectángulo 2"/>
            <p:cNvSpPr/>
            <p:nvPr/>
          </p:nvSpPr>
          <p:spPr>
            <a:xfrm>
              <a:off x="272139" y="816429"/>
              <a:ext cx="3690258" cy="402771"/>
            </a:xfrm>
            <a:prstGeom prst="rect">
              <a:avLst/>
            </a:prstGeom>
            <a:solidFill>
              <a:srgbClr val="00ADA9"/>
            </a:solidFill>
            <a:ln>
              <a:solidFill>
                <a:srgbClr val="007D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Subsistema Institucional de las Juventudes</a:t>
              </a:r>
            </a:p>
          </p:txBody>
        </p:sp>
        <p:sp>
          <p:nvSpPr>
            <p:cNvPr id="4" name="Rectángulo 3"/>
            <p:cNvSpPr/>
            <p:nvPr/>
          </p:nvSpPr>
          <p:spPr>
            <a:xfrm>
              <a:off x="4180110" y="816429"/>
              <a:ext cx="4016830" cy="402771"/>
            </a:xfrm>
            <a:prstGeom prst="rect">
              <a:avLst/>
            </a:prstGeom>
            <a:solidFill>
              <a:srgbClr val="00ADA9"/>
            </a:solidFill>
            <a:ln>
              <a:solidFill>
                <a:srgbClr val="007D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Subsistema de Participación de las Juventudes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8545280" y="827311"/>
              <a:ext cx="3483434" cy="391889"/>
            </a:xfrm>
            <a:prstGeom prst="rect">
              <a:avLst/>
            </a:prstGeom>
            <a:solidFill>
              <a:srgbClr val="00ADA9"/>
            </a:solidFill>
            <a:ln>
              <a:solidFill>
                <a:srgbClr val="007D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Comisiones de Concertación y Decisión</a:t>
              </a: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4314192" y="1717525"/>
              <a:ext cx="3850818" cy="40277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D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solidFill>
                    <a:schemeClr val="tx1"/>
                  </a:solidFill>
                </a:rPr>
                <a:t>Consejos de Juventudes</a:t>
              </a: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483055" y="2454602"/>
              <a:ext cx="2427514" cy="402767"/>
            </a:xfrm>
            <a:prstGeom prst="rect">
              <a:avLst/>
            </a:prstGeom>
            <a:ln>
              <a:solidFill>
                <a:srgbClr val="007D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b="1" dirty="0"/>
                <a:t>Consejo Nacional de Juventud</a:t>
              </a: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169097" y="2454602"/>
              <a:ext cx="2427514" cy="402767"/>
            </a:xfrm>
            <a:prstGeom prst="rect">
              <a:avLst/>
            </a:prstGeom>
            <a:ln>
              <a:solidFill>
                <a:srgbClr val="007D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b="1" dirty="0"/>
                <a:t>Consejos Departamentales de Juventud</a:t>
              </a: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840189" y="2458891"/>
              <a:ext cx="2792187" cy="391888"/>
            </a:xfrm>
            <a:prstGeom prst="rect">
              <a:avLst/>
            </a:prstGeom>
            <a:ln>
              <a:solidFill>
                <a:srgbClr val="007D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b="1" dirty="0"/>
                <a:t>Consejos Locales y Distritales</a:t>
              </a: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8890903" y="2458891"/>
              <a:ext cx="2792187" cy="391888"/>
            </a:xfrm>
            <a:prstGeom prst="rect">
              <a:avLst/>
            </a:prstGeom>
            <a:ln>
              <a:solidFill>
                <a:srgbClr val="007D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b="1" dirty="0"/>
                <a:t>Consejos Municipales</a:t>
              </a:r>
            </a:p>
          </p:txBody>
        </p:sp>
      </p:grpSp>
      <p:sp>
        <p:nvSpPr>
          <p:cNvPr id="42" name="CuadroTexto 41"/>
          <p:cNvSpPr txBox="1"/>
          <p:nvPr/>
        </p:nvSpPr>
        <p:spPr>
          <a:xfrm>
            <a:off x="2342519" y="470122"/>
            <a:ext cx="8624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4000" dirty="0">
                <a:solidFill>
                  <a:srgbClr val="00B1AB"/>
                </a:solidFill>
                <a:effectLst/>
                <a:cs typeface="+mn-cs"/>
              </a:rPr>
              <a:t>Sistema Nacional de Juventud</a:t>
            </a:r>
          </a:p>
        </p:txBody>
      </p:sp>
      <p:sp>
        <p:nvSpPr>
          <p:cNvPr id="41" name="Flecha abajo 40"/>
          <p:cNvSpPr/>
          <p:nvPr/>
        </p:nvSpPr>
        <p:spPr>
          <a:xfrm>
            <a:off x="6256863" y="2934067"/>
            <a:ext cx="413650" cy="544427"/>
          </a:xfrm>
          <a:prstGeom prst="downArrow">
            <a:avLst/>
          </a:prstGeom>
          <a:noFill/>
          <a:ln w="28575">
            <a:solidFill>
              <a:srgbClr val="007D7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0" name="Conector curvado 59"/>
          <p:cNvCxnSpPr>
            <a:stCxn id="6" idx="2"/>
            <a:endCxn id="10" idx="0"/>
          </p:cNvCxnSpPr>
          <p:nvPr/>
        </p:nvCxnSpPr>
        <p:spPr>
          <a:xfrm rot="16200000" flipH="1">
            <a:off x="7449823" y="3332652"/>
            <a:ext cx="568897" cy="2478608"/>
          </a:xfrm>
          <a:prstGeom prst="curvedConnector3">
            <a:avLst>
              <a:gd name="adj1" fmla="val 50000"/>
            </a:avLst>
          </a:prstGeom>
          <a:ln>
            <a:solidFill>
              <a:srgbClr val="00989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curvado 62"/>
          <p:cNvCxnSpPr>
            <a:stCxn id="6" idx="2"/>
            <a:endCxn id="9" idx="0"/>
          </p:cNvCxnSpPr>
          <p:nvPr/>
        </p:nvCxnSpPr>
        <p:spPr>
          <a:xfrm rot="16200000" flipH="1">
            <a:off x="6515701" y="4266774"/>
            <a:ext cx="568897" cy="610364"/>
          </a:xfrm>
          <a:prstGeom prst="curvedConnector3">
            <a:avLst/>
          </a:prstGeom>
          <a:ln>
            <a:solidFill>
              <a:srgbClr val="00989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curvado 63"/>
          <p:cNvCxnSpPr>
            <a:stCxn id="6" idx="2"/>
            <a:endCxn id="8" idx="0"/>
          </p:cNvCxnSpPr>
          <p:nvPr/>
        </p:nvCxnSpPr>
        <p:spPr>
          <a:xfrm rot="5400000">
            <a:off x="5645591" y="3999822"/>
            <a:ext cx="561691" cy="1137063"/>
          </a:xfrm>
          <a:prstGeom prst="curvedConnector3">
            <a:avLst>
              <a:gd name="adj1" fmla="val 50000"/>
            </a:avLst>
          </a:prstGeom>
          <a:ln>
            <a:solidFill>
              <a:srgbClr val="00989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curvado 65"/>
          <p:cNvCxnSpPr>
            <a:stCxn id="6" idx="2"/>
            <a:endCxn id="7" idx="0"/>
          </p:cNvCxnSpPr>
          <p:nvPr/>
        </p:nvCxnSpPr>
        <p:spPr>
          <a:xfrm rot="5400000">
            <a:off x="4823131" y="3177362"/>
            <a:ext cx="561691" cy="2781983"/>
          </a:xfrm>
          <a:prstGeom prst="curvedConnector3">
            <a:avLst>
              <a:gd name="adj1" fmla="val 50000"/>
            </a:avLst>
          </a:prstGeom>
          <a:ln>
            <a:solidFill>
              <a:srgbClr val="00989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98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adroTexto 41"/>
          <p:cNvSpPr txBox="1"/>
          <p:nvPr/>
        </p:nvSpPr>
        <p:spPr>
          <a:xfrm>
            <a:off x="2335145" y="433251"/>
            <a:ext cx="8624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4000" dirty="0">
                <a:solidFill>
                  <a:srgbClr val="00B1AB"/>
                </a:solidFill>
                <a:effectLst/>
                <a:cs typeface="+mn-cs"/>
              </a:rPr>
              <a:t>Sistema Nacional de Juventud</a:t>
            </a:r>
          </a:p>
        </p:txBody>
      </p:sp>
      <p:grpSp>
        <p:nvGrpSpPr>
          <p:cNvPr id="53" name="Grupo 52"/>
          <p:cNvGrpSpPr/>
          <p:nvPr/>
        </p:nvGrpSpPr>
        <p:grpSpPr>
          <a:xfrm>
            <a:off x="863673" y="1673942"/>
            <a:ext cx="10376492" cy="4454550"/>
            <a:chOff x="863673" y="1673942"/>
            <a:chExt cx="10376492" cy="4454550"/>
          </a:xfrm>
        </p:grpSpPr>
        <p:grpSp>
          <p:nvGrpSpPr>
            <p:cNvPr id="2" name="Grupo 1"/>
            <p:cNvGrpSpPr/>
            <p:nvPr/>
          </p:nvGrpSpPr>
          <p:grpSpPr>
            <a:xfrm>
              <a:off x="1923950" y="1673942"/>
              <a:ext cx="9316215" cy="4454550"/>
              <a:chOff x="649057" y="1934470"/>
              <a:chExt cx="11247655" cy="4535570"/>
            </a:xfrm>
          </p:grpSpPr>
          <p:sp>
            <p:nvSpPr>
              <p:cNvPr id="10" name="Rectángulo 9"/>
              <p:cNvSpPr/>
              <p:nvPr/>
            </p:nvSpPr>
            <p:spPr>
              <a:xfrm>
                <a:off x="3987476" y="1934470"/>
                <a:ext cx="3704729" cy="410502"/>
              </a:xfrm>
              <a:prstGeom prst="rect">
                <a:avLst/>
              </a:prstGeom>
              <a:solidFill>
                <a:srgbClr val="00ADA9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400" b="1" dirty="0">
                    <a:latin typeface="Century Gothic" panose="020B0502020202020204" pitchFamily="34" charset="0"/>
                  </a:rPr>
                  <a:t>Consejos Municipales y Locales </a:t>
                </a:r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3135435" y="4077379"/>
                <a:ext cx="1368882" cy="6681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Inscripción de candidatos</a:t>
                </a:r>
              </a:p>
            </p:txBody>
          </p:sp>
          <p:sp>
            <p:nvSpPr>
              <p:cNvPr id="12" name="Rectángulo 11"/>
              <p:cNvSpPr/>
              <p:nvPr/>
            </p:nvSpPr>
            <p:spPr>
              <a:xfrm>
                <a:off x="4850931" y="4153582"/>
                <a:ext cx="2181233" cy="494626"/>
              </a:xfrm>
              <a:prstGeom prst="rect">
                <a:avLst/>
              </a:prstGeom>
              <a:solidFill>
                <a:srgbClr val="BBFA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Listas de </a:t>
                </a:r>
                <a:r>
                  <a:rPr lang="es-CO" sz="11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Jóvenes </a:t>
                </a:r>
                <a:r>
                  <a:rPr lang="es-CO" sz="11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I</a:t>
                </a:r>
                <a:r>
                  <a:rPr lang="es-CO" sz="11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ndependientes</a:t>
                </a:r>
                <a:endParaRPr lang="es-CO" sz="110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" name="Rectángulo 12"/>
              <p:cNvSpPr/>
              <p:nvPr/>
            </p:nvSpPr>
            <p:spPr>
              <a:xfrm>
                <a:off x="4850931" y="4816930"/>
                <a:ext cx="2181233" cy="457201"/>
              </a:xfrm>
              <a:prstGeom prst="rect">
                <a:avLst/>
              </a:prstGeom>
              <a:solidFill>
                <a:srgbClr val="BBFA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Procesos y </a:t>
                </a:r>
                <a:r>
                  <a:rPr lang="es-CO" sz="11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Prácticas </a:t>
                </a:r>
                <a:r>
                  <a:rPr lang="es-CO" sz="11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O</a:t>
                </a:r>
                <a:r>
                  <a:rPr lang="es-CO" sz="11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rganizativas</a:t>
                </a:r>
                <a:endParaRPr lang="es-CO" sz="110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4" name="Rectángulo 13"/>
              <p:cNvSpPr/>
              <p:nvPr/>
            </p:nvSpPr>
            <p:spPr>
              <a:xfrm>
                <a:off x="4850931" y="3614066"/>
                <a:ext cx="2181233" cy="440875"/>
              </a:xfrm>
              <a:prstGeom prst="rect">
                <a:avLst/>
              </a:prstGeom>
              <a:solidFill>
                <a:srgbClr val="BBFA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Partidos y Movimientos </a:t>
                </a:r>
                <a:r>
                  <a:rPr lang="es-CO" sz="11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Políticos</a:t>
                </a:r>
              </a:p>
            </p:txBody>
          </p:sp>
          <p:sp>
            <p:nvSpPr>
              <p:cNvPr id="15" name="Rectángulo 14"/>
              <p:cNvSpPr/>
              <p:nvPr/>
            </p:nvSpPr>
            <p:spPr>
              <a:xfrm>
                <a:off x="5292482" y="5627917"/>
                <a:ext cx="1254586" cy="842123"/>
              </a:xfrm>
              <a:prstGeom prst="rect">
                <a:avLst/>
              </a:prstGeom>
              <a:solidFill>
                <a:srgbClr val="ED74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i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De 7 a 17 curules a proveer por Consejo</a:t>
                </a:r>
              </a:p>
            </p:txBody>
          </p:sp>
          <p:cxnSp>
            <p:nvCxnSpPr>
              <p:cNvPr id="23" name="Conector angular 22"/>
              <p:cNvCxnSpPr>
                <a:endCxn id="14" idx="1"/>
              </p:cNvCxnSpPr>
              <p:nvPr/>
            </p:nvCxnSpPr>
            <p:spPr>
              <a:xfrm flipV="1">
                <a:off x="4625058" y="3834504"/>
                <a:ext cx="225873" cy="576932"/>
              </a:xfrm>
              <a:prstGeom prst="bentConnector3">
                <a:avLst>
                  <a:gd name="adj1" fmla="val 9938"/>
                </a:avLst>
              </a:prstGeom>
              <a:ln w="15875">
                <a:solidFill>
                  <a:srgbClr val="ED740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angular 23"/>
              <p:cNvCxnSpPr>
                <a:endCxn id="13" idx="1"/>
              </p:cNvCxnSpPr>
              <p:nvPr/>
            </p:nvCxnSpPr>
            <p:spPr>
              <a:xfrm>
                <a:off x="4625058" y="4411436"/>
                <a:ext cx="225873" cy="634095"/>
              </a:xfrm>
              <a:prstGeom prst="bentConnector3">
                <a:avLst>
                  <a:gd name="adj1" fmla="val 9938"/>
                </a:avLst>
              </a:prstGeom>
              <a:ln w="12700">
                <a:solidFill>
                  <a:srgbClr val="ED740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de flecha 24"/>
              <p:cNvCxnSpPr>
                <a:cxnSpLocks/>
                <a:stCxn id="11" idx="3"/>
              </p:cNvCxnSpPr>
              <p:nvPr/>
            </p:nvCxnSpPr>
            <p:spPr>
              <a:xfrm flipV="1">
                <a:off x="4504316" y="4400897"/>
                <a:ext cx="335728" cy="10538"/>
              </a:xfrm>
              <a:prstGeom prst="straightConnector1">
                <a:avLst/>
              </a:prstGeom>
              <a:ln w="12700">
                <a:solidFill>
                  <a:srgbClr val="ED740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angular 25"/>
              <p:cNvCxnSpPr>
                <a:cxnSpLocks/>
                <a:stCxn id="10" idx="2"/>
                <a:endCxn id="21" idx="0"/>
              </p:cNvCxnSpPr>
              <p:nvPr/>
            </p:nvCxnSpPr>
            <p:spPr>
              <a:xfrm rot="5400000">
                <a:off x="2922867" y="288878"/>
                <a:ext cx="860881" cy="4973069"/>
              </a:xfrm>
              <a:prstGeom prst="bentConnector3">
                <a:avLst/>
              </a:prstGeom>
              <a:ln w="19050">
                <a:solidFill>
                  <a:srgbClr val="ED740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angular 26"/>
              <p:cNvCxnSpPr>
                <a:cxnSpLocks/>
                <a:stCxn id="10" idx="2"/>
                <a:endCxn id="22" idx="0"/>
              </p:cNvCxnSpPr>
              <p:nvPr/>
            </p:nvCxnSpPr>
            <p:spPr>
              <a:xfrm rot="5400000">
                <a:off x="4382935" y="1759824"/>
                <a:ext cx="871759" cy="2042054"/>
              </a:xfrm>
              <a:prstGeom prst="bentConnector3">
                <a:avLst/>
              </a:prstGeom>
              <a:ln w="19050">
                <a:solidFill>
                  <a:srgbClr val="ED740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Abrir llave 27"/>
              <p:cNvSpPr/>
              <p:nvPr/>
            </p:nvSpPr>
            <p:spPr>
              <a:xfrm rot="16200000">
                <a:off x="5804793" y="4733924"/>
                <a:ext cx="186420" cy="1504946"/>
              </a:xfrm>
              <a:prstGeom prst="leftBrace">
                <a:avLst/>
              </a:prstGeom>
              <a:ln w="19050">
                <a:solidFill>
                  <a:srgbClr val="005A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" name="Rectángulo 28"/>
              <p:cNvSpPr/>
              <p:nvPr/>
            </p:nvSpPr>
            <p:spPr>
              <a:xfrm>
                <a:off x="7100545" y="5845625"/>
                <a:ext cx="1320327" cy="457204"/>
              </a:xfrm>
              <a:prstGeom prst="rect">
                <a:avLst/>
              </a:prstGeom>
              <a:solidFill>
                <a:srgbClr val="82EB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0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Recolección de apoyos</a:t>
                </a:r>
              </a:p>
            </p:txBody>
          </p:sp>
          <p:cxnSp>
            <p:nvCxnSpPr>
              <p:cNvPr id="30" name="Conector angular 29"/>
              <p:cNvCxnSpPr>
                <a:stCxn id="12" idx="3"/>
                <a:endCxn id="29" idx="0"/>
              </p:cNvCxnSpPr>
              <p:nvPr/>
            </p:nvCxnSpPr>
            <p:spPr>
              <a:xfrm>
                <a:off x="7032164" y="4400894"/>
                <a:ext cx="728545" cy="1444731"/>
              </a:xfrm>
              <a:prstGeom prst="bentConnector2">
                <a:avLst/>
              </a:prstGeom>
              <a:ln w="15875">
                <a:solidFill>
                  <a:srgbClr val="ED740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ángulo 31"/>
              <p:cNvSpPr/>
              <p:nvPr/>
            </p:nvSpPr>
            <p:spPr>
              <a:xfrm>
                <a:off x="7784641" y="3684818"/>
                <a:ext cx="1368881" cy="6681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Jurados de votación</a:t>
                </a:r>
              </a:p>
            </p:txBody>
          </p:sp>
          <p:cxnSp>
            <p:nvCxnSpPr>
              <p:cNvPr id="35" name="Conector angular 34"/>
              <p:cNvCxnSpPr>
                <a:cxnSpLocks/>
                <a:stCxn id="10" idx="2"/>
                <a:endCxn id="33" idx="0"/>
              </p:cNvCxnSpPr>
              <p:nvPr/>
            </p:nvCxnSpPr>
            <p:spPr>
              <a:xfrm rot="16200000" flipH="1">
                <a:off x="7575055" y="609757"/>
                <a:ext cx="849996" cy="4320425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ED740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ángulo 36"/>
              <p:cNvSpPr/>
              <p:nvPr/>
            </p:nvSpPr>
            <p:spPr>
              <a:xfrm>
                <a:off x="10527832" y="4931928"/>
                <a:ext cx="1368880" cy="668113"/>
              </a:xfrm>
              <a:prstGeom prst="rect">
                <a:avLst/>
              </a:prstGeom>
              <a:solidFill>
                <a:srgbClr val="BBFA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Comisiones escrutadoras</a:t>
                </a:r>
              </a:p>
            </p:txBody>
          </p:sp>
          <p:cxnSp>
            <p:nvCxnSpPr>
              <p:cNvPr id="38" name="Conector angular 37"/>
              <p:cNvCxnSpPr/>
              <p:nvPr/>
            </p:nvCxnSpPr>
            <p:spPr>
              <a:xfrm rot="16200000" flipH="1">
                <a:off x="9852158" y="3081068"/>
                <a:ext cx="1664319" cy="1055912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ED740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ángulo 38"/>
              <p:cNvSpPr/>
              <p:nvPr/>
            </p:nvSpPr>
            <p:spPr>
              <a:xfrm>
                <a:off x="7852682" y="4642769"/>
                <a:ext cx="1269558" cy="578320"/>
              </a:xfrm>
              <a:prstGeom prst="rect">
                <a:avLst/>
              </a:prstGeom>
              <a:solidFill>
                <a:srgbClr val="BBFA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Designación y notificación</a:t>
                </a:r>
              </a:p>
            </p:txBody>
          </p:sp>
          <p:cxnSp>
            <p:nvCxnSpPr>
              <p:cNvPr id="40" name="Conector recto de flecha 39"/>
              <p:cNvCxnSpPr>
                <a:cxnSpLocks/>
                <a:stCxn id="32" idx="2"/>
                <a:endCxn id="39" idx="0"/>
              </p:cNvCxnSpPr>
              <p:nvPr/>
            </p:nvCxnSpPr>
            <p:spPr>
              <a:xfrm>
                <a:off x="8469082" y="4352931"/>
                <a:ext cx="0" cy="289838"/>
              </a:xfrm>
              <a:prstGeom prst="straightConnector1">
                <a:avLst/>
              </a:prstGeom>
              <a:ln w="15875">
                <a:solidFill>
                  <a:srgbClr val="ED740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Elipse 20"/>
              <p:cNvSpPr/>
              <p:nvPr/>
            </p:nvSpPr>
            <p:spPr>
              <a:xfrm>
                <a:off x="649057" y="3205853"/>
                <a:ext cx="435429" cy="370115"/>
              </a:xfrm>
              <a:prstGeom prst="ellipse">
                <a:avLst/>
              </a:prstGeom>
              <a:solidFill>
                <a:srgbClr val="005A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3572059" y="3216731"/>
                <a:ext cx="451454" cy="370115"/>
              </a:xfrm>
              <a:prstGeom prst="ellipse">
                <a:avLst/>
              </a:prstGeom>
              <a:solidFill>
                <a:srgbClr val="005A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>
                    <a:latin typeface="Century Gothic" panose="020B0502020202020204" pitchFamily="34" charset="0"/>
                  </a:rPr>
                  <a:t>2</a:t>
                </a:r>
              </a:p>
            </p:txBody>
          </p:sp>
          <p:sp>
            <p:nvSpPr>
              <p:cNvPr id="31" name="Elipse 30"/>
              <p:cNvSpPr/>
              <p:nvPr/>
            </p:nvSpPr>
            <p:spPr>
              <a:xfrm>
                <a:off x="8207824" y="3205846"/>
                <a:ext cx="426096" cy="370115"/>
              </a:xfrm>
              <a:prstGeom prst="ellipse">
                <a:avLst/>
              </a:prstGeom>
              <a:solidFill>
                <a:srgbClr val="005A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>
                    <a:latin typeface="Century Gothic" panose="020B0502020202020204" pitchFamily="34" charset="0"/>
                  </a:rPr>
                  <a:t>3</a:t>
                </a:r>
              </a:p>
            </p:txBody>
          </p:sp>
          <p:sp>
            <p:nvSpPr>
              <p:cNvPr id="33" name="Elipse 32"/>
              <p:cNvSpPr/>
              <p:nvPr/>
            </p:nvSpPr>
            <p:spPr>
              <a:xfrm>
                <a:off x="9930713" y="3194968"/>
                <a:ext cx="459105" cy="370115"/>
              </a:xfrm>
              <a:prstGeom prst="ellipse">
                <a:avLst/>
              </a:prstGeom>
              <a:solidFill>
                <a:srgbClr val="005A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>
                    <a:latin typeface="Century Gothic" panose="020B0502020202020204" pitchFamily="34" charset="0"/>
                  </a:rPr>
                  <a:t>4</a:t>
                </a:r>
              </a:p>
            </p:txBody>
          </p:sp>
          <p:sp>
            <p:nvSpPr>
              <p:cNvPr id="36" name="Elipse 35"/>
              <p:cNvSpPr/>
              <p:nvPr/>
            </p:nvSpPr>
            <p:spPr>
              <a:xfrm>
                <a:off x="10951016" y="4457711"/>
                <a:ext cx="522513" cy="370115"/>
              </a:xfrm>
              <a:prstGeom prst="ellipse">
                <a:avLst/>
              </a:prstGeom>
              <a:solidFill>
                <a:srgbClr val="005A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>
                    <a:latin typeface="Century Gothic" panose="020B0502020202020204" pitchFamily="34" charset="0"/>
                  </a:rPr>
                  <a:t>5</a:t>
                </a:r>
              </a:p>
            </p:txBody>
          </p:sp>
          <p:sp>
            <p:nvSpPr>
              <p:cNvPr id="34" name="Rectángulo 33"/>
              <p:cNvSpPr/>
              <p:nvPr/>
            </p:nvSpPr>
            <p:spPr>
              <a:xfrm>
                <a:off x="9582134" y="3752941"/>
                <a:ext cx="1368882" cy="6681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Elección</a:t>
                </a:r>
              </a:p>
            </p:txBody>
          </p:sp>
        </p:grpSp>
        <p:cxnSp>
          <p:nvCxnSpPr>
            <p:cNvPr id="4" name="Conector angular 3"/>
            <p:cNvCxnSpPr>
              <a:stCxn id="10" idx="2"/>
              <a:endCxn id="31" idx="0"/>
            </p:cNvCxnSpPr>
            <p:nvPr/>
          </p:nvCxnSpPr>
          <p:spPr>
            <a:xfrm rot="16200000" flipH="1">
              <a:off x="6869536" y="1430949"/>
              <a:ext cx="845496" cy="2137819"/>
            </a:xfrm>
            <a:prstGeom prst="bentConnector3">
              <a:avLst/>
            </a:prstGeom>
            <a:ln w="19050">
              <a:solidFill>
                <a:srgbClr val="ED74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ángulo 40"/>
            <p:cNvSpPr/>
            <p:nvPr/>
          </p:nvSpPr>
          <p:spPr>
            <a:xfrm>
              <a:off x="863673" y="3772567"/>
              <a:ext cx="1181151" cy="668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5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Censo Electoral de 18 a 28</a:t>
              </a:r>
              <a:endParaRPr lang="es-CO" sz="105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Rectángulo 42"/>
            <p:cNvSpPr/>
            <p:nvPr/>
          </p:nvSpPr>
          <p:spPr>
            <a:xfrm>
              <a:off x="2509733" y="3772566"/>
              <a:ext cx="1181151" cy="668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Inscripción de jóvenes </a:t>
              </a:r>
              <a:r>
                <a:rPr lang="es-CO" sz="11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de 14 a 17</a:t>
              </a:r>
              <a:endParaRPr lang="es-CO" sz="11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" name="Más 4"/>
            <p:cNvSpPr/>
            <p:nvPr/>
          </p:nvSpPr>
          <p:spPr>
            <a:xfrm>
              <a:off x="2122625" y="3995830"/>
              <a:ext cx="275096" cy="241197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Century Gothic" panose="020B0502020202020204" pitchFamily="34" charset="0"/>
              </a:endParaRPr>
            </a:p>
          </p:txBody>
        </p:sp>
        <p:cxnSp>
          <p:nvCxnSpPr>
            <p:cNvPr id="7" name="Conector angular 6"/>
            <p:cNvCxnSpPr>
              <a:stCxn id="21" idx="4"/>
            </p:cNvCxnSpPr>
            <p:nvPr/>
          </p:nvCxnSpPr>
          <p:spPr>
            <a:xfrm rot="5400000">
              <a:off x="1647698" y="3299953"/>
              <a:ext cx="470417" cy="442747"/>
            </a:xfrm>
            <a:prstGeom prst="bentConnector3">
              <a:avLst/>
            </a:prstGeom>
            <a:ln w="19050">
              <a:solidFill>
                <a:srgbClr val="ED74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angular 8"/>
            <p:cNvCxnSpPr>
              <a:stCxn id="21" idx="4"/>
              <a:endCxn id="43" idx="0"/>
            </p:cNvCxnSpPr>
            <p:nvPr/>
          </p:nvCxnSpPr>
          <p:spPr>
            <a:xfrm rot="16200000" flipH="1">
              <a:off x="2356279" y="3016566"/>
              <a:ext cx="504000" cy="1008000"/>
            </a:xfrm>
            <a:prstGeom prst="bentConnector3">
              <a:avLst/>
            </a:prstGeom>
            <a:ln w="19050">
              <a:solidFill>
                <a:srgbClr val="ED74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/>
            <p:cNvCxnSpPr>
              <a:stCxn id="22" idx="4"/>
              <a:endCxn id="11" idx="0"/>
            </p:cNvCxnSpPr>
            <p:nvPr/>
          </p:nvCxnSpPr>
          <p:spPr>
            <a:xfrm>
              <a:off x="4531982" y="3296802"/>
              <a:ext cx="0" cy="481770"/>
            </a:xfrm>
            <a:prstGeom prst="straightConnector1">
              <a:avLst/>
            </a:prstGeom>
            <a:ln w="19050">
              <a:solidFill>
                <a:srgbClr val="ED74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de flecha 51"/>
            <p:cNvCxnSpPr>
              <a:stCxn id="33" idx="4"/>
              <a:endCxn id="34" idx="0"/>
            </p:cNvCxnSpPr>
            <p:nvPr/>
          </p:nvCxnSpPr>
          <p:spPr>
            <a:xfrm>
              <a:off x="9801900" y="3275427"/>
              <a:ext cx="0" cy="184502"/>
            </a:xfrm>
            <a:prstGeom prst="straightConnector1">
              <a:avLst/>
            </a:prstGeom>
            <a:ln w="19050">
              <a:solidFill>
                <a:srgbClr val="ED74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349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404835D-58BE-0348-AC29-C27CB17735D6}"/>
              </a:ext>
            </a:extLst>
          </p:cNvPr>
          <p:cNvSpPr txBox="1"/>
          <p:nvPr/>
        </p:nvSpPr>
        <p:spPr>
          <a:xfrm>
            <a:off x="630333" y="2320944"/>
            <a:ext cx="3663372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es-C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Consejos Municipales y Locales de Juventud</a:t>
            </a:r>
          </a:p>
        </p:txBody>
      </p:sp>
    </p:spTree>
    <p:extLst>
      <p:ext uri="{BB962C8B-B14F-4D97-AF65-F5344CB8AC3E}">
        <p14:creationId xmlns:p14="http://schemas.microsoft.com/office/powerpoint/2010/main" val="120309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59295" y="5058863"/>
            <a:ext cx="7640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dirty="0"/>
              <a:t>Se conformará a partir de las inscripciones que los jóvenes realicen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31259" y="4581888"/>
            <a:ext cx="943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00B1AB"/>
                </a:solidFill>
              </a:rPr>
              <a:t>Censo de los jóvenes: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325993" y="689845"/>
            <a:ext cx="8777219" cy="1398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5400" b="1" dirty="0">
                <a:solidFill>
                  <a:srgbClr val="00B1AB"/>
                </a:solidFill>
                <a:latin typeface="Calibri "/>
              </a:rPr>
              <a:t>¿A quiénes se eligen?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000" dirty="0"/>
              <a:t>Consejeros municipales y locales de juventud.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0EA1CFDE-E651-9C45-9950-6C7589C724B6}"/>
              </a:ext>
            </a:extLst>
          </p:cNvPr>
          <p:cNvSpPr/>
          <p:nvPr/>
        </p:nvSpPr>
        <p:spPr>
          <a:xfrm>
            <a:off x="2818973" y="2684983"/>
            <a:ext cx="2375525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>
              <a:lnSpc>
                <a:spcPct val="107000"/>
              </a:lnSpc>
              <a:spcAft>
                <a:spcPts val="0"/>
              </a:spcAft>
            </a:pPr>
            <a:r>
              <a:rPr lang="es-CO" sz="2000" dirty="0"/>
              <a:t>Municipales: en todos los municipios del país.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77DA047-4C31-6443-A0D4-C91A52D5B4D0}"/>
              </a:ext>
            </a:extLst>
          </p:cNvPr>
          <p:cNvSpPr/>
          <p:nvPr/>
        </p:nvSpPr>
        <p:spPr>
          <a:xfrm>
            <a:off x="6708949" y="2733432"/>
            <a:ext cx="4394263" cy="1266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>
              <a:lnSpc>
                <a:spcPct val="107000"/>
              </a:lnSpc>
              <a:spcAft>
                <a:spcPts val="800"/>
              </a:spcAft>
            </a:pPr>
            <a:r>
              <a:rPr lang="es-CO" sz="2000" dirty="0"/>
              <a:t>Locales: los municipios cobijados por el régimen administrativo de los distritos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(Bogotá, Buenaventura, Santa Marta, Barranquilla, Cartagena)</a:t>
            </a:r>
            <a:endParaRPr lang="es-CO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2C7B83BD-B928-A740-B04E-DCBFF807C81D}"/>
              </a:ext>
            </a:extLst>
          </p:cNvPr>
          <p:cNvSpPr txBox="1"/>
          <p:nvPr/>
        </p:nvSpPr>
        <p:spPr>
          <a:xfrm>
            <a:off x="1842012" y="2565601"/>
            <a:ext cx="1110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>
                <a:solidFill>
                  <a:schemeClr val="bg1">
                    <a:lumMod val="85000"/>
                  </a:schemeClr>
                </a:solidFill>
              </a:rPr>
              <a:t>1.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4A17D50-6F91-7B41-B63C-914AE905B1AF}"/>
              </a:ext>
            </a:extLst>
          </p:cNvPr>
          <p:cNvSpPr txBox="1"/>
          <p:nvPr/>
        </p:nvSpPr>
        <p:spPr>
          <a:xfrm>
            <a:off x="5793810" y="2565601"/>
            <a:ext cx="1110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>
                <a:solidFill>
                  <a:schemeClr val="bg1">
                    <a:lumMod val="85000"/>
                  </a:schemeClr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21093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17946" y="2724014"/>
            <a:ext cx="5414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es-CO" sz="4000" b="1" dirty="0">
                <a:ln w="11430"/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Inscripción de candidatos</a:t>
            </a:r>
            <a:endParaRPr lang="es-CO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/>
          <p:cNvSpPr/>
          <p:nvPr/>
        </p:nvSpPr>
        <p:spPr>
          <a:xfrm>
            <a:off x="2355819" y="1076075"/>
            <a:ext cx="7988829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solidFill>
                  <a:srgbClr val="00B1AB"/>
                </a:solidFill>
                <a:latin typeface="Arial" panose="020B0604020202020204" pitchFamily="34" charset="0"/>
              </a:rPr>
              <a:t>Requisitos generales para la inscripción de listas de los tres (3) sectores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2355819" y="2367244"/>
            <a:ext cx="848541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400" dirty="0"/>
              <a:t>Tener entre 14 y 28 años al momento de la inscripción.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400" dirty="0"/>
              <a:t>Cumplir con la cuota de género alternando entre los géneros en las listas 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400" dirty="0"/>
              <a:t>Presentar listas cerradas.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400" dirty="0"/>
              <a:t>Tener domicilio en el municipio al cual aspira sustentado con una declaración juramentada.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400" dirty="0"/>
              <a:t>Presentar una propuesta de trabajo que indique los lineamientos a seguir como consejero durante su periodo.</a:t>
            </a:r>
          </a:p>
        </p:txBody>
      </p:sp>
    </p:spTree>
    <p:extLst>
      <p:ext uri="{BB962C8B-B14F-4D97-AF65-F5344CB8AC3E}">
        <p14:creationId xmlns:p14="http://schemas.microsoft.com/office/powerpoint/2010/main" val="134159193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{059EDC4A-3A97-7E42-93F9-C1D247216444}tf16401378</Template>
  <TotalTime>14609</TotalTime>
  <Words>2563</Words>
  <Application>Microsoft Office PowerPoint</Application>
  <PresentationFormat>Panorámica</PresentationFormat>
  <Paragraphs>929</Paragraphs>
  <Slides>35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5" baseType="lpstr">
      <vt:lpstr>MS PGothic</vt:lpstr>
      <vt:lpstr>Arial</vt:lpstr>
      <vt:lpstr>Calibri</vt:lpstr>
      <vt:lpstr>Calibri </vt:lpstr>
      <vt:lpstr>Calibri Light</vt:lpstr>
      <vt:lpstr>Century Gothic</vt:lpstr>
      <vt:lpstr>Courier New</vt:lpstr>
      <vt:lpstr>Times New Roman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Viviana Marcela Cardona Carrasca</dc:creator>
  <cp:lastModifiedBy>Edison de Jesus Castro Munera</cp:lastModifiedBy>
  <cp:revision>695</cp:revision>
  <cp:lastPrinted>2020-02-11T13:47:00Z</cp:lastPrinted>
  <dcterms:created xsi:type="dcterms:W3CDTF">2016-01-07T14:19:38Z</dcterms:created>
  <dcterms:modified xsi:type="dcterms:W3CDTF">2020-03-12T22:49:24Z</dcterms:modified>
</cp:coreProperties>
</file>